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60" r:id="rId3"/>
    <p:sldId id="269" r:id="rId4"/>
    <p:sldId id="261" r:id="rId5"/>
    <p:sldId id="262" r:id="rId6"/>
    <p:sldId id="271" r:id="rId7"/>
    <p:sldId id="267" r:id="rId8"/>
    <p:sldId id="258" r:id="rId9"/>
    <p:sldId id="263" r:id="rId10"/>
    <p:sldId id="259" r:id="rId11"/>
    <p:sldId id="264" r:id="rId12"/>
    <p:sldId id="268" r:id="rId13"/>
    <p:sldId id="266" r:id="rId14"/>
    <p:sldId id="272" r:id="rId15"/>
    <p:sldId id="273" r:id="rId16"/>
    <p:sldId id="265" r:id="rId1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563" autoAdjust="0"/>
  </p:normalViewPr>
  <p:slideViewPr>
    <p:cSldViewPr>
      <p:cViewPr varScale="1">
        <p:scale>
          <a:sx n="145" d="100"/>
          <a:sy n="145" d="100"/>
        </p:scale>
        <p:origin x="-65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6.4836243295675042E-2"/>
          <c:y val="5.4126110175766677E-2"/>
          <c:w val="0.90939886137421233"/>
          <c:h val="0.5110412015798362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углубленный уровень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8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8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8</a:t>
                    </a:r>
                    <a:endParaRPr lang="en-US" dirty="0"/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smtClean="0"/>
                      <a:t>5</a:t>
                    </a:r>
                    <a:endParaRPr lang="en-US" dirty="0"/>
                  </a:p>
                </c:rich>
              </c:tx>
              <c:showVal val="1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6</a:t>
                    </a:r>
                    <a:endParaRPr lang="en-US" dirty="0"/>
                  </a:p>
                </c:rich>
              </c:tx>
              <c:showVal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ru-RU" smtClean="0"/>
                      <a:t>30</a:t>
                    </a:r>
                    <a:endParaRPr lang="en-US" dirty="0"/>
                  </a:p>
                </c:rich>
              </c:tx>
              <c:showVal val="1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6</a:t>
                    </a:r>
                    <a:endParaRPr lang="en-US" dirty="0"/>
                  </a:p>
                </c:rich>
              </c:tx>
              <c:showVal val="1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4</a:t>
                    </a:r>
                    <a:r>
                      <a:rPr lang="ru-RU" smtClean="0"/>
                      <a:t>5</a:t>
                    </a:r>
                    <a:endParaRPr lang="en-US" dirty="0"/>
                  </a:p>
                </c:rich>
              </c:tx>
              <c:showVal val="1"/>
            </c:dLbl>
            <c:dLbl>
              <c:idx val="12"/>
              <c:layout>
                <c:manualLayout>
                  <c:x val="4.8309178743961376E-3"/>
                  <c:y val="-5.83728499142103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8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Лист1!$A$2:$A$16</c:f>
              <c:strCache>
                <c:ptCount val="15"/>
                <c:pt idx="0">
                  <c:v>Русский язык</c:v>
                </c:pt>
                <c:pt idx="1">
                  <c:v>Литература</c:v>
                </c:pt>
                <c:pt idx="2">
                  <c:v>Иностранный язык (английский)</c:v>
                </c:pt>
                <c:pt idx="3">
                  <c:v>Алгебра и начала математического анализа</c:v>
                </c:pt>
                <c:pt idx="4">
                  <c:v>Геометрия </c:v>
                </c:pt>
                <c:pt idx="5">
                  <c:v>Вероятность и статистика</c:v>
                </c:pt>
                <c:pt idx="6">
                  <c:v>Информатика </c:v>
                </c:pt>
                <c:pt idx="7">
                  <c:v>Физика </c:v>
                </c:pt>
                <c:pt idx="8">
                  <c:v>Химия </c:v>
                </c:pt>
                <c:pt idx="9">
                  <c:v>Биология </c:v>
                </c:pt>
                <c:pt idx="10">
                  <c:v>История </c:v>
                </c:pt>
                <c:pt idx="11">
                  <c:v>Обществознание </c:v>
                </c:pt>
                <c:pt idx="12">
                  <c:v>География </c:v>
                </c:pt>
                <c:pt idx="13">
                  <c:v>Физическая культура</c:v>
                </c:pt>
                <c:pt idx="14">
                  <c:v>ОБЖ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0</c:v>
                </c:pt>
                <c:pt idx="1">
                  <c:v>11</c:v>
                </c:pt>
                <c:pt idx="2">
                  <c:v>3</c:v>
                </c:pt>
                <c:pt idx="3">
                  <c:v>27</c:v>
                </c:pt>
                <c:pt idx="4">
                  <c:v>27</c:v>
                </c:pt>
                <c:pt idx="5">
                  <c:v>27</c:v>
                </c:pt>
                <c:pt idx="6">
                  <c:v>28</c:v>
                </c:pt>
                <c:pt idx="7">
                  <c:v>7</c:v>
                </c:pt>
                <c:pt idx="8">
                  <c:v>22</c:v>
                </c:pt>
                <c:pt idx="9">
                  <c:v>27</c:v>
                </c:pt>
                <c:pt idx="10">
                  <c:v>14</c:v>
                </c:pt>
                <c:pt idx="11">
                  <c:v>40</c:v>
                </c:pt>
                <c:pt idx="12">
                  <c:v>19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7C-483F-82C9-6F34CE897CE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базовый уровень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105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94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102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77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smtClean="0"/>
                      <a:t>100</a:t>
                    </a:r>
                    <a:endParaRPr lang="en-US" dirty="0"/>
                  </a:p>
                </c:rich>
              </c:tx>
              <c:showVal val="1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9</a:t>
                    </a:r>
                    <a:endParaRPr lang="en-US" dirty="0"/>
                  </a:p>
                </c:rich>
              </c:tx>
              <c:showVal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5</a:t>
                    </a:r>
                    <a:endParaRPr lang="en-US" dirty="0"/>
                  </a:p>
                </c:rich>
              </c:tx>
              <c:showVal val="1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r>
                      <a:rPr lang="ru-RU" smtClean="0"/>
                      <a:t>9</a:t>
                    </a:r>
                    <a:endParaRPr lang="en-US" dirty="0"/>
                  </a:p>
                </c:rich>
              </c:tx>
              <c:showVal val="1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ru-RU" smtClean="0"/>
                      <a:t>60</a:t>
                    </a:r>
                    <a:endParaRPr lang="en-US" dirty="0"/>
                  </a:p>
                </c:rich>
              </c:tx>
              <c:showVal val="1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r>
                      <a:rPr lang="ru-RU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ru-RU" smtClean="0"/>
                      <a:t>105</a:t>
                    </a:r>
                    <a:endParaRPr lang="en-US" dirty="0"/>
                  </a:p>
                </c:rich>
              </c:tx>
              <c:showVal val="1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ru-RU" smtClean="0"/>
                      <a:t>105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Лист1!$A$2:$A$16</c:f>
              <c:strCache>
                <c:ptCount val="15"/>
                <c:pt idx="0">
                  <c:v>Русский язык</c:v>
                </c:pt>
                <c:pt idx="1">
                  <c:v>Литература</c:v>
                </c:pt>
                <c:pt idx="2">
                  <c:v>Иностранный язык (английский)</c:v>
                </c:pt>
                <c:pt idx="3">
                  <c:v>Алгебра и начала математического анализа</c:v>
                </c:pt>
                <c:pt idx="4">
                  <c:v>Геометрия </c:v>
                </c:pt>
                <c:pt idx="5">
                  <c:v>Вероятность и статистика</c:v>
                </c:pt>
                <c:pt idx="6">
                  <c:v>Информатика </c:v>
                </c:pt>
                <c:pt idx="7">
                  <c:v>Физика </c:v>
                </c:pt>
                <c:pt idx="8">
                  <c:v>Химия </c:v>
                </c:pt>
                <c:pt idx="9">
                  <c:v>Биология </c:v>
                </c:pt>
                <c:pt idx="10">
                  <c:v>История </c:v>
                </c:pt>
                <c:pt idx="11">
                  <c:v>Обществознание </c:v>
                </c:pt>
                <c:pt idx="12">
                  <c:v>География </c:v>
                </c:pt>
                <c:pt idx="13">
                  <c:v>Физическая культура</c:v>
                </c:pt>
                <c:pt idx="14">
                  <c:v>ОБЖ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  <c:pt idx="0">
                  <c:v>99</c:v>
                </c:pt>
                <c:pt idx="1">
                  <c:v>88</c:v>
                </c:pt>
                <c:pt idx="2">
                  <c:v>96</c:v>
                </c:pt>
                <c:pt idx="3">
                  <c:v>72</c:v>
                </c:pt>
                <c:pt idx="4">
                  <c:v>72</c:v>
                </c:pt>
                <c:pt idx="5">
                  <c:v>72</c:v>
                </c:pt>
                <c:pt idx="6">
                  <c:v>71</c:v>
                </c:pt>
                <c:pt idx="7">
                  <c:v>92</c:v>
                </c:pt>
                <c:pt idx="8">
                  <c:v>77</c:v>
                </c:pt>
                <c:pt idx="9">
                  <c:v>72</c:v>
                </c:pt>
                <c:pt idx="10">
                  <c:v>85</c:v>
                </c:pt>
                <c:pt idx="11">
                  <c:v>59</c:v>
                </c:pt>
                <c:pt idx="12">
                  <c:v>80</c:v>
                </c:pt>
                <c:pt idx="13">
                  <c:v>99</c:v>
                </c:pt>
                <c:pt idx="14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B7C-483F-82C9-6F34CE897CE4}"/>
            </c:ext>
          </c:extLst>
        </c:ser>
        <c:dLbls>
          <c:showVal val="1"/>
        </c:dLbls>
        <c:gapWidth val="75"/>
        <c:shape val="box"/>
        <c:axId val="160696960"/>
        <c:axId val="160695040"/>
        <c:axId val="0"/>
      </c:bar3DChart>
      <c:catAx>
        <c:axId val="16069696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900">
                <a:solidFill>
                  <a:srgbClr val="3333CC"/>
                </a:solidFill>
                <a:latin typeface="PT Astra Serif" pitchFamily="18" charset="-52"/>
                <a:ea typeface="PT Astra Serif" pitchFamily="18" charset="-52"/>
              </a:defRPr>
            </a:pPr>
            <a:endParaRPr lang="ru-RU"/>
          </a:p>
        </c:txPr>
        <c:crossAx val="160695040"/>
        <c:crosses val="autoZero"/>
        <c:auto val="1"/>
        <c:lblAlgn val="ctr"/>
        <c:lblOffset val="100"/>
      </c:catAx>
      <c:valAx>
        <c:axId val="16069504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1400" b="1">
                <a:solidFill>
                  <a:srgbClr val="FF0000"/>
                </a:solidFill>
              </a:defRPr>
            </a:pPr>
            <a:endParaRPr lang="ru-RU"/>
          </a:p>
        </c:txPr>
        <c:crossAx val="1606969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733678217759058"/>
          <c:y val="0.85483959186806469"/>
          <c:w val="0.68236334588611169"/>
          <c:h val="0.13056719565338293"/>
        </c:manualLayout>
      </c:layout>
      <c:txPr>
        <a:bodyPr/>
        <a:lstStyle/>
        <a:p>
          <a:pPr>
            <a:defRPr b="1">
              <a:solidFill>
                <a:srgbClr val="FF0000"/>
              </a:solidFill>
              <a:latin typeface="PT Astra Serif" pitchFamily="18" charset="-52"/>
              <a:ea typeface="PT Astra Serif" pitchFamily="18" charset="-52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28335-1131-4EF3-9584-F99DFE5F3306}" type="datetimeFigureOut">
              <a:rPr lang="ru-RU" smtClean="0"/>
              <a:pPr/>
              <a:t>16.09.2023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8B44E-B9A3-4B00-9C3C-2C13527635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8B44E-B9A3-4B00-9C3C-2C13527635A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2774853"/>
            <a:ext cx="8305800" cy="85725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075299"/>
            <a:ext cx="8305800" cy="14859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2644727"/>
            <a:ext cx="45720" cy="3429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28900"/>
            <a:ext cx="7924800" cy="10287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3719148"/>
            <a:ext cx="7924800" cy="738552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3687744"/>
            <a:ext cx="7924800" cy="3226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6248400" cy="42862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200150"/>
            <a:ext cx="1984248" cy="280035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342900"/>
            <a:ext cx="19812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342900"/>
            <a:ext cx="20574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6019800" cy="417195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200150"/>
            <a:ext cx="2057400" cy="33147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085850"/>
            <a:ext cx="8229600" cy="35087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4652750"/>
            <a:ext cx="2590800" cy="288036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4652750"/>
            <a:ext cx="3581400" cy="28803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4636148"/>
            <a:ext cx="609600" cy="3429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knigozakaz.ru/catalog/1378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6600" b="1" spc="50" dirty="0" smtClean="0">
                <a:ln w="11430"/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МБОУ  ТСОШ</a:t>
            </a:r>
            <a:endParaRPr lang="ru-RU" sz="6600" b="1" spc="50" dirty="0">
              <a:ln w="11430"/>
              <a:solidFill>
                <a:srgbClr val="33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3" y="1285866"/>
            <a:ext cx="63743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5400" b="1" cap="none" spc="0" dirty="0" smtClean="0">
                <a:ln w="11430"/>
                <a:solidFill>
                  <a:srgbClr val="33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Старшая школа. </a:t>
            </a:r>
            <a:br>
              <a:rPr lang="ru-RU" sz="5400" b="1" cap="none" spc="0" dirty="0" smtClean="0">
                <a:ln w="11430"/>
                <a:solidFill>
                  <a:srgbClr val="33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400" b="1" cap="none" spc="0" dirty="0" smtClean="0">
                <a:ln w="11430"/>
                <a:solidFill>
                  <a:srgbClr val="33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Первые шаги</a:t>
            </a:r>
            <a:endParaRPr lang="ru-RU" sz="5400" b="1" cap="none" spc="0" dirty="0">
              <a:ln w="11430"/>
              <a:solidFill>
                <a:srgbClr val="33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8"/>
            <a:ext cx="135732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t="15549" b="38706"/>
          <a:stretch>
            <a:fillRect/>
          </a:stretch>
        </p:blipFill>
        <p:spPr bwMode="auto">
          <a:xfrm>
            <a:off x="5572132" y="214296"/>
            <a:ext cx="2695641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4" cstate="print"/>
          <a:srcRect t="20567" r="4354" b="37893"/>
          <a:stretch>
            <a:fillRect/>
          </a:stretch>
        </p:blipFill>
        <p:spPr>
          <a:xfrm>
            <a:off x="285720" y="2928940"/>
            <a:ext cx="2464116" cy="1797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00166" y="107139"/>
            <a:ext cx="6786610" cy="9108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  <a:cs typeface="+mn-cs"/>
              </a:rPr>
              <a:t>Образовательное пространство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17973"/>
            <a:ext cx="1875230" cy="187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178709"/>
            <a:ext cx="3714690" cy="20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C:\Users\User\AppData\Local\Temp\Rar$DRa0.965\IMG-20230914-WA00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178710"/>
            <a:ext cx="2678906" cy="2678906"/>
          </a:xfrm>
          <a:prstGeom prst="rect">
            <a:avLst/>
          </a:prstGeom>
          <a:noFill/>
        </p:spPr>
      </p:pic>
      <p:pic>
        <p:nvPicPr>
          <p:cNvPr id="1028" name="Picture 4" descr="C:\Users\User\AppData\Local\Temp\Rar$DRa0.567\IMG-20230914-WA0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161113"/>
            <a:ext cx="3143240" cy="1768073"/>
          </a:xfrm>
          <a:prstGeom prst="rect">
            <a:avLst/>
          </a:prstGeom>
          <a:noFill/>
        </p:spPr>
      </p:pic>
      <p:pic>
        <p:nvPicPr>
          <p:cNvPr id="9" name="Picture 2" descr="C:\Users\User\Downloads\IMG_20230913_163408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3" y="3482584"/>
            <a:ext cx="3620193" cy="1527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14296"/>
            <a:ext cx="8258204" cy="803660"/>
          </a:xfrm>
        </p:spPr>
        <p:txBody>
          <a:bodyPr>
            <a:normAutofit fontScale="90000"/>
          </a:bodyPr>
          <a:lstStyle/>
          <a:p>
            <a:pPr lvl="0"/>
            <a:r>
              <a:rPr lang="ru-RU" sz="4400" b="1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</a:rPr>
              <a:t/>
            </a:r>
            <a:br>
              <a:rPr lang="ru-RU" sz="4400" b="1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</a:rPr>
            </a:br>
            <a:r>
              <a:rPr lang="ru-RU" sz="4000" b="1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</a:rPr>
              <a:t>Образовательное пространство</a:t>
            </a:r>
            <a:br>
              <a:rPr lang="ru-RU" sz="4000" b="1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482188"/>
            <a:ext cx="2303876" cy="230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User\AppData\Local\Temp\Rar$DRa0.547\IMG-20230914-WA01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18172"/>
            <a:ext cx="4071966" cy="2290481"/>
          </a:xfrm>
          <a:prstGeom prst="rect">
            <a:avLst/>
          </a:prstGeom>
          <a:noFill/>
        </p:spPr>
      </p:pic>
      <p:pic>
        <p:nvPicPr>
          <p:cNvPr id="2053" name="Picture 5" descr="C:\Users\User\AppData\Local\Temp\Rar$DRa0.667\IMG-20230914-WA01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696503"/>
            <a:ext cx="5715008" cy="2002230"/>
          </a:xfrm>
          <a:prstGeom prst="rect">
            <a:avLst/>
          </a:prstGeom>
          <a:noFill/>
        </p:spPr>
      </p:pic>
      <p:pic>
        <p:nvPicPr>
          <p:cNvPr id="2054" name="Picture 6" descr="C:\Users\User\AppData\Local\Temp\Rar$DRa0.999\IMG-20230914-WA011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2678907"/>
            <a:ext cx="2250283" cy="2250283"/>
          </a:xfrm>
          <a:prstGeom prst="rect">
            <a:avLst/>
          </a:prstGeom>
          <a:noFill/>
        </p:spPr>
      </p:pic>
      <p:pic>
        <p:nvPicPr>
          <p:cNvPr id="2055" name="Picture 7" descr="C:\Users\User\AppData\Local\Temp\Rar$DRa0.193\IMG-20230914-WA0119.jpg"/>
          <p:cNvPicPr>
            <a:picLocks noChangeAspect="1" noChangeArrowheads="1"/>
          </p:cNvPicPr>
          <p:nvPr/>
        </p:nvPicPr>
        <p:blipFill>
          <a:blip r:embed="rId6"/>
          <a:srcRect b="21276"/>
          <a:stretch>
            <a:fillRect/>
          </a:stretch>
        </p:blipFill>
        <p:spPr bwMode="auto">
          <a:xfrm>
            <a:off x="6786579" y="2839642"/>
            <a:ext cx="2102943" cy="2207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14300"/>
            <a:ext cx="8472518" cy="914400"/>
          </a:xfrm>
        </p:spPr>
        <p:txBody>
          <a:bodyPr/>
          <a:lstStyle/>
          <a:p>
            <a:r>
              <a:rPr lang="ru-RU" b="1" dirty="0" smtClean="0">
                <a:solidFill>
                  <a:srgbClr val="3333CC"/>
                </a:solidFill>
              </a:rPr>
              <a:t>Форум </a:t>
            </a:r>
            <a:r>
              <a:rPr lang="ru-RU" b="1" dirty="0" err="1" smtClean="0">
                <a:solidFill>
                  <a:srgbClr val="3333CC"/>
                </a:solidFill>
              </a:rPr>
              <a:t>старщеклассников</a:t>
            </a:r>
            <a:endParaRPr lang="ru-RU" b="1" dirty="0">
              <a:solidFill>
                <a:srgbClr val="3333CC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82" y="1000114"/>
            <a:ext cx="2500330" cy="2071702"/>
          </a:xfrm>
          <a:prstGeom prst="rect">
            <a:avLst/>
          </a:prstGeom>
        </p:spPr>
      </p:pic>
      <p:pic>
        <p:nvPicPr>
          <p:cNvPr id="4098" name="Picture 2" descr="Z:\1 ФОТОАРХИВ\10-е классы\SKD_67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928677"/>
            <a:ext cx="3143254" cy="2095504"/>
          </a:xfrm>
          <a:prstGeom prst="rect">
            <a:avLst/>
          </a:prstGeom>
          <a:noFill/>
        </p:spPr>
      </p:pic>
      <p:pic>
        <p:nvPicPr>
          <p:cNvPr id="9" name="Рисунок 8" descr="Z:\1 ФОТОАРХИВ\10-е классы\SKD_67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143254"/>
            <a:ext cx="314327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Z:\1 ФОТОАРХИВ\10-е классы\SKD_68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071552"/>
            <a:ext cx="2586990" cy="179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Z:\1 ФОТОАРХИВ\10-е классы\SKD_6957.JPG"/>
          <p:cNvPicPr/>
          <p:nvPr/>
        </p:nvPicPr>
        <p:blipFill>
          <a:blip r:embed="rId6" cstate="print"/>
          <a:srcRect t="29423"/>
          <a:stretch>
            <a:fillRect/>
          </a:stretch>
        </p:blipFill>
        <p:spPr bwMode="auto">
          <a:xfrm>
            <a:off x="928662" y="3143254"/>
            <a:ext cx="3961765" cy="186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3333CC"/>
                </a:solidFill>
              </a:rPr>
              <a:t>Открытие старшей школы</a:t>
            </a:r>
            <a:endParaRPr lang="ru-RU" dirty="0">
              <a:solidFill>
                <a:srgbClr val="3333CC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71420"/>
            <a:ext cx="100013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Z:\1 ФОТОАРХИВ\10-е классы\SKD_72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6"/>
            <a:ext cx="3357586" cy="21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:\1 ФОТОАРХИВ\10-е классы\SKD_7315.JPG"/>
          <p:cNvPicPr/>
          <p:nvPr/>
        </p:nvPicPr>
        <p:blipFill>
          <a:blip r:embed="rId4" cstate="print"/>
          <a:srcRect t="28140"/>
          <a:stretch>
            <a:fillRect/>
          </a:stretch>
        </p:blipFill>
        <p:spPr bwMode="auto">
          <a:xfrm>
            <a:off x="142844" y="3071816"/>
            <a:ext cx="327787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Z:\1 ФОТОАРХИВ\10-е классы\SKD_72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071552"/>
            <a:ext cx="3272155" cy="218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Z:\1 ФОТОАРХИВ\Фотоархив 2023-2024 уч год\2. День Знаний\9-10 классы\SKD_7318.JPG"/>
          <p:cNvPicPr/>
          <p:nvPr/>
        </p:nvPicPr>
        <p:blipFill>
          <a:blip r:embed="rId6" cstate="print"/>
          <a:srcRect l="30837" r="16401"/>
          <a:stretch>
            <a:fillRect/>
          </a:stretch>
        </p:blipFill>
        <p:spPr bwMode="auto">
          <a:xfrm>
            <a:off x="3643306" y="1428742"/>
            <a:ext cx="2059304" cy="271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Z:\1 ФОТОАРХИВ\Фотоархив 2023-2024 уч год\2. День Знаний\9-10 классы\SKD_7330.JPG"/>
          <p:cNvPicPr/>
          <p:nvPr/>
        </p:nvPicPr>
        <p:blipFill>
          <a:blip r:embed="rId7" cstate="print"/>
          <a:srcRect l="4069" t="26763" r="4384"/>
          <a:stretch>
            <a:fillRect/>
          </a:stretch>
        </p:blipFill>
        <p:spPr bwMode="auto">
          <a:xfrm>
            <a:off x="5715008" y="3286130"/>
            <a:ext cx="3214710" cy="171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3333CC"/>
                </a:solidFill>
              </a:rPr>
              <a:t>День Здоровья</a:t>
            </a:r>
            <a:endParaRPr lang="ru-RU" dirty="0">
              <a:solidFill>
                <a:srgbClr val="3333CC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t="15549" b="38706"/>
          <a:stretch>
            <a:fillRect/>
          </a:stretch>
        </p:blipFill>
        <p:spPr bwMode="auto">
          <a:xfrm>
            <a:off x="6143636" y="0"/>
            <a:ext cx="2695641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4" descr="Z:\1 ФОТОАРХИВ\10-е классы\SKD_7681.JPG"/>
          <p:cNvPicPr>
            <a:picLocks noGrp="1"/>
          </p:cNvPicPr>
          <p:nvPr>
            <p:ph idx="1"/>
          </p:nvPr>
        </p:nvPicPr>
        <p:blipFill>
          <a:blip r:embed="rId3" cstate="print"/>
          <a:srcRect t="14052" b="11944"/>
          <a:stretch>
            <a:fillRect/>
          </a:stretch>
        </p:blipFill>
        <p:spPr bwMode="auto">
          <a:xfrm>
            <a:off x="285720" y="1000114"/>
            <a:ext cx="328614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:\1 ФОТОАРХИВ\10-е классы\SKD_7690.JPG"/>
          <p:cNvPicPr/>
          <p:nvPr/>
        </p:nvPicPr>
        <p:blipFill>
          <a:blip r:embed="rId4" cstate="print"/>
          <a:srcRect t="13043"/>
          <a:stretch>
            <a:fillRect/>
          </a:stretch>
        </p:blipFill>
        <p:spPr bwMode="auto">
          <a:xfrm>
            <a:off x="142844" y="3000378"/>
            <a:ext cx="350046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Z:\1 ФОТОАРХИВ\10-е классы\SKD_7699.JPG"/>
          <p:cNvPicPr/>
          <p:nvPr/>
        </p:nvPicPr>
        <p:blipFill>
          <a:blip r:embed="rId5" cstate="print"/>
          <a:srcRect t="11178" r="14912"/>
          <a:stretch>
            <a:fillRect/>
          </a:stretch>
        </p:blipFill>
        <p:spPr bwMode="auto">
          <a:xfrm>
            <a:off x="5715008" y="3000378"/>
            <a:ext cx="30003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Z:\1 ФОТОАРХИВ\10-е классы\SKD_76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1000114"/>
            <a:ext cx="285752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 l="29192" r="30881" b="19065"/>
          <a:stretch>
            <a:fillRect/>
          </a:stretch>
        </p:blipFill>
        <p:spPr>
          <a:xfrm>
            <a:off x="3643306" y="1071552"/>
            <a:ext cx="2043436" cy="2745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3333CC"/>
                </a:solidFill>
              </a:rPr>
              <a:t>БУДНИ</a:t>
            </a:r>
            <a:endParaRPr lang="ru-RU" dirty="0">
              <a:solidFill>
                <a:srgbClr val="3333CC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142858"/>
            <a:ext cx="1762113" cy="125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4" descr="Z:\1 ФОТОАРХИВ\10-е классы\SKD_783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0114"/>
            <a:ext cx="3071816" cy="185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Z:\1 ФОТОАРХИВ\10-е классы\SKD_78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000378"/>
            <a:ext cx="3044821" cy="191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Z:\1 ФОТОАРХИВ\10-е классы\SKD_7873.JPG"/>
          <p:cNvPicPr/>
          <p:nvPr/>
        </p:nvPicPr>
        <p:blipFill>
          <a:blip r:embed="rId5" cstate="print"/>
          <a:srcRect l="9146"/>
          <a:stretch>
            <a:fillRect/>
          </a:stretch>
        </p:blipFill>
        <p:spPr bwMode="auto">
          <a:xfrm>
            <a:off x="3643306" y="1000114"/>
            <a:ext cx="2586355" cy="189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Z:\1 ФОТОАРХИВ\10-е классы\SKD_78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3022" y="1071552"/>
            <a:ext cx="272097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Z:\1 ФОТОАРХИВ\10-е классы\SKD_785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000378"/>
            <a:ext cx="285752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Z:\1 ФОТОАРХИВ\10-е классы\SKD_7869.JPG"/>
          <p:cNvPicPr/>
          <p:nvPr/>
        </p:nvPicPr>
        <p:blipFill>
          <a:blip r:embed="rId8" cstate="print"/>
          <a:srcRect l="32168" r="13113"/>
          <a:stretch>
            <a:fillRect/>
          </a:stretch>
        </p:blipFill>
        <p:spPr bwMode="auto">
          <a:xfrm>
            <a:off x="7000892" y="3071816"/>
            <a:ext cx="1472653" cy="187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4800" b="1" dirty="0" smtClean="0">
                <a:solidFill>
                  <a:srgbClr val="3333CC"/>
                </a:solidFill>
                <a:latin typeface="Bahnschrift Light SemiCondensed" pitchFamily="34" charset="0"/>
              </a:rPr>
              <a:t>Совершенствование нормативно-правовых документов</a:t>
            </a:r>
          </a:p>
          <a:p>
            <a:r>
              <a:rPr lang="ru-RU" sz="4800" b="1" dirty="0" smtClean="0">
                <a:solidFill>
                  <a:srgbClr val="3333CC"/>
                </a:solidFill>
                <a:latin typeface="Bahnschrift Light SemiCondensed" pitchFamily="34" charset="0"/>
              </a:rPr>
              <a:t>Решение кадровых вопросов</a:t>
            </a:r>
          </a:p>
          <a:p>
            <a:r>
              <a:rPr lang="ru-RU" sz="4800" b="1" dirty="0" smtClean="0">
                <a:solidFill>
                  <a:srgbClr val="3333CC"/>
                </a:solidFill>
                <a:latin typeface="Bahnschrift Light SemiCondensed" pitchFamily="34" charset="0"/>
              </a:rPr>
              <a:t>Приобретение оборудования</a:t>
            </a:r>
          </a:p>
          <a:p>
            <a:r>
              <a:rPr lang="ru-RU" sz="4800" b="1" dirty="0" smtClean="0">
                <a:solidFill>
                  <a:srgbClr val="3333CC"/>
                </a:solidFill>
                <a:latin typeface="Bahnschrift Light SemiCondensed" pitchFamily="34" charset="0"/>
              </a:rPr>
              <a:t>Создание зон для отдыха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СЕЙЧАС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696502"/>
            <a:ext cx="8229600" cy="3875498"/>
          </a:xfrm>
        </p:spPr>
        <p:txBody>
          <a:bodyPr/>
          <a:lstStyle/>
          <a:p>
            <a:r>
              <a:rPr lang="ru-RU" b="1" dirty="0" smtClean="0">
                <a:solidFill>
                  <a:srgbClr val="3333CC"/>
                </a:solidFill>
              </a:rPr>
              <a:t>ТСОШ – 59/16</a:t>
            </a:r>
            <a:endParaRPr lang="ru-RU" dirty="0" smtClean="0">
              <a:solidFill>
                <a:srgbClr val="3333CC"/>
              </a:solidFill>
            </a:endParaRPr>
          </a:p>
          <a:p>
            <a:r>
              <a:rPr lang="ru-RU" b="1" dirty="0" smtClean="0">
                <a:solidFill>
                  <a:srgbClr val="3333CC"/>
                </a:solidFill>
              </a:rPr>
              <a:t>ТШИ – 36/36</a:t>
            </a:r>
            <a:endParaRPr lang="ru-RU" dirty="0" smtClean="0">
              <a:solidFill>
                <a:srgbClr val="3333CC"/>
              </a:solidFill>
            </a:endParaRPr>
          </a:p>
          <a:p>
            <a:r>
              <a:rPr lang="ru-RU" b="1" dirty="0" smtClean="0">
                <a:solidFill>
                  <a:srgbClr val="3333CC"/>
                </a:solidFill>
              </a:rPr>
              <a:t>ГСОШ – 9/0</a:t>
            </a:r>
            <a:endParaRPr lang="ru-RU" dirty="0" smtClean="0">
              <a:solidFill>
                <a:srgbClr val="3333CC"/>
              </a:solidFill>
            </a:endParaRPr>
          </a:p>
          <a:p>
            <a:r>
              <a:rPr lang="ru-RU" b="1" dirty="0" smtClean="0">
                <a:solidFill>
                  <a:srgbClr val="3333CC"/>
                </a:solidFill>
              </a:rPr>
              <a:t>Др. – 1/0   Всего – 105/52</a:t>
            </a:r>
            <a:endParaRPr lang="ru-RU" dirty="0" smtClean="0">
              <a:solidFill>
                <a:srgbClr val="3333CC"/>
              </a:solidFill>
            </a:endParaRPr>
          </a:p>
          <a:p>
            <a:r>
              <a:rPr lang="ru-RU" b="1" dirty="0" smtClean="0">
                <a:solidFill>
                  <a:srgbClr val="3333CC"/>
                </a:solidFill>
              </a:rPr>
              <a:t>10а – 30/14; 10б – 21/2; 10в – 26/10; 10г – 29/28</a:t>
            </a:r>
          </a:p>
          <a:p>
            <a:endParaRPr lang="ru-RU" dirty="0">
              <a:solidFill>
                <a:srgbClr val="3333CC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786" y="160717"/>
            <a:ext cx="7901014" cy="96441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3000378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000" b="1" dirty="0" smtClean="0">
              <a:solidFill>
                <a:srgbClr val="3333CC"/>
              </a:solidFill>
            </a:endParaRPr>
          </a:p>
          <a:p>
            <a:pPr algn="ctr"/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3000378"/>
            <a:ext cx="135732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 r="7063" b="13708"/>
          <a:stretch>
            <a:fillRect/>
          </a:stretch>
        </p:blipFill>
        <p:spPr bwMode="auto">
          <a:xfrm>
            <a:off x="5214942" y="214296"/>
            <a:ext cx="298068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с одним вырезанным скругленным углом 9"/>
          <p:cNvSpPr/>
          <p:nvPr/>
        </p:nvSpPr>
        <p:spPr>
          <a:xfrm>
            <a:off x="1000100" y="3357568"/>
            <a:ext cx="5000660" cy="1428760"/>
          </a:xfrm>
          <a:prstGeom prst="snip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Формирование классов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5" y="357171"/>
          <a:ext cx="7572427" cy="3993175"/>
        </p:xfrm>
        <a:graphic>
          <a:graphicData uri="http://schemas.openxmlformats.org/drawingml/2006/table">
            <a:tbl>
              <a:tblPr/>
              <a:tblGrid>
                <a:gridCol w="1968564"/>
                <a:gridCol w="1968564"/>
                <a:gridCol w="1969098"/>
                <a:gridCol w="1666201"/>
              </a:tblGrid>
              <a:tr h="895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Социально-экономический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«География и обществознание»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Социально-экономический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«Математика и общество»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Гуманитарный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«История и социум»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Гуманитарный профиль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«История и английский язык»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9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Гуманитарный профиль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«Социум и литература»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Технологический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«Информационно-технологическая»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Технологический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«Инженерная» 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Естественно-научный</a:t>
                      </a: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«Медицинский корпоративный класс»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"Информатика и география"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"Информатика и биология"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"Социум и литература"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«Математика и литература»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«Биология и социум»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«Информатика и социум»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"Информатика и литература"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"Математика и общество"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«Информатика и английский язык»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-7145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7162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1571618"/>
            <a:ext cx="1238995" cy="136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928926" y="3714759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3333CC"/>
                </a:solidFill>
              </a:rPr>
              <a:t>Профильные группы  на 2023-2024 учебный год (начало года)</a:t>
            </a:r>
            <a:endParaRPr lang="ru-RU" b="1" dirty="0">
              <a:solidFill>
                <a:srgbClr val="3333CC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2" name="Выгнутая вниз стрелка 11"/>
          <p:cNvSpPr/>
          <p:nvPr/>
        </p:nvSpPr>
        <p:spPr>
          <a:xfrm>
            <a:off x="2000232" y="4000510"/>
            <a:ext cx="5715040" cy="10715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71472" y="1232287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785786" y="482189"/>
            <a:ext cx="7044268" cy="457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  <a:cs typeface="+mn-cs"/>
              </a:rPr>
              <a:t>Углубленное изучение предметов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643320"/>
            <a:ext cx="12858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642925"/>
            <a:ext cx="8858280" cy="4000528"/>
          </a:xfrm>
        </p:spPr>
        <p:txBody>
          <a:bodyPr numCol="2">
            <a:no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</a:rPr>
              <a:t>Социально-экономический</a:t>
            </a:r>
            <a:r>
              <a:rPr lang="ru-RU" sz="11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"Математическое моделирование"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"Избранные вопросы экономики"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"Введение в педагогическую профессию"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"Географический практикум"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Введение в педагогическую профессию (теория и практика)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Основы педагогики и психологии</a:t>
            </a:r>
          </a:p>
          <a:p>
            <a:r>
              <a:rPr lang="ru-RU" sz="1100" b="1" dirty="0" smtClean="0">
                <a:solidFill>
                  <a:srgbClr val="FF0000"/>
                </a:solidFill>
              </a:rPr>
              <a:t>Гуманитарный 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"Избранные вопросы экономики"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"Актуальные вопросы истории"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"История русской культуры"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"Английский практикум"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"Избранные вопросы  литературы"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"Основы журналистики"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"Введение в педагогическую профессию"</a:t>
            </a:r>
          </a:p>
          <a:p>
            <a:r>
              <a:rPr lang="ru-RU" sz="1100" b="1" dirty="0" smtClean="0">
                <a:solidFill>
                  <a:srgbClr val="FF0000"/>
                </a:solidFill>
              </a:rPr>
              <a:t>Технологический 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"Математическое моделирование"</a:t>
            </a:r>
          </a:p>
          <a:p>
            <a:endParaRPr lang="ru-RU" sz="1100" dirty="0" smtClean="0">
              <a:solidFill>
                <a:srgbClr val="FF0000"/>
              </a:solidFill>
            </a:endParaRPr>
          </a:p>
          <a:p>
            <a:r>
              <a:rPr lang="ru-RU" sz="1100" b="1" dirty="0" err="1" smtClean="0">
                <a:solidFill>
                  <a:srgbClr val="FF0000"/>
                </a:solidFill>
              </a:rPr>
              <a:t>Естественно-научный</a:t>
            </a:r>
            <a:r>
              <a:rPr lang="ru-RU" sz="11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"Актуальная экология"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"Основы медицинских знаний"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"Биохимия"</a:t>
            </a:r>
          </a:p>
          <a:p>
            <a:r>
              <a:rPr lang="ru-RU" sz="1100" b="1" dirty="0" smtClean="0">
                <a:solidFill>
                  <a:srgbClr val="FF0000"/>
                </a:solidFill>
              </a:rPr>
              <a:t>Универсальный 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"Географический практикум"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"Основы компьютерной анимации"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"Актуальная экология"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"Английский практикум"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"Математическое моделирование"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"Избранные вопросы экономики"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"Избранные вопросы  литературы"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"Основы журналистики"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"Введение в педагогическую профессию"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Учимся писать сочинение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Социально-экономическая география мира</a:t>
            </a:r>
          </a:p>
          <a:p>
            <a:endParaRPr lang="ru-RU" sz="1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68936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Учебные курсы</a:t>
            </a:r>
            <a:endParaRPr lang="ru-RU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51" name="Подзаголовок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2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8"/>
            <a:ext cx="850112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71552"/>
            <a:ext cx="8229600" cy="350044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5600" u="sng" dirty="0" smtClean="0">
                <a:solidFill>
                  <a:srgbClr val="3333CC"/>
                </a:solidFill>
              </a:rPr>
              <a:t>в штатное расписание</a:t>
            </a:r>
            <a:r>
              <a:rPr lang="ru-RU" dirty="0" smtClean="0">
                <a:solidFill>
                  <a:srgbClr val="3333CC"/>
                </a:solidFill>
              </a:rPr>
              <a:t>: </a:t>
            </a:r>
            <a:r>
              <a:rPr lang="ru-RU" sz="4000" dirty="0" smtClean="0">
                <a:solidFill>
                  <a:srgbClr val="3333CC"/>
                </a:solidFill>
              </a:rPr>
              <a:t>педагог-психолог </a:t>
            </a:r>
            <a:r>
              <a:rPr lang="ru-RU" sz="4000" dirty="0" smtClean="0">
                <a:solidFill>
                  <a:srgbClr val="3333CC"/>
                </a:solidFill>
              </a:rPr>
              <a:t>(1 единица), </a:t>
            </a:r>
          </a:p>
          <a:p>
            <a:pPr>
              <a:buNone/>
            </a:pPr>
            <a:r>
              <a:rPr lang="ru-RU" sz="4000" dirty="0" smtClean="0">
                <a:solidFill>
                  <a:srgbClr val="3333CC"/>
                </a:solidFill>
              </a:rPr>
              <a:t> </a:t>
            </a:r>
            <a:r>
              <a:rPr lang="ru-RU" sz="4000" dirty="0" err="1" smtClean="0">
                <a:solidFill>
                  <a:srgbClr val="3333CC"/>
                </a:solidFill>
              </a:rPr>
              <a:t>тьютор</a:t>
            </a:r>
            <a:r>
              <a:rPr lang="ru-RU" sz="4000" dirty="0" smtClean="0">
                <a:solidFill>
                  <a:srgbClr val="3333CC"/>
                </a:solidFill>
              </a:rPr>
              <a:t> (2 единицы), </a:t>
            </a:r>
          </a:p>
          <a:p>
            <a:pPr>
              <a:buNone/>
            </a:pPr>
            <a:r>
              <a:rPr lang="ru-RU" sz="4000" dirty="0" smtClean="0">
                <a:solidFill>
                  <a:srgbClr val="3333CC"/>
                </a:solidFill>
              </a:rPr>
              <a:t>социальный педагог (0, 5), </a:t>
            </a:r>
          </a:p>
          <a:p>
            <a:pPr>
              <a:buNone/>
            </a:pPr>
            <a:r>
              <a:rPr lang="ru-RU" sz="4000" dirty="0" smtClean="0">
                <a:solidFill>
                  <a:srgbClr val="3333CC"/>
                </a:solidFill>
              </a:rPr>
              <a:t> воспитатель (2,5 единицы), </a:t>
            </a:r>
          </a:p>
          <a:p>
            <a:pPr>
              <a:buNone/>
            </a:pPr>
            <a:r>
              <a:rPr lang="ru-RU" sz="4000" dirty="0" smtClean="0">
                <a:solidFill>
                  <a:srgbClr val="3333CC"/>
                </a:solidFill>
              </a:rPr>
              <a:t>младший воспитатель (2,7 единицы)</a:t>
            </a:r>
          </a:p>
          <a:p>
            <a:r>
              <a:rPr lang="ru-RU" sz="4000" u="sng" dirty="0" smtClean="0">
                <a:solidFill>
                  <a:srgbClr val="3333CC"/>
                </a:solidFill>
              </a:rPr>
              <a:t>в </a:t>
            </a:r>
            <a:r>
              <a:rPr lang="ru-RU" sz="4000" u="sng" dirty="0" smtClean="0">
                <a:solidFill>
                  <a:srgbClr val="3333CC"/>
                </a:solidFill>
              </a:rPr>
              <a:t>УСТАВ</a:t>
            </a:r>
            <a:endParaRPr lang="ru-RU" sz="4000" u="sng" dirty="0">
              <a:solidFill>
                <a:srgbClr val="3333CC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3333CC"/>
                </a:solidFill>
              </a:rPr>
              <a:t>Внесли </a:t>
            </a:r>
            <a:r>
              <a:rPr lang="ru-RU" dirty="0" smtClean="0">
                <a:solidFill>
                  <a:srgbClr val="3333CC"/>
                </a:solidFill>
              </a:rPr>
              <a:t>изменения</a:t>
            </a:r>
            <a:endParaRPr lang="ru-RU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2411014"/>
            <a:ext cx="8572560" cy="2518190"/>
          </a:xfrm>
        </p:spPr>
        <p:txBody>
          <a:bodyPr>
            <a:normAutofit fontScale="25000" lnSpcReduction="20000"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1. </a:t>
            </a:r>
            <a:r>
              <a:rPr lang="ru-RU" sz="5600" b="1" dirty="0" smtClean="0">
                <a:solidFill>
                  <a:srgbClr val="FF0000"/>
                </a:solidFill>
                <a:hlinkClick r:id="rId2"/>
              </a:rPr>
              <a:t>Русский язык. 10-11 класс. Учебник. Базовый уровень</a:t>
            </a:r>
            <a:r>
              <a:rPr lang="ru-RU" sz="5600" b="1" dirty="0" smtClean="0">
                <a:solidFill>
                  <a:srgbClr val="FF0000"/>
                </a:solidFill>
              </a:rPr>
              <a:t> – 120 экз.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Код ФП: 1.1.3.1.1.1.1; Приложение 1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Автор: </a:t>
            </a:r>
            <a:r>
              <a:rPr lang="ru-RU" sz="5600" b="1" dirty="0" err="1" smtClean="0">
                <a:solidFill>
                  <a:srgbClr val="FF0000"/>
                </a:solidFill>
              </a:rPr>
              <a:t>Рыбченкова</a:t>
            </a:r>
            <a:r>
              <a:rPr lang="ru-RU" sz="5600" b="1" dirty="0" smtClean="0">
                <a:solidFill>
                  <a:srgbClr val="FF0000"/>
                </a:solidFill>
              </a:rPr>
              <a:t> Л.М., Александрова О.М., </a:t>
            </a:r>
            <a:r>
              <a:rPr lang="ru-RU" sz="5600" b="1" dirty="0" err="1" smtClean="0">
                <a:solidFill>
                  <a:srgbClr val="FF0000"/>
                </a:solidFill>
              </a:rPr>
              <a:t>Нарушевич</a:t>
            </a:r>
            <a:r>
              <a:rPr lang="ru-RU" sz="5600" b="1" dirty="0" smtClean="0">
                <a:solidFill>
                  <a:srgbClr val="FF0000"/>
                </a:solidFill>
              </a:rPr>
              <a:t> А.Г. и др.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Издательство: Просвещение; Год издания: 2023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Класс: 10-11 </a:t>
            </a:r>
            <a:r>
              <a:rPr lang="ru-RU" sz="5600" b="1" dirty="0" err="1" smtClean="0">
                <a:solidFill>
                  <a:srgbClr val="FF0000"/>
                </a:solidFill>
              </a:rPr>
              <a:t>кл</a:t>
            </a:r>
            <a:r>
              <a:rPr lang="ru-RU" sz="56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 2. </a:t>
            </a:r>
            <a:r>
              <a:rPr lang="ru-RU" sz="5600" b="1" u="sng" dirty="0" smtClean="0">
                <a:solidFill>
                  <a:srgbClr val="FF0000"/>
                </a:solidFill>
              </a:rPr>
              <a:t>История. Всеобщая история. 1914—1945 годы. 10 класс. Базовый уровень</a:t>
            </a:r>
            <a:r>
              <a:rPr lang="ru-RU" sz="5600" b="1" dirty="0" smtClean="0">
                <a:solidFill>
                  <a:srgbClr val="FF0000"/>
                </a:solidFill>
              </a:rPr>
              <a:t> – 100 экз. (в заказ 20 экз.)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Код ФП: 1.1.3.4.1.1.1.3; Приложение 1;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Автор: </a:t>
            </a:r>
            <a:r>
              <a:rPr lang="ru-RU" sz="5600" b="1" dirty="0" err="1" smtClean="0">
                <a:solidFill>
                  <a:srgbClr val="FF0000"/>
                </a:solidFill>
              </a:rPr>
              <a:t>Мединский</a:t>
            </a:r>
            <a:r>
              <a:rPr lang="ru-RU" sz="5600" b="1" dirty="0" smtClean="0">
                <a:solidFill>
                  <a:srgbClr val="FF0000"/>
                </a:solidFill>
              </a:rPr>
              <a:t> В. Р., </a:t>
            </a:r>
            <a:r>
              <a:rPr lang="ru-RU" sz="5600" b="1" dirty="0" err="1" smtClean="0">
                <a:solidFill>
                  <a:srgbClr val="FF0000"/>
                </a:solidFill>
              </a:rPr>
              <a:t>Чубарьян</a:t>
            </a:r>
            <a:r>
              <a:rPr lang="ru-RU" sz="5600" b="1" dirty="0" smtClean="0">
                <a:solidFill>
                  <a:srgbClr val="FF0000"/>
                </a:solidFill>
              </a:rPr>
              <a:t> А. О.;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Класс: 10 </a:t>
            </a:r>
            <a:r>
              <a:rPr lang="ru-RU" sz="5600" b="1" dirty="0" err="1" smtClean="0">
                <a:solidFill>
                  <a:srgbClr val="FF0000"/>
                </a:solidFill>
              </a:rPr>
              <a:t>кл</a:t>
            </a:r>
            <a:r>
              <a:rPr lang="ru-RU" sz="5600" b="1" dirty="0" smtClean="0">
                <a:solidFill>
                  <a:srgbClr val="FF0000"/>
                </a:solidFill>
              </a:rPr>
              <a:t>.; УМК: История (10-11) Базовый уровень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3.</a:t>
            </a:r>
            <a:r>
              <a:rPr lang="ru-RU" sz="5600" b="1" u="sng" dirty="0" smtClean="0">
                <a:solidFill>
                  <a:srgbClr val="FF0000"/>
                </a:solidFill>
              </a:rPr>
              <a:t> История. История России. 1914—1945 годы. 10 класс. Базовый уровень</a:t>
            </a:r>
            <a:r>
              <a:rPr lang="ru-RU" sz="5600" b="1" dirty="0" smtClean="0">
                <a:solidFill>
                  <a:srgbClr val="FF0000"/>
                </a:solidFill>
              </a:rPr>
              <a:t> – 100 экз. (в заказ 20 экз.)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Код ФП: 1.1.3.4.1.1.1.2; Приложение 1;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Автор: </a:t>
            </a:r>
            <a:r>
              <a:rPr lang="ru-RU" sz="5600" b="1" dirty="0" err="1" smtClean="0">
                <a:solidFill>
                  <a:srgbClr val="FF0000"/>
                </a:solidFill>
              </a:rPr>
              <a:t>Мединский</a:t>
            </a:r>
            <a:r>
              <a:rPr lang="ru-RU" sz="5600" b="1" dirty="0" smtClean="0">
                <a:solidFill>
                  <a:srgbClr val="FF0000"/>
                </a:solidFill>
              </a:rPr>
              <a:t> В. Р., </a:t>
            </a:r>
            <a:r>
              <a:rPr lang="ru-RU" sz="5600" b="1" dirty="0" err="1" smtClean="0">
                <a:solidFill>
                  <a:srgbClr val="FF0000"/>
                </a:solidFill>
              </a:rPr>
              <a:t>Торкунов</a:t>
            </a:r>
            <a:r>
              <a:rPr lang="ru-RU" sz="5600" b="1" dirty="0" smtClean="0">
                <a:solidFill>
                  <a:srgbClr val="FF0000"/>
                </a:solidFill>
              </a:rPr>
              <a:t> А. В.;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Класс: 10 </a:t>
            </a:r>
            <a:r>
              <a:rPr lang="ru-RU" sz="5600" b="1" dirty="0" err="1" smtClean="0">
                <a:solidFill>
                  <a:srgbClr val="FF0000"/>
                </a:solidFill>
              </a:rPr>
              <a:t>кл</a:t>
            </a:r>
            <a:r>
              <a:rPr lang="ru-RU" sz="5600" b="1" dirty="0" smtClean="0">
                <a:solidFill>
                  <a:srgbClr val="FF0000"/>
                </a:solidFill>
              </a:rPr>
              <a:t>.; УМК: История (10-11) Базовый уровень</a:t>
            </a:r>
          </a:p>
          <a:p>
            <a:r>
              <a:rPr lang="ru-RU" sz="5600" dirty="0" smtClean="0">
                <a:solidFill>
                  <a:srgbClr val="FF0000"/>
                </a:solidFill>
              </a:rPr>
              <a:t> </a:t>
            </a:r>
          </a:p>
          <a:p>
            <a:endParaRPr lang="ru-RU" sz="5600" dirty="0" smtClean="0">
              <a:solidFill>
                <a:srgbClr val="FF0000"/>
              </a:solidFill>
            </a:endParaRPr>
          </a:p>
          <a:p>
            <a:endParaRPr lang="ru-RU" sz="13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21453"/>
            <a:ext cx="178595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75031"/>
            <a:ext cx="1928826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75031"/>
            <a:ext cx="185738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4400" b="1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</a:rPr>
              <a:t>Образовательное пространство</a:t>
            </a:r>
            <a:br>
              <a:rPr lang="ru-RU" sz="4400" b="1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</a:rPr>
            </a:br>
            <a:endParaRPr lang="ru-RU" dirty="0"/>
          </a:p>
        </p:txBody>
      </p:sp>
      <p:pic>
        <p:nvPicPr>
          <p:cNvPr id="4" name="Picture 3" descr="C:\Users\User\Downloads\IMG_20230913_155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24"/>
            <a:ext cx="4000528" cy="168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User\AppData\Local\Temp\Rar$DRa0.256\IMG-20230914-WA00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589346"/>
            <a:ext cx="3786182" cy="2129728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464593"/>
            <a:ext cx="4190976" cy="235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User\AppData\Local\Temp\Rar$DRa0.798\IMG-20230914-WA009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786064"/>
            <a:ext cx="4000496" cy="2250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1257</TotalTime>
  <Words>465</Words>
  <PresentationFormat>Экран (16:9)</PresentationFormat>
  <Paragraphs>143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Слайд 1</vt:lpstr>
      <vt:lpstr>      </vt:lpstr>
      <vt:lpstr>Слайд 3</vt:lpstr>
      <vt:lpstr>Слайд 4</vt:lpstr>
      <vt:lpstr>Учебные курсы</vt:lpstr>
      <vt:lpstr>Слайд 6</vt:lpstr>
      <vt:lpstr>Внесли изменения</vt:lpstr>
      <vt:lpstr>Слайд 8</vt:lpstr>
      <vt:lpstr>Образовательное пространство </vt:lpstr>
      <vt:lpstr>Слайд 10</vt:lpstr>
      <vt:lpstr> Образовательное пространство </vt:lpstr>
      <vt:lpstr>Форум старщеклассников</vt:lpstr>
      <vt:lpstr>Открытие старшей школы</vt:lpstr>
      <vt:lpstr>День Здоровья</vt:lpstr>
      <vt:lpstr>БУДНИ</vt:lpstr>
      <vt:lpstr>СЕЙЧАС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130</cp:revision>
  <dcterms:created xsi:type="dcterms:W3CDTF">2023-09-14T11:33:49Z</dcterms:created>
  <dcterms:modified xsi:type="dcterms:W3CDTF">2023-09-16T04:17:45Z</dcterms:modified>
</cp:coreProperties>
</file>