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40.xml" ContentType="application/vnd.openxmlformats-officedocument.presentationml.slide+xml"/>
  <Override PartName="/ppt/slides/slide36.xml" ContentType="application/vnd.openxmlformats-officedocument.presentationml.slide+xml"/>
  <Override PartName="/ppt/slides/slide34.xml" ContentType="application/vnd.openxmlformats-officedocument.presentationml.slide+xml"/>
  <Override PartName="/ppt/slides/slide32.xml" ContentType="application/vnd.openxmlformats-officedocument.presentationml.slide+xml"/>
  <Override PartName="/ppt/slides/slide30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43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33.xml" ContentType="application/vnd.openxmlformats-officedocument.presentationml.slide+xml"/>
  <Override PartName="/ppt/slides/slide20.xml" ContentType="application/vnd.openxmlformats-officedocument.presentationml.slide+xml"/>
  <Override PartName="/ppt/slides/slide42.xml" ContentType="application/vnd.openxmlformats-officedocument.presentationml.slide+xml"/>
  <Override PartName="/ppt/slides/slide9.xml" ContentType="application/vnd.openxmlformats-officedocument.presentationml.slide+xml"/>
  <Override PartName="/ppt/slides/slide35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8.xml" ContentType="application/vnd.openxmlformats-officedocument.presentationml.slide+xml"/>
  <Override PartName="/ppt/slides/slide22.xml" ContentType="application/vnd.openxmlformats-officedocument.presentationml.slide+xml"/>
  <Override PartName="/docProps/app.xml" ContentType="application/vnd.openxmlformats-officedocument.extended-properties+xml"/>
  <Override PartName="/ppt/slides/slide4.xml" ContentType="application/vnd.openxmlformats-officedocument.presentationml.slide+xml"/>
  <Override PartName="/ppt/slides/slide21.xml" ContentType="application/vnd.openxmlformats-officedocument.presentationml.slide+xml"/>
  <Override PartName="/docProps/core.xml" ContentType="application/vnd.openxmlformats-package.core-properties+xml"/>
  <Override PartName="/ppt/diagrams/quickStyle3.xml" ContentType="application/vnd.openxmlformats-officedocument.drawingml.diagramQuickStyle+xml"/>
  <Override PartName="/ppt/diagrams/data3.xml" ContentType="application/vnd.openxmlformats-officedocument.drawingml.diagramData+xml"/>
  <Override PartName="/ppt/slides/slide37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quickStyle2.xml" ContentType="application/vnd.openxmlformats-officedocument.drawingml.diagramQuickStyle+xml"/>
  <Override PartName="/ppt/diagrams/drawing3.xml" ContentType="application/vnd.openxmlformats-officedocument.drawingml.diagramDrawing+xml"/>
  <Override PartName="/ppt/diagrams/layout2.xml" ContentType="application/vnd.openxmlformats-officedocument.drawingml.diagramLayout+xml"/>
  <Override PartName="/ppt/diagrams/data2.xml" ContentType="application/vnd.openxmlformats-officedocument.drawingml.diagramData+xml"/>
  <Override PartName="/ppt/diagrams/drawing2.xml" ContentType="application/vnd.openxmlformats-officedocument.drawingml.diagramDrawing+xml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slides/slide25.xml" ContentType="application/vnd.openxmlformats-officedocument.presentationml.slide+xml"/>
  <Override PartName="/ppt/slides/slide39.xml" ContentType="application/vnd.openxmlformats-officedocument.presentationml.slide+xml"/>
  <Override PartName="/ppt/diagrams/quickStyle1.xml" ContentType="application/vnd.openxmlformats-officedocument.drawingml.diagramQuickStyle+xml"/>
  <Override PartName="/ppt/slides/slide31.xml" ContentType="application/vnd.openxmlformats-officedocument.presentationml.slide+xml"/>
  <Override PartName="/ppt/diagrams/colors2.xml" ContentType="application/vnd.openxmlformats-officedocument.drawingml.diagramColors+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diagrams/layout3.xml" ContentType="application/vnd.openxmlformats-officedocument.drawingml.diagramLayout+xml"/>
  <Override PartName="/ppt/slides/slide11.xml" ContentType="application/vnd.openxmlformats-officedocument.presentationml.slid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slides/slide38.xml" ContentType="application/vnd.openxmlformats-officedocument.presentationml.slid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29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1.xml" ContentType="application/vnd.openxmlformats-officedocument.presentationml.slide+xml"/>
  <Override PartName="/ppt/diagrams/colors3.xml" ContentType="application/vnd.openxmlformats-officedocument.drawingml.diagramColors+xml"/>
  <Override PartName="/ppt/diagrams/drawing1.xml" ContentType="application/vnd.openxmlformats-officedocument.drawingml.diagramDrawing+xml"/>
  <Override PartName="/ppt/slides/slide19.xml" ContentType="application/vnd.openxmlformats-officedocument.presentationml.slide+xml"/>
  <Override PartName="/ppt/viewProps.xml" ContentType="application/vnd.openxmlformats-officedocument.presentationml.viewProp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8E5C4C65-954F-B1FD-A94E-6B7D1B622389}">
  <a:tblStyle styleId="{8E5C4C65-954F-B1FD-A94E-6B7D1B622389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  <a:miter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presProps" Target="presProps.xml" /><Relationship Id="rId47" Type="http://schemas.openxmlformats.org/officeDocument/2006/relationships/tableStyles" Target="tableStyles.xml" /><Relationship Id="rId48" Type="http://schemas.openxmlformats.org/officeDocument/2006/relationships/viewProps" Target="viewProps.xml" /></Relationships>
</file>

<file path=ppt/diagrams/_rels/data1.xml.rels><?xml version="1.0" encoding="UTF-8" standalone="yes"?><Relationships xmlns="http://schemas.openxmlformats.org/package/2006/relationships"><Relationship Id="rId1" Type="http://schemas.microsoft.com/office/2007/relationships/diagramDrawing" Target="../diagrams/drawing1.xml" /></Relationships>
</file>

<file path=ppt/diagrams/_rels/data2.xml.rels><?xml version="1.0" encoding="UTF-8" standalone="yes"?><Relationships xmlns="http://schemas.openxmlformats.org/package/2006/relationships"><Relationship Id="rId1" Type="http://schemas.microsoft.com/office/2007/relationships/diagramDrawing" Target="../diagrams/drawing2.xml" /></Relationships>
</file>

<file path=ppt/diagrams/_rels/data3.xml.rels><?xml version="1.0" encoding="UTF-8" standalone="yes"?><Relationships xmlns="http://schemas.openxmlformats.org/package/2006/relationships"><Relationship Id="rId1" Type="http://schemas.microsoft.com/office/2007/relationships/diagramDrawing" Target="../diagrams/drawing3.xml" /></Relationships>
</file>

<file path=ppt/diagrams/_rels/drawing1.xml.rels><?xml version="1.0" encoding="UTF-8" standalone="yes"?><Relationships xmlns="http://schemas.openxmlformats.org/package/2006/relationships"></Relationships>
</file>

<file path=ppt/diagrams/_rels/drawing2.xml.rels><?xml version="1.0" encoding="UTF-8" standalone="yes"?><Relationships xmlns="http://schemas.openxmlformats.org/package/2006/relationships"></Relationships>
</file>

<file path=ppt/diagrams/_rels/drawing3.xml.rels><?xml version="1.0" encoding="UTF-8" standalone="yes"?><Relationships xmlns="http://schemas.openxmlformats.org/package/2006/relationships"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 xmlns:r="http://schemas.openxmlformats.org/officeDocument/2006/relationships">
  <dgm:ptLst>
    <dgm:pt modelId="{6890D08F-F0C8-4475-BCD1-84DDE09F3638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 bwMode="auto"/>
    </dgm:pt>
    <dgm:pt modelId="{EA430353-3031-4AF7-B840-6645F0FEB05D}">
      <dgm:prSet phldrT="[Text]" custT="1"/>
      <dgm:spPr bwMode="auto"/>
      <dgm:t>
        <a:bodyPr/>
        <a:lstStyle/>
        <a:p>
          <a:pPr>
            <a:defRPr/>
          </a:pPr>
          <a:r>
            <a:rPr lang="ru-RU" sz="2800" b="1"/>
            <a:t>Единые подходы к формированию содержания образования и воспитания</a:t>
          </a:r>
          <a:endParaRPr/>
        </a:p>
      </dgm:t>
    </dgm:pt>
    <dgm:pt modelId="{E5B2F41C-744C-46F6-852C-54C6F6BE061C}" type="parTrans" cxnId="{96A71C11-9966-43C4-B95C-CE74EF86C69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FCC948F6-C140-41F7-8153-C5C00AEDF3E8}" type="sibTrans" cxnId="{96A71C11-9966-43C4-B95C-CE74EF86C69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9D66A5A9-90E0-4652-BADD-9BAEB3759476}">
      <dgm:prSet phldrT="[Text]" custT="1"/>
      <dgm:spPr bwMode="auto"/>
      <dgm:t>
        <a:bodyPr/>
        <a:lstStyle/>
        <a:p>
          <a:pPr>
            <a:defRPr/>
          </a:pPr>
          <a:r>
            <a:rPr lang="ru-RU" sz="2400" b="1"/>
            <a:t>Единая система мониторинга эффективности деятельности ОО, органов управления образованием</a:t>
          </a:r>
          <a:endParaRPr/>
        </a:p>
      </dgm:t>
    </dgm:pt>
    <dgm:pt modelId="{8F6DAE68-787A-4D96-AEBF-C222644A376A}" type="parTrans" cxnId="{FD940CA8-464A-4C56-826C-5ED9D8A9A5C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B0AA2044-F83A-4780-BE87-BA2A1E3F7AFD}" type="sibTrans" cxnId="{FD940CA8-464A-4C56-826C-5ED9D8A9A5C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B6704232-D18B-45AB-B29D-D0D5B7FB40B1}">
      <dgm:prSet phldrT="[Text]" custT="1"/>
      <dgm:spPr bwMode="auto"/>
      <dgm:t>
        <a:bodyPr/>
        <a:lstStyle/>
        <a:p>
          <a:pPr>
            <a:defRPr/>
          </a:pPr>
          <a:r>
            <a:rPr lang="ru-RU" sz="3200" b="1"/>
            <a:t>Единые стандарты образовательного пространства РФ</a:t>
          </a:r>
          <a:endParaRPr/>
        </a:p>
      </dgm:t>
    </dgm:pt>
    <dgm:pt modelId="{96FA58C9-04AB-4D7A-9068-C986606A1E63}" type="parTrans" cxnId="{53AD5F78-B06C-4E57-A309-46779F318B3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D637620B-B0AE-49AE-A9E7-BCF5E9A83D65}" type="sibTrans" cxnId="{53AD5F78-B06C-4E57-A309-46779F318B3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BDF88A5-EEA3-42F0-A70B-2B32C556D8F2}" type="pres">
      <dgm:prSet presAssocID="{6890D08F-F0C8-4475-BCD1-84DDE09F3638}" presName="CompostProcess" presStyleCnt="0">
        <dgm:presLayoutVars>
          <dgm:dir val="norm"/>
          <dgm:resizeHandles val="exact"/>
        </dgm:presLayoutVars>
      </dgm:prSet>
      <dgm:spPr bwMode="auto"/>
    </dgm:pt>
    <dgm:pt modelId="{783F52D3-0C14-43D5-81DC-A9B7D947DFF7}" type="pres">
      <dgm:prSet presAssocID="{6890D08F-F0C8-4475-BCD1-84DDE09F3638}" presName="arrow" presStyleLbl="bgShp" presStyleIdx="0" presStyleCnt="1"/>
      <dgm:spPr bwMode="auto"/>
    </dgm:pt>
    <dgm:pt modelId="{6C14D472-96EE-48D4-B402-4C4AD60DCFF0}" type="pres">
      <dgm:prSet presAssocID="{6890D08F-F0C8-4475-BCD1-84DDE09F3638}" presName="linearProcess" presStyleCnt="0"/>
      <dgm:spPr bwMode="auto"/>
    </dgm:pt>
    <dgm:pt modelId="{2162565F-6540-40AC-B496-145E9CB03A7C}" type="pres">
      <dgm:prSet custLinFactNeighborX="-90444" custLinFactNeighborY="2685" custScaleY="181095" presAssocID="{EA430353-3031-4AF7-B840-6645F0FEB05D}" presName="textNode" presStyleLbl="node1" presStyleIdx="0" presStyleCnt="3">
        <dgm:presLayoutVars>
          <dgm:bulletEnabled val="1"/>
        </dgm:presLayoutVars>
      </dgm:prSet>
      <dgm:spPr bwMode="auto"/>
    </dgm:pt>
    <dgm:pt modelId="{2497D2B7-5421-431E-8B0B-36E7A220C6AC}" type="pres">
      <dgm:prSet presAssocID="{FCC948F6-C140-41F7-8153-C5C00AEDF3E8}" presName="sibTrans" presStyleCnt="0"/>
      <dgm:spPr bwMode="auto"/>
    </dgm:pt>
    <dgm:pt modelId="{E082726E-0561-4CC3-95D5-545D28539DF6}" type="pres">
      <dgm:prSet custScaleX="117638" custScaleY="175725" presAssocID="{B6704232-D18B-45AB-B29D-D0D5B7FB40B1}" presName="textNode" presStyleLbl="node1" presStyleIdx="1" presStyleCnt="3">
        <dgm:presLayoutVars>
          <dgm:bulletEnabled val="1"/>
        </dgm:presLayoutVars>
      </dgm:prSet>
      <dgm:spPr bwMode="auto"/>
    </dgm:pt>
    <dgm:pt modelId="{BB1B17FA-85AD-4014-995B-E4C2EDBB684C}" type="pres">
      <dgm:prSet presAssocID="{D637620B-B0AE-49AE-A9E7-BCF5E9A83D65}" presName="sibTrans" presStyleCnt="0"/>
      <dgm:spPr bwMode="auto"/>
    </dgm:pt>
    <dgm:pt modelId="{3FFAFDDA-3B1C-4F88-B965-08E17BD5B1BA}" type="pres">
      <dgm:prSet custScaleY="175688" presAssocID="{9D66A5A9-90E0-4652-BADD-9BAEB3759476}" presName="textNode" presStyleLbl="node1" presStyleIdx="2" presStyleCnt="3">
        <dgm:presLayoutVars>
          <dgm:bulletEnabled val="1"/>
        </dgm:presLayoutVars>
      </dgm:prSet>
      <dgm:spPr bwMode="auto"/>
    </dgm:pt>
  </dgm:ptLst>
  <dgm:cxnLst>
    <dgm:cxn modelId="{96A71C11-9966-43C4-B95C-CE74EF86C69C}" srcId="{6890D08F-F0C8-4475-BCD1-84DDE09F3638}" destId="{EA430353-3031-4AF7-B840-6645F0FEB05D}" srcOrd="0" destOrd="0" parTransId="{E5B2F41C-744C-46F6-852C-54C6F6BE061C}" sibTransId="{FCC948F6-C140-41F7-8153-C5C00AEDF3E8}"/>
    <dgm:cxn modelId="{1786CA23-D09A-4977-8B72-ED9B15AD2F3E}" type="presOf" srcId="{EA430353-3031-4AF7-B840-6645F0FEB05D}" destId="{2162565F-6540-40AC-B496-145E9CB03A7C}" srcOrd="0" destOrd="0" presId="urn:microsoft.com/office/officeart/2005/8/layout/hProcess9"/>
    <dgm:cxn modelId="{53AD5F78-B06C-4E57-A309-46779F318B37}" srcId="{6890D08F-F0C8-4475-BCD1-84DDE09F3638}" destId="{B6704232-D18B-45AB-B29D-D0D5B7FB40B1}" srcOrd="1" destOrd="0" parTransId="{96FA58C9-04AB-4D7A-9068-C986606A1E63}" sibTransId="{D637620B-B0AE-49AE-A9E7-BCF5E9A83D65}"/>
    <dgm:cxn modelId="{EAE58984-A46F-4563-9673-DA7871F7B5AC}" type="presOf" srcId="{B6704232-D18B-45AB-B29D-D0D5B7FB40B1}" destId="{E082726E-0561-4CC3-95D5-545D28539DF6}" srcOrd="0" destOrd="0" presId="urn:microsoft.com/office/officeart/2005/8/layout/hProcess9"/>
    <dgm:cxn modelId="{077A5C99-C7F6-429A-83DB-41EEFB02278F}" type="presOf" srcId="{6890D08F-F0C8-4475-BCD1-84DDE09F3638}" destId="{4BDF88A5-EEA3-42F0-A70B-2B32C556D8F2}" srcOrd="0" destOrd="0" presId="urn:microsoft.com/office/officeart/2005/8/layout/hProcess9"/>
    <dgm:cxn modelId="{FD940CA8-464A-4C56-826C-5ED9D8A9A5CD}" srcId="{6890D08F-F0C8-4475-BCD1-84DDE09F3638}" destId="{9D66A5A9-90E0-4652-BADD-9BAEB3759476}" srcOrd="2" destOrd="0" parTransId="{8F6DAE68-787A-4D96-AEBF-C222644A376A}" sibTransId="{B0AA2044-F83A-4780-BE87-BA2A1E3F7AFD}"/>
    <dgm:cxn modelId="{3EF942C7-85B4-4F05-A792-16B5B35A3EA8}" type="presOf" srcId="{9D66A5A9-90E0-4652-BADD-9BAEB3759476}" destId="{3FFAFDDA-3B1C-4F88-B965-08E17BD5B1BA}" srcOrd="0" destOrd="0" presId="urn:microsoft.com/office/officeart/2005/8/layout/hProcess9"/>
    <dgm:cxn modelId="{E16E65C6-61AA-4AD2-82F5-EBA8DD7B5401}" type="presParOf" srcId="{4BDF88A5-EEA3-42F0-A70B-2B32C556D8F2}" destId="{783F52D3-0C14-43D5-81DC-A9B7D947DFF7}" srcOrd="0" destOrd="0" presId="urn:microsoft.com/office/officeart/2005/8/layout/hProcess9"/>
    <dgm:cxn modelId="{EFCA53ED-991C-48AD-995E-EFFA98037FFE}" type="presParOf" srcId="{4BDF88A5-EEA3-42F0-A70B-2B32C556D8F2}" destId="{6C14D472-96EE-48D4-B402-4C4AD60DCFF0}" srcOrd="1" destOrd="0" presId="urn:microsoft.com/office/officeart/2005/8/layout/hProcess9"/>
    <dgm:cxn modelId="{96E93A9B-5851-4636-B64F-C02159CCB149}" type="presParOf" srcId="{6C14D472-96EE-48D4-B402-4C4AD60DCFF0}" destId="{2162565F-6540-40AC-B496-145E9CB03A7C}" srcOrd="0" destOrd="0" presId="urn:microsoft.com/office/officeart/2005/8/layout/hProcess9"/>
    <dgm:cxn modelId="{EEE96F57-E4E5-401A-B297-9EA57F793057}" type="presParOf" srcId="{6C14D472-96EE-48D4-B402-4C4AD60DCFF0}" destId="{2497D2B7-5421-431E-8B0B-36E7A220C6AC}" srcOrd="1" destOrd="0" presId="urn:microsoft.com/office/officeart/2005/8/layout/hProcess9"/>
    <dgm:cxn modelId="{757B98BA-A6B5-450A-A7DE-606548CE8DDA}" type="presParOf" srcId="{6C14D472-96EE-48D4-B402-4C4AD60DCFF0}" destId="{E082726E-0561-4CC3-95D5-545D28539DF6}" srcOrd="2" destOrd="0" presId="urn:microsoft.com/office/officeart/2005/8/layout/hProcess9"/>
    <dgm:cxn modelId="{B08A791D-19D8-4E6F-82F3-37E0147E8482}" type="presParOf" srcId="{6C14D472-96EE-48D4-B402-4C4AD60DCFF0}" destId="{BB1B17FA-85AD-4014-995B-E4C2EDBB684C}" srcOrd="3" destOrd="0" presId="urn:microsoft.com/office/officeart/2005/8/layout/hProcess9"/>
    <dgm:cxn modelId="{1223BA47-5B73-4C17-9A8A-239C0A484CFA}" type="presParOf" srcId="{6C14D472-96EE-48D4-B402-4C4AD60DCFF0}" destId="{3FFAFDDA-3B1C-4F88-B965-08E17BD5B1B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 xmlns:r="http://schemas.openxmlformats.org/officeDocument/2006/relationships">
  <dgm:ptLst>
    <dgm:pt modelId="{63DFD6B1-D500-4643-B05F-647BDDDA2D19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2CE4FE69-C3D3-4444-BF5C-81318EECE5E7}">
      <dgm:prSet phldrT="[Text]" custT="1"/>
      <dgm:spPr bwMode="auto"/>
      <dgm:t>
        <a:bodyPr/>
        <a:lstStyle/>
        <a:p>
          <a:pPr>
            <a:defRPr/>
          </a:pPr>
          <a:r>
            <a:rPr lang="ru-RU" sz="2400" b="1"/>
            <a:t>Скорректированы личностные, </a:t>
          </a:r>
          <a:r>
            <a:rPr lang="ru-RU" sz="2400" b="1"/>
            <a:t>метапредметные</a:t>
          </a:r>
          <a:r>
            <a:rPr lang="ru-RU" sz="2400" b="1"/>
            <a:t> и предметные результаты</a:t>
          </a:r>
          <a:endParaRPr/>
        </a:p>
      </dgm:t>
    </dgm:pt>
    <dgm:pt modelId="{7362AB1D-57F1-4FAF-B7C8-B1E74999C625}" type="parTrans" cxnId="{E9B1E66A-2191-4C2D-AB2D-029BC0A2E16F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3638049-95D1-4F80-B4F5-81D07FBEC6AE}" type="sibTrans" cxnId="{E9B1E66A-2191-4C2D-AB2D-029BC0A2E16F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A79A141-E001-4E4B-A193-07081ABF9741}">
      <dgm:prSet phldrT="[Text]" custT="1"/>
      <dgm:spPr bwMode="auto"/>
      <dgm:t>
        <a:bodyPr/>
        <a:lstStyle/>
        <a:p>
          <a:pPr>
            <a:defRPr/>
          </a:pPr>
          <a:r>
            <a:rPr lang="ru-RU" sz="2400" b="1">
              <a:solidFill>
                <a:schemeClr val="tx1"/>
              </a:solidFill>
            </a:rPr>
            <a:t>Введено условие, что требования к результатам освоения ООП для детей с ОВЗ определяют в примерных  АООП</a:t>
          </a:r>
          <a:endParaRPr/>
        </a:p>
      </dgm:t>
    </dgm:pt>
    <dgm:pt modelId="{FC7EBC7D-E2D4-4063-B11C-5D04B318C730}" type="parTrans" cxnId="{D1FCA192-64CE-46CE-9041-E2DED291418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3B67AAB4-F6F8-489B-BCF3-82476A37C015}" type="sibTrans" cxnId="{D1FCA192-64CE-46CE-9041-E2DED291418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9C889F74-58B6-46B4-8B98-E3A0242CF3AE}">
      <dgm:prSet phldrT="[Text]" custT="1"/>
      <dgm:spPr bwMode="auto"/>
      <dgm:t>
        <a:bodyPr/>
        <a:lstStyle/>
        <a:p>
          <a:pPr algn="just">
            <a:defRPr/>
          </a:pPr>
          <a:r>
            <a:rPr lang="ru-RU" sz="2400" b="1"/>
            <a:t>Перечислены требования к  </a:t>
          </a:r>
          <a:r>
            <a:rPr lang="ru-RU" sz="2400" b="1"/>
            <a:t>метапредметным</a:t>
          </a:r>
          <a:r>
            <a:rPr lang="ru-RU" sz="2400" b="1"/>
            <a:t> результатам  </a:t>
          </a:r>
          <a:r>
            <a:rPr lang="ru-RU" sz="2400" b="1">
              <a:solidFill>
                <a:srgbClr val="C00000"/>
              </a:solidFill>
            </a:rPr>
            <a:t>по группам универсальных учебных действий</a:t>
          </a:r>
          <a:endParaRPr/>
        </a:p>
      </dgm:t>
    </dgm:pt>
    <dgm:pt modelId="{6A19DF11-CA5E-4BDA-B320-8136E22E658B}" type="parTrans" cxnId="{1932CF24-9FEC-4377-A375-F8ECDFBA40C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1902F256-7CD1-447F-ADDF-10B6D1A30200}" type="sibTrans" cxnId="{1932CF24-9FEC-4377-A375-F8ECDFBA40C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6C165E5-BE4C-4D69-BAA8-0805809C0D70}">
      <dgm:prSet phldrT="[Text]" custT="1"/>
      <dgm:spPr bwMode="auto"/>
      <dgm:t>
        <a:bodyPr/>
        <a:lstStyle/>
        <a:p>
          <a:pPr>
            <a:defRPr/>
          </a:pPr>
          <a:r>
            <a:rPr lang="ru-RU" sz="2400" b="1"/>
            <a:t>Требования к предметным результатам изложены конкретно - по подобию обновленных ФГОС НОО и ФГОС ООО</a:t>
          </a:r>
          <a:endParaRPr/>
        </a:p>
      </dgm:t>
    </dgm:pt>
    <dgm:pt modelId="{493DA400-F57B-497D-998A-64E5B154388B}" type="parTrans" cxnId="{B276AA1A-5D65-4A53-A79E-EA8F50FB73B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2B994ED-59CD-4338-84C5-A2F421367AD1}" type="sibTrans" cxnId="{B276AA1A-5D65-4A53-A79E-EA8F50FB73B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D06350D-BD1C-4C8F-AF64-D6A34E5B15AA}">
      <dgm:prSet phldrT="[Text]" custT="1"/>
      <dgm:spPr bwMode="auto"/>
      <dgm:t>
        <a:bodyPr/>
        <a:lstStyle/>
        <a:p>
          <a:pPr algn="just">
            <a:defRPr/>
          </a:pPr>
          <a:r>
            <a:rPr lang="ru-RU" sz="2400" b="1"/>
            <a:t>Выделены личностные результаты по направлениям воспитания</a:t>
          </a:r>
          <a:endParaRPr/>
        </a:p>
      </dgm:t>
    </dgm:pt>
    <dgm:pt modelId="{D83D4AFD-FB9B-4226-A719-CA90CE81A959}" type="parTrans" cxnId="{D1BF55D3-1D6F-48AF-89C8-AD978D22A2C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D241F4C9-50CC-4F46-BA6F-828FC7D1FDCD}" type="sibTrans" cxnId="{D1BF55D3-1D6F-48AF-89C8-AD978D22A2C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2B268460-E185-4116-B894-289669DA019A}" type="pres">
      <dgm:prSet presAssocID="{63DFD6B1-D500-4643-B05F-647BDDDA2D19}" presName="linear" presStyleCnt="0">
        <dgm:presLayoutVars>
          <dgm:dir val="norm"/>
          <dgm:animLvl val="lvl"/>
          <dgm:resizeHandles val="exact"/>
        </dgm:presLayoutVars>
      </dgm:prSet>
      <dgm:spPr bwMode="auto"/>
    </dgm:pt>
    <dgm:pt modelId="{37EF1C2D-D4FB-4DF3-9EC8-BBF075F017A3}" type="pres">
      <dgm:prSet presAssocID="{2CE4FE69-C3D3-4444-BF5C-81318EECE5E7}" presName="parentLin" presStyleCnt="0"/>
      <dgm:spPr bwMode="auto"/>
    </dgm:pt>
    <dgm:pt modelId="{63210528-C154-4F24-A8F3-B392AF2FBF3C}" type="pres">
      <dgm:prSet presAssocID="{2CE4FE69-C3D3-4444-BF5C-81318EECE5E7}" presName="parentLeftMargin" presStyleLbl="node1" presStyleIdx="0" presStyleCnt="5"/>
      <dgm:spPr bwMode="auto"/>
    </dgm:pt>
    <dgm:pt modelId="{1DA0700D-7FFE-4EB9-BD4F-5426DA2D70E3}" type="pres">
      <dgm:prSet custScaleX="142857" presAssocID="{2CE4FE69-C3D3-4444-BF5C-81318EECE5E7}" presName="parentText" presStyleLbl="node1" presStyleIdx="0" presStyleCnt="5">
        <dgm:presLayoutVars>
          <dgm:chMax val="0"/>
          <dgm:bulletEnabled val="1"/>
        </dgm:presLayoutVars>
      </dgm:prSet>
      <dgm:spPr bwMode="auto"/>
    </dgm:pt>
    <dgm:pt modelId="{24ABE911-CD05-452E-8007-68824F6BC24C}" type="pres">
      <dgm:prSet presAssocID="{2CE4FE69-C3D3-4444-BF5C-81318EECE5E7}" presName="negativeSpace" presStyleCnt="0"/>
      <dgm:spPr bwMode="auto"/>
    </dgm:pt>
    <dgm:pt modelId="{9101B9A9-BDE3-46ED-A8C3-77BB7B9D9FB0}" type="pres">
      <dgm:prSet presAssocID="{2CE4FE69-C3D3-4444-BF5C-81318EECE5E7}" presName="childText" presStyleLbl="conFgAcc1" presStyleIdx="0" presStyleCnt="5">
        <dgm:presLayoutVars>
          <dgm:bulletEnabled val="1"/>
        </dgm:presLayoutVars>
      </dgm:prSet>
      <dgm:spPr bwMode="auto"/>
    </dgm:pt>
    <dgm:pt modelId="{F2B8F628-90E9-4A2D-A61D-05D1B4091E4E}" type="pres">
      <dgm:prSet presAssocID="{C3638049-95D1-4F80-B4F5-81D07FBEC6AE}" presName="spaceBetweenRectangles" presStyleCnt="0"/>
      <dgm:spPr bwMode="auto"/>
    </dgm:pt>
    <dgm:pt modelId="{FA631FEC-E29B-4256-B52C-2CFCC4D6F864}" type="pres">
      <dgm:prSet presAssocID="{AA79A141-E001-4E4B-A193-07081ABF9741}" presName="parentLin" presStyleCnt="0"/>
      <dgm:spPr bwMode="auto"/>
    </dgm:pt>
    <dgm:pt modelId="{89513C7A-5709-481C-A67C-769537D6879A}" type="pres">
      <dgm:prSet presAssocID="{AA79A141-E001-4E4B-A193-07081ABF9741}" presName="parentLeftMargin" presStyleLbl="node1" presStyleIdx="0" presStyleCnt="5"/>
      <dgm:spPr bwMode="auto"/>
    </dgm:pt>
    <dgm:pt modelId="{6E3EC854-2BCC-4407-B1DD-597A72C131FF}" type="pres">
      <dgm:prSet custLinFactNeighborX="865" custLinFactNeighborY="-1339" custScaleX="142857" custScaleY="175481" presAssocID="{AA79A141-E001-4E4B-A193-07081ABF9741}" presName="parentText" presStyleLbl="node1" presStyleIdx="1" presStyleCnt="5">
        <dgm:presLayoutVars>
          <dgm:chMax val="0"/>
          <dgm:bulletEnabled val="1"/>
        </dgm:presLayoutVars>
      </dgm:prSet>
      <dgm:spPr bwMode="auto"/>
    </dgm:pt>
    <dgm:pt modelId="{D4DD8C13-A539-42E8-8682-FA2E58370BEB}" type="pres">
      <dgm:prSet presAssocID="{AA79A141-E001-4E4B-A193-07081ABF9741}" presName="negativeSpace" presStyleCnt="0"/>
      <dgm:spPr bwMode="auto"/>
    </dgm:pt>
    <dgm:pt modelId="{435F3B69-1BB0-4E47-AF3A-6472A770F02F}" type="pres">
      <dgm:prSet presAssocID="{AA79A141-E001-4E4B-A193-07081ABF9741}" presName="childText" presStyleLbl="conFgAcc1" presStyleIdx="1" presStyleCnt="5">
        <dgm:presLayoutVars>
          <dgm:bulletEnabled val="1"/>
        </dgm:presLayoutVars>
      </dgm:prSet>
      <dgm:spPr bwMode="auto"/>
    </dgm:pt>
    <dgm:pt modelId="{9D307B99-69A4-4221-B333-39FA49D01C65}" type="pres">
      <dgm:prSet presAssocID="{3B67AAB4-F6F8-489B-BCF3-82476A37C015}" presName="spaceBetweenRectangles" presStyleCnt="0"/>
      <dgm:spPr bwMode="auto"/>
    </dgm:pt>
    <dgm:pt modelId="{BFCC500D-7141-4EC0-BB35-66120DB65074}" type="pres">
      <dgm:prSet presAssocID="{AD06350D-BD1C-4C8F-AF64-D6A34E5B15AA}" presName="parentLin" presStyleCnt="0"/>
      <dgm:spPr bwMode="auto"/>
    </dgm:pt>
    <dgm:pt modelId="{E097DC08-EBA8-46D4-9B9D-851D68643C8F}" type="pres">
      <dgm:prSet presAssocID="{AD06350D-BD1C-4C8F-AF64-D6A34E5B15AA}" presName="parentLeftMargin" presStyleLbl="node1" presStyleIdx="1" presStyleCnt="5"/>
      <dgm:spPr bwMode="auto"/>
    </dgm:pt>
    <dgm:pt modelId="{24E0E8D0-58E4-4030-9BD0-532E1E06CB2E}" type="pres">
      <dgm:prSet custScaleX="142857" presAssocID="{AD06350D-BD1C-4C8F-AF64-D6A34E5B15AA}" presName="parentText" presStyleLbl="node1" presStyleIdx="2" presStyleCnt="5">
        <dgm:presLayoutVars>
          <dgm:chMax val="0"/>
          <dgm:bulletEnabled val="1"/>
        </dgm:presLayoutVars>
      </dgm:prSet>
      <dgm:spPr bwMode="auto"/>
    </dgm:pt>
    <dgm:pt modelId="{6E48579E-97E5-4494-ABD4-A48367F2B2A5}" type="pres">
      <dgm:prSet presAssocID="{AD06350D-BD1C-4C8F-AF64-D6A34E5B15AA}" presName="negativeSpace" presStyleCnt="0"/>
      <dgm:spPr bwMode="auto"/>
    </dgm:pt>
    <dgm:pt modelId="{404E5F4B-B586-42D3-9B84-7F993A9072CB}" type="pres">
      <dgm:prSet presAssocID="{AD06350D-BD1C-4C8F-AF64-D6A34E5B15AA}" presName="childText" presStyleLbl="conFgAcc1" presStyleIdx="2" presStyleCnt="5">
        <dgm:presLayoutVars>
          <dgm:bulletEnabled val="1"/>
        </dgm:presLayoutVars>
      </dgm:prSet>
      <dgm:spPr bwMode="auto"/>
    </dgm:pt>
    <dgm:pt modelId="{D10B011E-E329-4F8F-A044-D74803B273CC}" type="pres">
      <dgm:prSet presAssocID="{D241F4C9-50CC-4F46-BA6F-828FC7D1FDCD}" presName="spaceBetweenRectangles" presStyleCnt="0"/>
      <dgm:spPr bwMode="auto"/>
    </dgm:pt>
    <dgm:pt modelId="{0F856977-0FAB-43DB-8210-D740084A94BD}" type="pres">
      <dgm:prSet presAssocID="{9C889F74-58B6-46B4-8B98-E3A0242CF3AE}" presName="parentLin" presStyleCnt="0"/>
      <dgm:spPr bwMode="auto"/>
    </dgm:pt>
    <dgm:pt modelId="{F92421D4-1905-43A7-8F81-30D93FBDB9B4}" type="pres">
      <dgm:prSet presAssocID="{9C889F74-58B6-46B4-8B98-E3A0242CF3AE}" presName="parentLeftMargin" presStyleLbl="node1" presStyleIdx="2" presStyleCnt="5"/>
      <dgm:spPr bwMode="auto"/>
    </dgm:pt>
    <dgm:pt modelId="{8A400725-58BD-48ED-A0EB-CEDDAEB61B38}" type="pres">
      <dgm:prSet custScaleX="142857" custScaleY="163450" presAssocID="{9C889F74-58B6-46B4-8B98-E3A0242CF3AE}" presName="parentText" presStyleLbl="node1" presStyleIdx="3" presStyleCnt="5">
        <dgm:presLayoutVars>
          <dgm:chMax val="0"/>
          <dgm:bulletEnabled val="1"/>
        </dgm:presLayoutVars>
      </dgm:prSet>
      <dgm:spPr bwMode="auto"/>
    </dgm:pt>
    <dgm:pt modelId="{071B0942-BE20-4DD8-A721-5C5F6651F06E}" type="pres">
      <dgm:prSet presAssocID="{9C889F74-58B6-46B4-8B98-E3A0242CF3AE}" presName="negativeSpace" presStyleCnt="0"/>
      <dgm:spPr bwMode="auto"/>
    </dgm:pt>
    <dgm:pt modelId="{02D7C5A5-7FE1-419A-86B2-B0B1BA0E9552}" type="pres">
      <dgm:prSet presAssocID="{9C889F74-58B6-46B4-8B98-E3A0242CF3AE}" presName="childText" presStyleLbl="conFgAcc1" presStyleIdx="3" presStyleCnt="5">
        <dgm:presLayoutVars>
          <dgm:bulletEnabled val="1"/>
        </dgm:presLayoutVars>
      </dgm:prSet>
      <dgm:spPr bwMode="auto"/>
    </dgm:pt>
    <dgm:pt modelId="{7D58D858-10D3-452A-A6A5-4A02FCBEEDCB}" type="pres">
      <dgm:prSet presAssocID="{1902F256-7CD1-447F-ADDF-10B6D1A30200}" presName="spaceBetweenRectangles" presStyleCnt="0"/>
      <dgm:spPr bwMode="auto"/>
    </dgm:pt>
    <dgm:pt modelId="{180F9A8E-AE58-4A72-9DDB-E34D9C786374}" type="pres">
      <dgm:prSet presAssocID="{A6C165E5-BE4C-4D69-BAA8-0805809C0D70}" presName="parentLin" presStyleCnt="0"/>
      <dgm:spPr bwMode="auto"/>
    </dgm:pt>
    <dgm:pt modelId="{EC261431-D537-463E-9C7E-31D1F39F4634}" type="pres">
      <dgm:prSet presAssocID="{A6C165E5-BE4C-4D69-BAA8-0805809C0D70}" presName="parentLeftMargin" presStyleLbl="node1" presStyleIdx="3" presStyleCnt="5"/>
      <dgm:spPr bwMode="auto"/>
    </dgm:pt>
    <dgm:pt modelId="{34C42B13-5A9F-4267-B109-CE4A9D1F4451}" type="pres">
      <dgm:prSet custLinFactNeighborX="-11716" custLinFactNeighborY="-10318" custScaleX="142857" custScaleY="180457" presAssocID="{A6C165E5-BE4C-4D69-BAA8-0805809C0D70}" presName="parentText" presStyleLbl="node1" presStyleIdx="4" presStyleCnt="5">
        <dgm:presLayoutVars>
          <dgm:chMax val="0"/>
          <dgm:bulletEnabled val="1"/>
        </dgm:presLayoutVars>
      </dgm:prSet>
      <dgm:spPr bwMode="auto"/>
    </dgm:pt>
    <dgm:pt modelId="{80AA483C-7FC1-4FA2-9B85-BA216DDD7041}" type="pres">
      <dgm:prSet presAssocID="{A6C165E5-BE4C-4D69-BAA8-0805809C0D70}" presName="negativeSpace" presStyleCnt="0"/>
      <dgm:spPr bwMode="auto"/>
    </dgm:pt>
    <dgm:pt modelId="{E08C7BA4-DF78-42C2-AF65-BD5CA9D7E204}" type="pres">
      <dgm:prSet presAssocID="{A6C165E5-BE4C-4D69-BAA8-0805809C0D70}" presName="childText" presStyleLbl="conFgAcc1" presStyleIdx="4" presStyleCnt="5">
        <dgm:presLayoutVars>
          <dgm:bulletEnabled val="1"/>
        </dgm:presLayoutVars>
      </dgm:prSet>
      <dgm:spPr bwMode="auto"/>
    </dgm:pt>
  </dgm:ptLst>
  <dgm:cxnLst>
    <dgm:cxn modelId="{B276AA1A-5D65-4A53-A79E-EA8F50FB73B5}" srcId="{63DFD6B1-D500-4643-B05F-647BDDDA2D19}" destId="{A6C165E5-BE4C-4D69-BAA8-0805809C0D70}" srcOrd="4" destOrd="0" parTransId="{493DA400-F57B-497D-998A-64E5B154388B}" sibTransId="{A2B994ED-59CD-4338-84C5-A2F421367AD1}"/>
    <dgm:cxn modelId="{1932CF24-9FEC-4377-A375-F8ECDFBA40C8}" srcId="{63DFD6B1-D500-4643-B05F-647BDDDA2D19}" destId="{9C889F74-58B6-46B4-8B98-E3A0242CF3AE}" srcOrd="3" destOrd="0" parTransId="{6A19DF11-CA5E-4BDA-B320-8136E22E658B}" sibTransId="{1902F256-7CD1-447F-ADDF-10B6D1A30200}"/>
    <dgm:cxn modelId="{4DF63038-6C93-4E6E-9116-4016694632A0}" type="presOf" srcId="{A6C165E5-BE4C-4D69-BAA8-0805809C0D70}" destId="{EC261431-D537-463E-9C7E-31D1F39F4634}" srcOrd="0" destOrd="0" presId="urn:microsoft.com/office/officeart/2005/8/layout/list1"/>
    <dgm:cxn modelId="{B1919E41-546E-4643-9F67-BCC4F001405B}" type="presOf" srcId="{9C889F74-58B6-46B4-8B98-E3A0242CF3AE}" destId="{8A400725-58BD-48ED-A0EB-CEDDAEB61B38}" srcOrd="1" destOrd="0" presId="urn:microsoft.com/office/officeart/2005/8/layout/list1"/>
    <dgm:cxn modelId="{B4581666-6A16-4C4C-A26E-23EE2B3E00AD}" type="presOf" srcId="{9C889F74-58B6-46B4-8B98-E3A0242CF3AE}" destId="{F92421D4-1905-43A7-8F81-30D93FBDB9B4}" srcOrd="0" destOrd="0" presId="urn:microsoft.com/office/officeart/2005/8/layout/list1"/>
    <dgm:cxn modelId="{E9B1E66A-2191-4C2D-AB2D-029BC0A2E16F}" srcId="{63DFD6B1-D500-4643-B05F-647BDDDA2D19}" destId="{2CE4FE69-C3D3-4444-BF5C-81318EECE5E7}" srcOrd="0" destOrd="0" parTransId="{7362AB1D-57F1-4FAF-B7C8-B1E74999C625}" sibTransId="{C3638049-95D1-4F80-B4F5-81D07FBEC6AE}"/>
    <dgm:cxn modelId="{1BEE086B-E6CE-4B05-939B-00E73F8C09D6}" type="presOf" srcId="{AA79A141-E001-4E4B-A193-07081ABF9741}" destId="{89513C7A-5709-481C-A67C-769537D6879A}" srcOrd="0" destOrd="0" presId="urn:microsoft.com/office/officeart/2005/8/layout/list1"/>
    <dgm:cxn modelId="{0576FF6B-F4FA-4CC3-B520-200A0240D350}" type="presOf" srcId="{AA79A141-E001-4E4B-A193-07081ABF9741}" destId="{6E3EC854-2BCC-4407-B1DD-597A72C131FF}" srcOrd="1" destOrd="0" presId="urn:microsoft.com/office/officeart/2005/8/layout/list1"/>
    <dgm:cxn modelId="{5CED0373-ED27-4A1D-AD07-53CABB2AA9D0}" type="presOf" srcId="{AD06350D-BD1C-4C8F-AF64-D6A34E5B15AA}" destId="{E097DC08-EBA8-46D4-9B9D-851D68643C8F}" srcOrd="0" destOrd="0" presId="urn:microsoft.com/office/officeart/2005/8/layout/list1"/>
    <dgm:cxn modelId="{D1FCA192-64CE-46CE-9041-E2DED291418A}" srcId="{63DFD6B1-D500-4643-B05F-647BDDDA2D19}" destId="{AA79A141-E001-4E4B-A193-07081ABF9741}" srcOrd="1" destOrd="0" parTransId="{FC7EBC7D-E2D4-4063-B11C-5D04B318C730}" sibTransId="{3B67AAB4-F6F8-489B-BCF3-82476A37C015}"/>
    <dgm:cxn modelId="{AEBBA094-ACD4-464C-845F-08B9A6DE71E9}" type="presOf" srcId="{A6C165E5-BE4C-4D69-BAA8-0805809C0D70}" destId="{34C42B13-5A9F-4267-B109-CE4A9D1F4451}" srcOrd="1" destOrd="0" presId="urn:microsoft.com/office/officeart/2005/8/layout/list1"/>
    <dgm:cxn modelId="{E68BE394-5456-4AD9-9A6E-A3829AD87E15}" type="presOf" srcId="{2CE4FE69-C3D3-4444-BF5C-81318EECE5E7}" destId="{1DA0700D-7FFE-4EB9-BD4F-5426DA2D70E3}" srcOrd="1" destOrd="0" presId="urn:microsoft.com/office/officeart/2005/8/layout/list1"/>
    <dgm:cxn modelId="{D1BF55D3-1D6F-48AF-89C8-AD978D22A2C9}" srcId="{63DFD6B1-D500-4643-B05F-647BDDDA2D19}" destId="{AD06350D-BD1C-4C8F-AF64-D6A34E5B15AA}" srcOrd="2" destOrd="0" parTransId="{D83D4AFD-FB9B-4226-A719-CA90CE81A959}" sibTransId="{D241F4C9-50CC-4F46-BA6F-828FC7D1FDCD}"/>
    <dgm:cxn modelId="{8EEE16F1-297B-4D72-9D95-380D58573CE5}" type="presOf" srcId="{2CE4FE69-C3D3-4444-BF5C-81318EECE5E7}" destId="{63210528-C154-4F24-A8F3-B392AF2FBF3C}" srcOrd="0" destOrd="0" presId="urn:microsoft.com/office/officeart/2005/8/layout/list1"/>
    <dgm:cxn modelId="{4ACAE7FB-0392-46F3-888F-5ED813C2CC11}" type="presOf" srcId="{63DFD6B1-D500-4643-B05F-647BDDDA2D19}" destId="{2B268460-E185-4116-B894-289669DA019A}" srcOrd="0" destOrd="0" presId="urn:microsoft.com/office/officeart/2005/8/layout/list1"/>
    <dgm:cxn modelId="{7B0E99FD-F2BF-4C37-99AD-658CF560BBC1}" type="presOf" srcId="{AD06350D-BD1C-4C8F-AF64-D6A34E5B15AA}" destId="{24E0E8D0-58E4-4030-9BD0-532E1E06CB2E}" srcOrd="1" destOrd="0" presId="urn:microsoft.com/office/officeart/2005/8/layout/list1"/>
    <dgm:cxn modelId="{AF802950-99E3-499E-8949-A2F797396D56}" type="presParOf" srcId="{2B268460-E185-4116-B894-289669DA019A}" destId="{37EF1C2D-D4FB-4DF3-9EC8-BBF075F017A3}" srcOrd="0" destOrd="0" presId="urn:microsoft.com/office/officeart/2005/8/layout/list1"/>
    <dgm:cxn modelId="{EDC5C57F-92DA-4884-AE42-46CCD69914E1}" type="presParOf" srcId="{37EF1C2D-D4FB-4DF3-9EC8-BBF075F017A3}" destId="{63210528-C154-4F24-A8F3-B392AF2FBF3C}" srcOrd="0" destOrd="0" presId="urn:microsoft.com/office/officeart/2005/8/layout/list1"/>
    <dgm:cxn modelId="{F349FDBC-1CC9-4DB9-B1DB-65F0DE062E10}" type="presParOf" srcId="{37EF1C2D-D4FB-4DF3-9EC8-BBF075F017A3}" destId="{1DA0700D-7FFE-4EB9-BD4F-5426DA2D70E3}" srcOrd="1" destOrd="0" presId="urn:microsoft.com/office/officeart/2005/8/layout/list1"/>
    <dgm:cxn modelId="{C967FEF6-4CFC-4167-B5C0-E4F575D6EC4B}" type="presParOf" srcId="{2B268460-E185-4116-B894-289669DA019A}" destId="{24ABE911-CD05-452E-8007-68824F6BC24C}" srcOrd="1" destOrd="0" presId="urn:microsoft.com/office/officeart/2005/8/layout/list1"/>
    <dgm:cxn modelId="{5DA9ACCB-B141-44DC-BF92-F1D399C3EB2D}" type="presParOf" srcId="{2B268460-E185-4116-B894-289669DA019A}" destId="{9101B9A9-BDE3-46ED-A8C3-77BB7B9D9FB0}" srcOrd="2" destOrd="0" presId="urn:microsoft.com/office/officeart/2005/8/layout/list1"/>
    <dgm:cxn modelId="{0796BFB6-2B43-4E88-ADD6-ADE03054BA23}" type="presParOf" srcId="{2B268460-E185-4116-B894-289669DA019A}" destId="{F2B8F628-90E9-4A2D-A61D-05D1B4091E4E}" srcOrd="3" destOrd="0" presId="urn:microsoft.com/office/officeart/2005/8/layout/list1"/>
    <dgm:cxn modelId="{1E2BF77E-6769-4246-B889-0255C8F7FE2F}" type="presParOf" srcId="{2B268460-E185-4116-B894-289669DA019A}" destId="{FA631FEC-E29B-4256-B52C-2CFCC4D6F864}" srcOrd="4" destOrd="0" presId="urn:microsoft.com/office/officeart/2005/8/layout/list1"/>
    <dgm:cxn modelId="{11D2071D-59E0-46E6-93EB-9C72E83ED241}" type="presParOf" srcId="{FA631FEC-E29B-4256-B52C-2CFCC4D6F864}" destId="{89513C7A-5709-481C-A67C-769537D6879A}" srcOrd="0" destOrd="0" presId="urn:microsoft.com/office/officeart/2005/8/layout/list1"/>
    <dgm:cxn modelId="{89E19453-575E-4530-BE93-256F6D1421D7}" type="presParOf" srcId="{FA631FEC-E29B-4256-B52C-2CFCC4D6F864}" destId="{6E3EC854-2BCC-4407-B1DD-597A72C131FF}" srcOrd="1" destOrd="0" presId="urn:microsoft.com/office/officeart/2005/8/layout/list1"/>
    <dgm:cxn modelId="{35463198-ECDA-4A70-B0E6-C14F453461AB}" type="presParOf" srcId="{2B268460-E185-4116-B894-289669DA019A}" destId="{D4DD8C13-A539-42E8-8682-FA2E58370BEB}" srcOrd="5" destOrd="0" presId="urn:microsoft.com/office/officeart/2005/8/layout/list1"/>
    <dgm:cxn modelId="{BDA3066D-3894-4557-BAFC-2CE675A028EA}" type="presParOf" srcId="{2B268460-E185-4116-B894-289669DA019A}" destId="{435F3B69-1BB0-4E47-AF3A-6472A770F02F}" srcOrd="6" destOrd="0" presId="urn:microsoft.com/office/officeart/2005/8/layout/list1"/>
    <dgm:cxn modelId="{B1AD705E-B87F-463E-9F03-8E5161EBEBCC}" type="presParOf" srcId="{2B268460-E185-4116-B894-289669DA019A}" destId="{9D307B99-69A4-4221-B333-39FA49D01C65}" srcOrd="7" destOrd="0" presId="urn:microsoft.com/office/officeart/2005/8/layout/list1"/>
    <dgm:cxn modelId="{78C09311-4482-4499-B4D0-02155E3A22CF}" type="presParOf" srcId="{2B268460-E185-4116-B894-289669DA019A}" destId="{BFCC500D-7141-4EC0-BB35-66120DB65074}" srcOrd="8" destOrd="0" presId="urn:microsoft.com/office/officeart/2005/8/layout/list1"/>
    <dgm:cxn modelId="{AA48D22D-84FD-469F-8251-6EE171E6B0D7}" type="presParOf" srcId="{BFCC500D-7141-4EC0-BB35-66120DB65074}" destId="{E097DC08-EBA8-46D4-9B9D-851D68643C8F}" srcOrd="0" destOrd="0" presId="urn:microsoft.com/office/officeart/2005/8/layout/list1"/>
    <dgm:cxn modelId="{1EE684A1-116C-49D7-B291-728F719CDADA}" type="presParOf" srcId="{BFCC500D-7141-4EC0-BB35-66120DB65074}" destId="{24E0E8D0-58E4-4030-9BD0-532E1E06CB2E}" srcOrd="1" destOrd="0" presId="urn:microsoft.com/office/officeart/2005/8/layout/list1"/>
    <dgm:cxn modelId="{F02F036A-A75A-46F5-9B3E-8A7E6859A7F4}" type="presParOf" srcId="{2B268460-E185-4116-B894-289669DA019A}" destId="{6E48579E-97E5-4494-ABD4-A48367F2B2A5}" srcOrd="9" destOrd="0" presId="urn:microsoft.com/office/officeart/2005/8/layout/list1"/>
    <dgm:cxn modelId="{C5FC3AE0-6391-4A55-A11C-2C9B24E7FC43}" type="presParOf" srcId="{2B268460-E185-4116-B894-289669DA019A}" destId="{404E5F4B-B586-42D3-9B84-7F993A9072CB}" srcOrd="10" destOrd="0" presId="urn:microsoft.com/office/officeart/2005/8/layout/list1"/>
    <dgm:cxn modelId="{55AA75C8-9333-4D85-BF82-4282021C9D68}" type="presParOf" srcId="{2B268460-E185-4116-B894-289669DA019A}" destId="{D10B011E-E329-4F8F-A044-D74803B273CC}" srcOrd="11" destOrd="0" presId="urn:microsoft.com/office/officeart/2005/8/layout/list1"/>
    <dgm:cxn modelId="{3A7923F4-1F93-4D6D-955C-3A495AE8FD26}" type="presParOf" srcId="{2B268460-E185-4116-B894-289669DA019A}" destId="{0F856977-0FAB-43DB-8210-D740084A94BD}" srcOrd="12" destOrd="0" presId="urn:microsoft.com/office/officeart/2005/8/layout/list1"/>
    <dgm:cxn modelId="{EC76D460-C85E-4822-BECC-A4CB7562B5C2}" type="presParOf" srcId="{0F856977-0FAB-43DB-8210-D740084A94BD}" destId="{F92421D4-1905-43A7-8F81-30D93FBDB9B4}" srcOrd="0" destOrd="0" presId="urn:microsoft.com/office/officeart/2005/8/layout/list1"/>
    <dgm:cxn modelId="{5603661B-95EF-4281-B0DA-967BD9302D35}" type="presParOf" srcId="{0F856977-0FAB-43DB-8210-D740084A94BD}" destId="{8A400725-58BD-48ED-A0EB-CEDDAEB61B38}" srcOrd="1" destOrd="0" presId="urn:microsoft.com/office/officeart/2005/8/layout/list1"/>
    <dgm:cxn modelId="{E19B3F9C-BE9A-4B4C-9B72-801EC893E1A8}" type="presParOf" srcId="{2B268460-E185-4116-B894-289669DA019A}" destId="{071B0942-BE20-4DD8-A721-5C5F6651F06E}" srcOrd="13" destOrd="0" presId="urn:microsoft.com/office/officeart/2005/8/layout/list1"/>
    <dgm:cxn modelId="{3900C8EF-8932-4729-9465-541234B3394A}" type="presParOf" srcId="{2B268460-E185-4116-B894-289669DA019A}" destId="{02D7C5A5-7FE1-419A-86B2-B0B1BA0E9552}" srcOrd="14" destOrd="0" presId="urn:microsoft.com/office/officeart/2005/8/layout/list1"/>
    <dgm:cxn modelId="{1C121243-8EB0-44E6-BD46-792259FE10AC}" type="presParOf" srcId="{2B268460-E185-4116-B894-289669DA019A}" destId="{7D58D858-10D3-452A-A6A5-4A02FCBEEDCB}" srcOrd="15" destOrd="0" presId="urn:microsoft.com/office/officeart/2005/8/layout/list1"/>
    <dgm:cxn modelId="{2AB9F896-9CDC-4623-9CE1-6F61C0B928D1}" type="presParOf" srcId="{2B268460-E185-4116-B894-289669DA019A}" destId="{180F9A8E-AE58-4A72-9DDB-E34D9C786374}" srcOrd="16" destOrd="0" presId="urn:microsoft.com/office/officeart/2005/8/layout/list1"/>
    <dgm:cxn modelId="{EC80C9D4-E973-4291-889F-23F0BDA39662}" type="presParOf" srcId="{180F9A8E-AE58-4A72-9DDB-E34D9C786374}" destId="{EC261431-D537-463E-9C7E-31D1F39F4634}" srcOrd="0" destOrd="0" presId="urn:microsoft.com/office/officeart/2005/8/layout/list1"/>
    <dgm:cxn modelId="{F7D6CBE2-165F-4909-B6BF-5DB736FFC8AD}" type="presParOf" srcId="{180F9A8E-AE58-4A72-9DDB-E34D9C786374}" destId="{34C42B13-5A9F-4267-B109-CE4A9D1F4451}" srcOrd="1" destOrd="0" presId="urn:microsoft.com/office/officeart/2005/8/layout/list1"/>
    <dgm:cxn modelId="{45F9A9A9-D55E-4678-94D8-73649D49C2AC}" type="presParOf" srcId="{2B268460-E185-4116-B894-289669DA019A}" destId="{80AA483C-7FC1-4FA2-9B85-BA216DDD7041}" srcOrd="17" destOrd="0" presId="urn:microsoft.com/office/officeart/2005/8/layout/list1"/>
    <dgm:cxn modelId="{731913ED-D926-42B6-A96A-C78F36A78069}" type="presParOf" srcId="{2B268460-E185-4116-B894-289669DA019A}" destId="{E08C7BA4-DF78-42C2-AF65-BD5CA9D7E20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 xmlns:r="http://schemas.openxmlformats.org/officeDocument/2006/relationships">
  <dgm:ptLst>
    <dgm:pt modelId="{09A1095C-DF1F-4BDF-A6C4-39880A8E093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2327AF06-6C3A-4AD8-A78C-CDA49C9F2B7E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 bwMode="auto"/>
      <dgm:t>
        <a:bodyPr/>
        <a:lstStyle/>
        <a:p>
          <a:pPr>
            <a:defRPr/>
          </a:pPr>
          <a:r>
            <a:rPr lang="ru-RU" sz="2000" b="1" u="sng">
              <a:solidFill>
                <a:schemeClr val="tx1"/>
              </a:solidFill>
            </a:rPr>
            <a:t>Целевой раздел</a:t>
          </a:r>
          <a:endParaRPr/>
        </a:p>
      </dgm:t>
    </dgm:pt>
    <dgm:pt modelId="{3DE70079-CCDF-4274-B835-414224BCE64D}" type="parTrans" cxnId="{B508050F-9074-4C7C-AE27-249B658E3CEB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AEA9E23-9E38-4D52-A9BE-254D292E49BD}" type="sibTrans" cxnId="{B508050F-9074-4C7C-AE27-249B658E3CEB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7C486DB-A691-4F63-8480-74BB23FED607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 bwMode="auto"/>
      <dgm:t>
        <a:bodyPr/>
        <a:lstStyle/>
        <a:p>
          <a:pPr>
            <a:defRPr/>
          </a:pPr>
          <a:r>
            <a:rPr lang="ru-RU" sz="1800" b="1">
              <a:solidFill>
                <a:schemeClr val="tx1"/>
              </a:solidFill>
            </a:rPr>
            <a:t>пояснительная записка;</a:t>
          </a:r>
          <a:endParaRPr lang="ru-RU" sz="1600"/>
        </a:p>
      </dgm:t>
    </dgm:pt>
    <dgm:pt modelId="{F45B4011-263A-4D98-A519-2BCD72616010}" type="parTrans" cxnId="{63CD1C9D-B08B-4830-9188-A9D2486E302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589C25B-0959-4312-AFD2-94C3CCFDAB82}" type="sibTrans" cxnId="{63CD1C9D-B08B-4830-9188-A9D2486E302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3987D2A8-6002-4889-B597-9D31DBF03722}">
      <dgm:prSet phldrT="[Text]" custT="1"/>
      <dgm:spPr bwMode="auto"/>
      <dgm:t>
        <a:bodyPr/>
        <a:lstStyle/>
        <a:p>
          <a:pPr>
            <a:defRPr/>
          </a:pPr>
          <a:r>
            <a:rPr lang="ru-RU" sz="2400" b="1" u="sng">
              <a:solidFill>
                <a:schemeClr val="tx1"/>
              </a:solidFill>
            </a:rPr>
            <a:t>Содержательный раздел</a:t>
          </a:r>
          <a:endParaRPr/>
        </a:p>
      </dgm:t>
    </dgm:pt>
    <dgm:pt modelId="{62FC68CD-7824-4F7A-B54C-C8F269F80BE8}" type="parTrans" cxnId="{E0065D66-483B-4668-A383-493711C48C4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1DC37091-562A-46E5-AA49-DF331C77374C}" type="sibTrans" cxnId="{E0065D66-483B-4668-A383-493711C48C4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F638408-0604-44F9-B7EB-C1B724BBB39A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 bwMode="auto"/>
      <dgm:t>
        <a:bodyPr/>
        <a:lstStyle/>
        <a:p>
          <a:pPr>
            <a:defRPr/>
          </a:pPr>
          <a:r>
            <a:rPr lang="ru-RU" sz="2800" b="1"/>
            <a:t>Организационный</a:t>
          </a:r>
          <a:endParaRPr/>
        </a:p>
        <a:p>
          <a:pPr>
            <a:defRPr/>
          </a:pPr>
          <a:r>
            <a:rPr lang="ru-RU" sz="2800" b="1"/>
            <a:t>раздел</a:t>
          </a:r>
          <a:endParaRPr/>
        </a:p>
      </dgm:t>
    </dgm:pt>
    <dgm:pt modelId="{60704103-64DE-490B-BC38-701A1BC36288}" type="parTrans" cxnId="{DCDE2502-C659-40AC-B5A2-2A940384C83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A82EFC6-B670-46BA-B1CE-F9720F193401}" type="sibTrans" cxnId="{DCDE2502-C659-40AC-B5A2-2A940384C831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B129136C-ADD1-4350-8A57-CC7A0C08E25C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 bwMode="auto"/>
      <dgm:t>
        <a:bodyPr/>
        <a:lstStyle/>
        <a:p>
          <a:pPr>
            <a:defRPr/>
          </a:pPr>
          <a:r>
            <a:rPr lang="ru-RU" sz="1600" b="1"/>
            <a:t>федеральный учебный план;</a:t>
          </a:r>
          <a:endParaRPr/>
        </a:p>
      </dgm:t>
    </dgm:pt>
    <dgm:pt modelId="{F92D0B18-9649-4709-B734-377FD63D4F79}" type="parTrans" cxnId="{A2675231-9A08-4EDC-AA3A-5A10220678E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316E511-1D6E-48D3-8C5A-16D3C49C669D}" type="sibTrans" cxnId="{A2675231-9A08-4EDC-AA3A-5A10220678E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2EB366AF-E23E-4A5E-A49D-3466ABD005D7}">
      <dgm:prSet phldrT="[Text]" custT="1"/>
      <dgm:spPr bwMode="auto"/>
      <dgm:t>
        <a:bodyPr/>
        <a:lstStyle/>
        <a:p>
          <a:pPr>
            <a:defRPr/>
          </a:pPr>
          <a:r>
            <a:rPr lang="ru-RU" sz="1800" b="1">
              <a:solidFill>
                <a:schemeClr val="tx1"/>
              </a:solidFill>
            </a:rPr>
            <a:t>планируемые результаты освоения обучающимися ФООП;</a:t>
          </a:r>
          <a:endParaRPr/>
        </a:p>
      </dgm:t>
    </dgm:pt>
    <dgm:pt modelId="{E169BB5E-B2CB-4444-BB32-C768F17A87F2}" type="parTrans" cxnId="{38FD597A-0DB3-450D-8BDB-FEB5E33580E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9417FCB-8CDD-429C-A349-4826A5C4DA61}" type="sibTrans" cxnId="{38FD597A-0DB3-450D-8BDB-FEB5E33580E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08E04A5-AA41-4AB0-8B2F-9DC253CB5AC5}">
      <dgm:prSet phldrT="[Text]" custT="1"/>
      <dgm:spPr bwMode="auto"/>
      <dgm:t>
        <a:bodyPr/>
        <a:lstStyle/>
        <a:p>
          <a:pPr>
            <a:defRPr/>
          </a:pPr>
          <a:r>
            <a:rPr lang="ru-RU" sz="1800" b="1">
              <a:solidFill>
                <a:schemeClr val="tx1"/>
              </a:solidFill>
            </a:rPr>
            <a:t>система оценки достижения планируемых результатов освоения ФООП</a:t>
          </a:r>
          <a:endParaRPr/>
        </a:p>
      </dgm:t>
    </dgm:pt>
    <dgm:pt modelId="{A32F1BB7-3D47-46BA-9299-6A2953C7D308}" type="parTrans" cxnId="{EED9D9AC-235A-40E2-A5EB-97761424ED5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14081FEC-07F8-4B14-B253-C5B189F4CEE4}" type="sibTrans" cxnId="{EED9D9AC-235A-40E2-A5EB-97761424ED5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0B155B2-C114-4EB2-8D4B-1A1BB8B59F87}">
      <dgm:prSet phldrT="[Text]" custT="1"/>
      <dgm:spPr bwMode="auto"/>
      <dgm:t>
        <a:bodyPr/>
        <a:lstStyle/>
        <a:p>
          <a:pPr>
            <a:defRPr/>
          </a:pPr>
          <a:r>
            <a:rPr lang="ru-RU" sz="1800" b="1"/>
            <a:t>федеральные рабочие программы учебных предметов;</a:t>
          </a:r>
          <a:endParaRPr/>
        </a:p>
      </dgm:t>
    </dgm:pt>
    <dgm:pt modelId="{A6604EEC-E18E-4432-AB3D-20517698BD0A}" type="parTrans" cxnId="{DBC05D9E-E6E2-44E2-A591-9CAFA3296ACF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D5459359-1E8E-45D0-B515-CF41066DA91F}" type="sibTrans" cxnId="{DBC05D9E-E6E2-44E2-A591-9CAFA3296ACF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9651FD7-DCA1-4451-B152-F6673E2AF61F}">
      <dgm:prSet phldrT="[Text]" custT="1"/>
      <dgm:spPr bwMode="auto"/>
      <dgm:t>
        <a:bodyPr/>
        <a:lstStyle/>
        <a:p>
          <a:pPr>
            <a:defRPr/>
          </a:pPr>
          <a:r>
            <a:rPr lang="ru-RU" sz="1800" b="1"/>
            <a:t>программа формирования универсальных учебных действий у обучающихся;</a:t>
          </a:r>
          <a:endParaRPr/>
        </a:p>
      </dgm:t>
    </dgm:pt>
    <dgm:pt modelId="{9892256A-F54B-412B-8E1A-1893E1269991}" type="parTrans" cxnId="{FA690966-CA22-4C52-9DFC-69BB63E93F8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9A5721F3-1E82-4800-BC1D-06D64C1CFA48}" type="sibTrans" cxnId="{FA690966-CA22-4C52-9DFC-69BB63E93F8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BC64B3B1-7348-4337-996E-FCCE11143D85}">
      <dgm:prSet phldrT="[Text]" custT="1"/>
      <dgm:spPr bwMode="auto"/>
      <dgm:t>
        <a:bodyPr/>
        <a:lstStyle/>
        <a:p>
          <a:pPr>
            <a:defRPr/>
          </a:pPr>
          <a:r>
            <a:rPr lang="ru-RU" sz="1800" b="1"/>
            <a:t>федеральная рабочая программа воспитания</a:t>
          </a:r>
          <a:endParaRPr/>
        </a:p>
      </dgm:t>
    </dgm:pt>
    <dgm:pt modelId="{7EEE36BB-06CE-46DE-B346-ADEFBD15E343}" type="parTrans" cxnId="{ED9F53CA-0166-4027-9825-BC94309423D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DC8A746-9FD9-472D-A080-DF73572DE421}" type="sibTrans" cxnId="{ED9F53CA-0166-4027-9825-BC94309423D4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81CE11D7-BDB8-43EC-B6F5-0D0AE9CBA10B}">
      <dgm:prSet phldrT="[Text]"/>
      <dgm:spPr bwMode="auto"/>
      <dgm:t>
        <a:bodyPr/>
        <a:lstStyle/>
        <a:p>
          <a:pPr>
            <a:defRPr/>
          </a:pPr>
          <a:r>
            <a:rPr lang="ru-RU" sz="1600" b="1"/>
            <a:t>федеральный план внеурочной деятельности;</a:t>
          </a:r>
          <a:endParaRPr/>
        </a:p>
      </dgm:t>
    </dgm:pt>
    <dgm:pt modelId="{51BA8ACC-A4BF-4CAB-94C5-3E3EE1CD3083}" type="parTrans" cxnId="{DC74A11B-D830-473C-AFC0-93E07044D97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5503CF06-4AEF-440F-BE92-AEA2600DB8CE}" type="sibTrans" cxnId="{DC74A11B-D830-473C-AFC0-93E07044D97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24E2BADD-9197-4241-83AC-4B6F9BEF4FEE}">
      <dgm:prSet phldrT="[Text]"/>
      <dgm:spPr bwMode="auto"/>
      <dgm:t>
        <a:bodyPr/>
        <a:lstStyle/>
        <a:p>
          <a:pPr>
            <a:defRPr/>
          </a:pPr>
          <a:r>
            <a:rPr lang="ru-RU" sz="1600" b="1"/>
            <a:t>федеральный календарный учебный график;</a:t>
          </a:r>
          <a:endParaRPr/>
        </a:p>
      </dgm:t>
    </dgm:pt>
    <dgm:pt modelId="{3EA4E8A4-9FB9-4793-9B74-1BC3B59119D1}" type="parTrans" cxnId="{8F100593-21AA-440D-89AA-BC3BAFEE833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5F371CB-E632-4DF5-BBDC-F0155CA15D47}" type="sibTrans" cxnId="{8F100593-21AA-440D-89AA-BC3BAFEE8335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2EDF13AE-5D07-431A-B4FE-CAC60206CC43}">
      <dgm:prSet phldrT="[Text]"/>
      <dgm:spPr bwMode="auto"/>
      <dgm:t>
        <a:bodyPr/>
        <a:lstStyle/>
        <a:p>
          <a:pPr>
            <a:defRPr/>
          </a:pPr>
          <a:r>
            <a:rPr lang="ru-RU" sz="1600" b="1"/>
            <a:t>федеральный календарный план воспитательной работы</a:t>
          </a:r>
          <a:endParaRPr/>
        </a:p>
      </dgm:t>
    </dgm:pt>
    <dgm:pt modelId="{9BD2042C-BC20-4158-AE2D-A9672D79AA89}" type="parTrans" cxnId="{229D5A7A-5099-447C-B885-489EA108541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92099DA0-C40D-4CA7-88A8-A41FA2908D4F}" type="sibTrans" cxnId="{229D5A7A-5099-447C-B885-489EA108541A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1E7C0B17-12CD-4571-9FD0-CC81EE102839}" type="pres">
      <dgm:prSet presAssocID="{09A1095C-DF1F-4BDF-A6C4-39880A8E0938}" presName="Name0" presStyleCnt="0">
        <dgm:presLayoutVars>
          <dgm:dir val="norm"/>
          <dgm:resizeHandles val="exact"/>
        </dgm:presLayoutVars>
      </dgm:prSet>
      <dgm:spPr bwMode="auto"/>
    </dgm:pt>
    <dgm:pt modelId="{50593127-FF5A-4A6E-A812-0F306063FC5A}" type="pres">
      <dgm:prSet presAssocID="{2327AF06-6C3A-4AD8-A78C-CDA49C9F2B7E}" presName="node" presStyleLbl="node1" presStyleIdx="0" presStyleCnt="3">
        <dgm:presLayoutVars>
          <dgm:bulletEnabled val="1"/>
        </dgm:presLayoutVars>
      </dgm:prSet>
      <dgm:spPr bwMode="auto"/>
    </dgm:pt>
    <dgm:pt modelId="{EEBD99A2-F2F8-4105-9297-2AEE18625447}" type="pres">
      <dgm:prSet presAssocID="{EAEA9E23-9E38-4D52-A9BE-254D292E49BD}" presName="sibTrans" presStyleCnt="0"/>
      <dgm:spPr bwMode="auto"/>
    </dgm:pt>
    <dgm:pt modelId="{24A7A229-5623-4703-BE9F-EEB53F7F8137}" type="pres">
      <dgm:prSet custScaleX="118502" presAssocID="{3987D2A8-6002-4889-B597-9D31DBF03722}" presName="node" presStyleLbl="node1" presStyleIdx="1" presStyleCnt="3">
        <dgm:presLayoutVars>
          <dgm:bulletEnabled val="1"/>
        </dgm:presLayoutVars>
      </dgm:prSet>
      <dgm:spPr bwMode="auto"/>
    </dgm:pt>
    <dgm:pt modelId="{F607E72D-2FE3-4A03-AD58-4A7EF4A7798C}" type="pres">
      <dgm:prSet presAssocID="{1DC37091-562A-46E5-AA49-DF331C77374C}" presName="sibTrans" presStyleCnt="0"/>
      <dgm:spPr bwMode="auto"/>
    </dgm:pt>
    <dgm:pt modelId="{ECF46509-B121-4AB5-BB0F-2B9DD295C331}" type="pres">
      <dgm:prSet presAssocID="{4F638408-0604-44F9-B7EB-C1B724BBB39A}" presName="node" presStyleLbl="node1" presStyleIdx="2" presStyleCnt="3">
        <dgm:presLayoutVars>
          <dgm:bulletEnabled val="1"/>
        </dgm:presLayoutVars>
      </dgm:prSet>
      <dgm:spPr bwMode="auto"/>
    </dgm:pt>
  </dgm:ptLst>
  <dgm:cxnLst>
    <dgm:cxn modelId="{DCDE2502-C659-40AC-B5A2-2A940384C831}" srcId="{09A1095C-DF1F-4BDF-A6C4-39880A8E0938}" destId="{4F638408-0604-44F9-B7EB-C1B724BBB39A}" srcOrd="2" destOrd="0" parTransId="{60704103-64DE-490B-BC38-701A1BC36288}" sibTransId="{5A82EFC6-B670-46BA-B1CE-F9720F193401}"/>
    <dgm:cxn modelId="{B508050F-9074-4C7C-AE27-249B658E3CEB}" srcId="{09A1095C-DF1F-4BDF-A6C4-39880A8E0938}" destId="{2327AF06-6C3A-4AD8-A78C-CDA49C9F2B7E}" srcOrd="0" destOrd="0" parTransId="{3DE70079-CCDF-4274-B835-414224BCE64D}" sibTransId="{EAEA9E23-9E38-4D52-A9BE-254D292E49BD}"/>
    <dgm:cxn modelId="{831D7514-1571-4AA1-B664-FECE92DD895E}" type="presOf" srcId="{2EB366AF-E23E-4A5E-A49D-3466ABD005D7}" destId="{50593127-FF5A-4A6E-A812-0F306063FC5A}" srcOrd="0" destOrd="2" presId="urn:microsoft.com/office/officeart/2005/8/layout/hList6"/>
    <dgm:cxn modelId="{D19CC619-64A2-46C8-8DF4-0FDA0962EE27}" type="presOf" srcId="{C7C486DB-A691-4F63-8480-74BB23FED607}" destId="{50593127-FF5A-4A6E-A812-0F306063FC5A}" srcOrd="0" destOrd="1" presId="urn:microsoft.com/office/officeart/2005/8/layout/hList6"/>
    <dgm:cxn modelId="{DC74A11B-D830-473C-AFC0-93E07044D97C}" srcId="{4F638408-0604-44F9-B7EB-C1B724BBB39A}" destId="{81CE11D7-BDB8-43EC-B6F5-0D0AE9CBA10B}" srcOrd="1" destOrd="0" parTransId="{51BA8ACC-A4BF-4CAB-94C5-3E3EE1CD3083}" sibTransId="{5503CF06-4AEF-440F-BE92-AEA2600DB8CE}"/>
    <dgm:cxn modelId="{22921828-9559-4CD5-BDF4-E37871CE3281}" type="presOf" srcId="{C0B155B2-C114-4EB2-8D4B-1A1BB8B59F87}" destId="{24A7A229-5623-4703-BE9F-EEB53F7F8137}" srcOrd="0" destOrd="1" presId="urn:microsoft.com/office/officeart/2005/8/layout/hList6"/>
    <dgm:cxn modelId="{A2675231-9A08-4EDC-AA3A-5A10220678E8}" srcId="{4F638408-0604-44F9-B7EB-C1B724BBB39A}" destId="{B129136C-ADD1-4350-8A57-CC7A0C08E25C}" srcOrd="0" destOrd="0" parTransId="{F92D0B18-9649-4709-B734-377FD63D4F79}" sibTransId="{E316E511-1D6E-48D3-8C5A-16D3C49C669D}"/>
    <dgm:cxn modelId="{BF248434-FC65-4557-95C8-4276E44E0E55}" type="presOf" srcId="{69651FD7-DCA1-4451-B152-F6673E2AF61F}" destId="{24A7A229-5623-4703-BE9F-EEB53F7F8137}" srcOrd="0" destOrd="2" presId="urn:microsoft.com/office/officeart/2005/8/layout/hList6"/>
    <dgm:cxn modelId="{03B7FD44-EA1B-45BD-AA0B-B116A1CA8209}" type="presOf" srcId="{3987D2A8-6002-4889-B597-9D31DBF03722}" destId="{24A7A229-5623-4703-BE9F-EEB53F7F8137}" srcOrd="0" destOrd="0" presId="urn:microsoft.com/office/officeart/2005/8/layout/hList6"/>
    <dgm:cxn modelId="{FA690966-CA22-4C52-9DFC-69BB63E93F8A}" srcId="{3987D2A8-6002-4889-B597-9D31DBF03722}" destId="{69651FD7-DCA1-4451-B152-F6673E2AF61F}" srcOrd="1" destOrd="0" parTransId="{9892256A-F54B-412B-8E1A-1893E1269991}" sibTransId="{9A5721F3-1E82-4800-BC1D-06D64C1CFA48}"/>
    <dgm:cxn modelId="{E0065D66-483B-4668-A383-493711C48C46}" srcId="{09A1095C-DF1F-4BDF-A6C4-39880A8E0938}" destId="{3987D2A8-6002-4889-B597-9D31DBF03722}" srcOrd="1" destOrd="0" parTransId="{62FC68CD-7824-4F7A-B54C-C8F269F80BE8}" sibTransId="{1DC37091-562A-46E5-AA49-DF331C77374C}"/>
    <dgm:cxn modelId="{74DA9E4E-C4E1-4750-8027-49491C3FB823}" type="presOf" srcId="{808E04A5-AA41-4AB0-8B2F-9DC253CB5AC5}" destId="{50593127-FF5A-4A6E-A812-0F306063FC5A}" srcOrd="0" destOrd="3" presId="urn:microsoft.com/office/officeart/2005/8/layout/hList6"/>
    <dgm:cxn modelId="{369D8272-D277-47A5-84E6-2CFF74905291}" type="presOf" srcId="{4F638408-0604-44F9-B7EB-C1B724BBB39A}" destId="{ECF46509-B121-4AB5-BB0F-2B9DD295C331}" srcOrd="0" destOrd="0" presId="urn:microsoft.com/office/officeart/2005/8/layout/hList6"/>
    <dgm:cxn modelId="{38FD597A-0DB3-450D-8BDB-FEB5E33580E4}" srcId="{2327AF06-6C3A-4AD8-A78C-CDA49C9F2B7E}" destId="{2EB366AF-E23E-4A5E-A49D-3466ABD005D7}" srcOrd="1" destOrd="0" parTransId="{E169BB5E-B2CB-4444-BB32-C768F17A87F2}" sibTransId="{59417FCB-8CDD-429C-A349-4826A5C4DA61}"/>
    <dgm:cxn modelId="{229D5A7A-5099-447C-B885-489EA108541A}" srcId="{4F638408-0604-44F9-B7EB-C1B724BBB39A}" destId="{2EDF13AE-5D07-431A-B4FE-CAC60206CC43}" srcOrd="3" destOrd="0" parTransId="{9BD2042C-BC20-4158-AE2D-A9672D79AA89}" sibTransId="{92099DA0-C40D-4CA7-88A8-A41FA2908D4F}"/>
    <dgm:cxn modelId="{8F100593-21AA-440D-89AA-BC3BAFEE8335}" srcId="{4F638408-0604-44F9-B7EB-C1B724BBB39A}" destId="{24E2BADD-9197-4241-83AC-4B6F9BEF4FEE}" srcOrd="2" destOrd="0" parTransId="{3EA4E8A4-9FB9-4793-9B74-1BC3B59119D1}" sibTransId="{A5F371CB-E632-4DF5-BBDC-F0155CA15D47}"/>
    <dgm:cxn modelId="{63CD1C9D-B08B-4830-9188-A9D2486E302D}" srcId="{2327AF06-6C3A-4AD8-A78C-CDA49C9F2B7E}" destId="{C7C486DB-A691-4F63-8480-74BB23FED607}" srcOrd="0" destOrd="0" parTransId="{F45B4011-263A-4D98-A519-2BCD72616010}" sibTransId="{5589C25B-0959-4312-AFD2-94C3CCFDAB82}"/>
    <dgm:cxn modelId="{DBC05D9E-E6E2-44E2-A591-9CAFA3296ACF}" srcId="{3987D2A8-6002-4889-B597-9D31DBF03722}" destId="{C0B155B2-C114-4EB2-8D4B-1A1BB8B59F87}" srcOrd="0" destOrd="0" parTransId="{A6604EEC-E18E-4432-AB3D-20517698BD0A}" sibTransId="{D5459359-1E8E-45D0-B515-CF41066DA91F}"/>
    <dgm:cxn modelId="{191F36A6-065C-4B5F-AD44-688588A129B3}" type="presOf" srcId="{B129136C-ADD1-4350-8A57-CC7A0C08E25C}" destId="{ECF46509-B121-4AB5-BB0F-2B9DD295C331}" srcOrd="0" destOrd="1" presId="urn:microsoft.com/office/officeart/2005/8/layout/hList6"/>
    <dgm:cxn modelId="{2845BEA8-A2D9-450F-A0AF-ABA67D2F8CC5}" type="presOf" srcId="{2EDF13AE-5D07-431A-B4FE-CAC60206CC43}" destId="{ECF46509-B121-4AB5-BB0F-2B9DD295C331}" srcOrd="0" destOrd="4" presId="urn:microsoft.com/office/officeart/2005/8/layout/hList6"/>
    <dgm:cxn modelId="{EED9D9AC-235A-40E2-A5EB-97761424ED54}" srcId="{2327AF06-6C3A-4AD8-A78C-CDA49C9F2B7E}" destId="{808E04A5-AA41-4AB0-8B2F-9DC253CB5AC5}" srcOrd="2" destOrd="0" parTransId="{A32F1BB7-3D47-46BA-9299-6A2953C7D308}" sibTransId="{14081FEC-07F8-4B14-B253-C5B189F4CEE4}"/>
    <dgm:cxn modelId="{F47B71C2-D063-44E3-A797-C9EDADFFC4F9}" type="presOf" srcId="{81CE11D7-BDB8-43EC-B6F5-0D0AE9CBA10B}" destId="{ECF46509-B121-4AB5-BB0F-2B9DD295C331}" srcOrd="0" destOrd="2" presId="urn:microsoft.com/office/officeart/2005/8/layout/hList6"/>
    <dgm:cxn modelId="{9FF148C3-0700-4E60-8C6E-3BAB5E7C9E5F}" type="presOf" srcId="{2327AF06-6C3A-4AD8-A78C-CDA49C9F2B7E}" destId="{50593127-FF5A-4A6E-A812-0F306063FC5A}" srcOrd="0" destOrd="0" presId="urn:microsoft.com/office/officeart/2005/8/layout/hList6"/>
    <dgm:cxn modelId="{ED9F53CA-0166-4027-9825-BC94309423D4}" srcId="{3987D2A8-6002-4889-B597-9D31DBF03722}" destId="{BC64B3B1-7348-4337-996E-FCCE11143D85}" srcOrd="2" destOrd="0" parTransId="{7EEE36BB-06CE-46DE-B346-ADEFBD15E343}" sibTransId="{6DC8A746-9FD9-472D-A080-DF73572DE421}"/>
    <dgm:cxn modelId="{C2F2C4CF-64F4-4C8E-9D92-7C913DDA54C1}" type="presOf" srcId="{BC64B3B1-7348-4337-996E-FCCE11143D85}" destId="{24A7A229-5623-4703-BE9F-EEB53F7F8137}" srcOrd="0" destOrd="3" presId="urn:microsoft.com/office/officeart/2005/8/layout/hList6"/>
    <dgm:cxn modelId="{7AB64FDA-4D12-4B71-B204-5467D005EA6B}" type="presOf" srcId="{09A1095C-DF1F-4BDF-A6C4-39880A8E0938}" destId="{1E7C0B17-12CD-4571-9FD0-CC81EE102839}" srcOrd="0" destOrd="0" presId="urn:microsoft.com/office/officeart/2005/8/layout/hList6"/>
    <dgm:cxn modelId="{D89176DE-0E1E-4F75-8ECB-26E1E3EACC4E}" type="presOf" srcId="{24E2BADD-9197-4241-83AC-4B6F9BEF4FEE}" destId="{ECF46509-B121-4AB5-BB0F-2B9DD295C331}" srcOrd="0" destOrd="3" presId="urn:microsoft.com/office/officeart/2005/8/layout/hList6"/>
    <dgm:cxn modelId="{2CE5A975-042F-4F1A-A83D-E80BBEDAF89F}" type="presParOf" srcId="{1E7C0B17-12CD-4571-9FD0-CC81EE102839}" destId="{50593127-FF5A-4A6E-A812-0F306063FC5A}" srcOrd="0" destOrd="0" presId="urn:microsoft.com/office/officeart/2005/8/layout/hList6"/>
    <dgm:cxn modelId="{7E0F2CBF-5BF8-44E7-B33C-700654578DB5}" type="presParOf" srcId="{1E7C0B17-12CD-4571-9FD0-CC81EE102839}" destId="{EEBD99A2-F2F8-4105-9297-2AEE18625447}" srcOrd="1" destOrd="0" presId="urn:microsoft.com/office/officeart/2005/8/layout/hList6"/>
    <dgm:cxn modelId="{75D69B4B-B5C2-412A-8DE4-C39F61BC9332}" type="presParOf" srcId="{1E7C0B17-12CD-4571-9FD0-CC81EE102839}" destId="{24A7A229-5623-4703-BE9F-EEB53F7F8137}" srcOrd="2" destOrd="0" presId="urn:microsoft.com/office/officeart/2005/8/layout/hList6"/>
    <dgm:cxn modelId="{E37545FF-4A64-40C3-BDD9-F9BA89D90C6C}" type="presParOf" srcId="{1E7C0B17-12CD-4571-9FD0-CC81EE102839}" destId="{F607E72D-2FE3-4A03-AD58-4A7EF4A7798C}" srcOrd="3" destOrd="0" presId="urn:microsoft.com/office/officeart/2005/8/layout/hList6"/>
    <dgm:cxn modelId="{7347E445-0419-472F-B998-D6A1EB07C154}" type="presParOf" srcId="{1E7C0B17-12CD-4571-9FD0-CC81EE102839}" destId="{ECF46509-B121-4AB5-BB0F-2B9DD295C331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" minVer="http://schemas.openxmlformats.org/drawingml/2006/diagram"/>
    </a:ext>
  </dgm:extLst>
</dgm:dataModel>
</file>

<file path=ppt/diagrams/drawing1.xml><?xml version="1.0" encoding="utf-8"?>
<dsp:drawing xmlns:dsp="http://schemas.microsoft.com/office/drawing/2008/diagram" xmlns:dgm="http://schemas.openxmlformats.org/drawingml/2006/diagram" xmlns:a="http://schemas.openxmlformats.org/drawingml/2006/main" xmlns:r="http://schemas.openxmlformats.org/officeDocument/2006/relationships">
  <dsp:spTree>
    <dsp:nvGrpSpPr>
      <dsp:cNvPr id="960334747" name=""/>
      <dsp:cNvGrpSpPr/>
    </dsp:nvGrpSpPr>
    <dsp:grpSpPr bwMode="auto">
      <a:xfrm>
        <a:off x="0" y="0"/>
        <a:ext cx="11809477" cy="4515729"/>
        <a:chOff x="0" y="0"/>
        <a:chExt cx="11809477" cy="4515729"/>
      </a:xfrm>
    </dsp:grpSpPr>
    <dsp:sp modelId="{783F52D3-0C14-43D5-81DC-A9B7D947DFF7}">
      <dsp:nvSpPr>
        <dsp:cNvPr id="0" name=""/>
        <dsp:cNvSpPr/>
      </dsp:nvSpPr>
      <dsp:spPr bwMode="auto">
        <a:xfrm>
          <a:off x="885710" y="0"/>
          <a:ext cx="10038055" cy="4515729"/>
        </a:xfrm>
        <a:prstGeom prst="rightArrow">
          <a:avLst>
            <a:gd name="adj1" fmla="val 50000"/>
            <a:gd name="adj2" fmla="val 5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</dsp:sp>
    <dsp:sp modelId="{2162565F-6540-40AC-B496-145E9CB03A7C}">
      <dsp:nvSpPr>
        <dsp:cNvPr id="0" name=""/>
        <dsp:cNvSpPr/>
      </dsp:nvSpPr>
      <dsp:spPr bwMode="auto">
        <a:xfrm>
          <a:off x="0" y="670811"/>
          <a:ext cx="3417487" cy="3271103"/>
        </a:xfrm>
        <a:prstGeom prst="roundRect">
          <a:avLst>
            <a:gd name="adj" fmla="val 1666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800" b="1"/>
            <a:t>Единые подходы к формированию содержания образования и воспитания</a:t>
          </a:r>
          <a:endParaRPr/>
        </a:p>
      </dsp:txBody>
      <dsp:txXfrm>
        <a:off x="159682" y="830493"/>
        <a:ext cx="3098123" cy="2951739"/>
      </dsp:txXfrm>
    </dsp:sp>
    <dsp:sp modelId="{E082726E-0561-4CC3-95D5-545D28539DF6}">
      <dsp:nvSpPr>
        <dsp:cNvPr id="0" name=""/>
        <dsp:cNvSpPr/>
      </dsp:nvSpPr>
      <dsp:spPr bwMode="auto">
        <a:xfrm>
          <a:off x="3894606" y="670811"/>
          <a:ext cx="4020263" cy="3174105"/>
        </a:xfrm>
        <a:prstGeom prst="roundRect">
          <a:avLst>
            <a:gd name="adj" fmla="val 1666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3200" b="1"/>
            <a:t>Единые стандарты образовательного пространства РФ</a:t>
          </a:r>
          <a:endParaRPr/>
        </a:p>
      </dsp:txBody>
      <dsp:txXfrm>
        <a:off x="4049553" y="825758"/>
        <a:ext cx="3710369" cy="2864211"/>
      </dsp:txXfrm>
    </dsp:sp>
    <dsp:sp modelId="{3FFAFDDA-3B1C-4F88-B965-08E17BD5B1BA}">
      <dsp:nvSpPr>
        <dsp:cNvPr id="0" name=""/>
        <dsp:cNvSpPr/>
      </dsp:nvSpPr>
      <dsp:spPr bwMode="auto">
        <a:xfrm>
          <a:off x="8384827" y="671145"/>
          <a:ext cx="3417487" cy="3173437"/>
        </a:xfrm>
        <a:prstGeom prst="roundRect">
          <a:avLst>
            <a:gd name="adj" fmla="val 1666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400" b="1"/>
            <a:t>Единая система мониторинга эффективности деятельности ОО, органов управления образованием</a:t>
          </a:r>
          <a:endParaRPr/>
        </a:p>
      </dsp:txBody>
      <dsp:txXfrm>
        <a:off x="8539741" y="826059"/>
        <a:ext cx="3107659" cy="2863609"/>
      </dsp:txXfrm>
    </dsp:sp>
  </dsp:spTree>
</dsp:drawing>
</file>

<file path=ppt/diagrams/drawing2.xml><?xml version="1.0" encoding="utf-8"?>
<dsp:drawing xmlns:dsp="http://schemas.microsoft.com/office/drawing/2008/diagram" xmlns:dgm="http://schemas.openxmlformats.org/drawingml/2006/diagram" xmlns:a="http://schemas.openxmlformats.org/drawingml/2006/main" xmlns:r="http://schemas.openxmlformats.org/officeDocument/2006/relationships">
  <dsp:spTree>
    <dsp:nvGrpSpPr>
      <dsp:cNvPr id="882267471" name=""/>
      <dsp:cNvGrpSpPr/>
    </dsp:nvGrpSpPr>
    <dsp:grpSpPr bwMode="auto">
      <a:xfrm>
        <a:off x="0" y="0"/>
        <a:ext cx="11425767" cy="4161369"/>
        <a:chOff x="0" y="0"/>
        <a:chExt cx="11425767" cy="4161369"/>
      </a:xfrm>
    </dsp:grpSpPr>
    <dsp:sp modelId="{9101B9A9-BDE3-46ED-A8C3-77BB7B9D9FB0}">
      <dsp:nvSpPr>
        <dsp:cNvPr id="0" name=""/>
        <dsp:cNvSpPr/>
      </dsp:nvSpPr>
      <dsp:spPr bwMode="auto">
        <a:xfrm>
          <a:off x="0" y="284181"/>
          <a:ext cx="11425766" cy="35280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</dsp:sp>
    <dsp:sp modelId="{1DA0700D-7FFE-4EB9-BD4F-5426DA2D70E3}">
      <dsp:nvSpPr>
        <dsp:cNvPr id="0" name=""/>
        <dsp:cNvSpPr/>
      </dsp:nvSpPr>
      <dsp:spPr bwMode="auto">
        <a:xfrm>
          <a:off x="543951" y="77541"/>
          <a:ext cx="10879015" cy="413280"/>
        </a:xfrm>
        <a:prstGeom prst="roundRect">
          <a:avLst>
            <a:gd name="adj" fmla="val 1666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302307" tIns="0" rIns="302307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400" b="1"/>
            <a:t>Скорректированы личностные, </a:t>
          </a:r>
          <a:r>
            <a:rPr lang="ru-RU" sz="2400" b="1"/>
            <a:t>метапредметные</a:t>
          </a:r>
          <a:r>
            <a:rPr lang="ru-RU" sz="2400" b="1"/>
            <a:t> и предметные результаты</a:t>
          </a:r>
          <a:endParaRPr/>
        </a:p>
      </dsp:txBody>
      <dsp:txXfrm>
        <a:off x="564126" y="97716"/>
        <a:ext cx="10838665" cy="372930"/>
      </dsp:txXfrm>
    </dsp:sp>
    <dsp:sp modelId="{435F3B69-1BB0-4E47-AF3A-6472A770F02F}">
      <dsp:nvSpPr>
        <dsp:cNvPr id="0" name=""/>
        <dsp:cNvSpPr/>
      </dsp:nvSpPr>
      <dsp:spPr bwMode="auto">
        <a:xfrm>
          <a:off x="0" y="1231169"/>
          <a:ext cx="11425766" cy="35280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</dsp:sp>
    <dsp:sp modelId="{6E3EC854-2BCC-4407-B1DD-597A72C131FF}">
      <dsp:nvSpPr>
        <dsp:cNvPr id="0" name=""/>
        <dsp:cNvSpPr/>
      </dsp:nvSpPr>
      <dsp:spPr bwMode="auto">
        <a:xfrm>
          <a:off x="546751" y="707047"/>
          <a:ext cx="10879015" cy="725227"/>
        </a:xfrm>
        <a:prstGeom prst="roundRect">
          <a:avLst>
            <a:gd name="adj" fmla="val 1666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302307" tIns="0" rIns="302307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400" b="1">
              <a:solidFill>
                <a:schemeClr val="tx1"/>
              </a:solidFill>
            </a:rPr>
            <a:t>Введено условие, что требования к результатам освоения ООП для детей с ОВЗ определяют в примерных  АООП</a:t>
          </a:r>
          <a:endParaRPr/>
        </a:p>
      </dsp:txBody>
      <dsp:txXfrm>
        <a:off x="582154" y="742450"/>
        <a:ext cx="10808209" cy="654421"/>
      </dsp:txXfrm>
    </dsp:sp>
    <dsp:sp modelId="{404E5F4B-B586-42D3-9B84-7F993A9072CB}">
      <dsp:nvSpPr>
        <dsp:cNvPr id="0" name=""/>
        <dsp:cNvSpPr/>
      </dsp:nvSpPr>
      <dsp:spPr bwMode="auto">
        <a:xfrm>
          <a:off x="0" y="1866209"/>
          <a:ext cx="11425766" cy="35280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</dsp:sp>
    <dsp:sp modelId="{24E0E8D0-58E4-4030-9BD0-532E1E06CB2E}">
      <dsp:nvSpPr>
        <dsp:cNvPr id="0" name=""/>
        <dsp:cNvSpPr/>
      </dsp:nvSpPr>
      <dsp:spPr bwMode="auto">
        <a:xfrm>
          <a:off x="543951" y="1659569"/>
          <a:ext cx="10879015" cy="413280"/>
        </a:xfrm>
        <a:prstGeom prst="roundRect">
          <a:avLst>
            <a:gd name="adj" fmla="val 1666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302307" tIns="0" rIns="302307" bIns="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400" b="1"/>
            <a:t>Выделены личностные результаты по направлениям воспитания</a:t>
          </a:r>
          <a:endParaRPr/>
        </a:p>
      </dsp:txBody>
      <dsp:txXfrm>
        <a:off x="564126" y="1679744"/>
        <a:ext cx="10838665" cy="372930"/>
      </dsp:txXfrm>
    </dsp:sp>
    <dsp:sp modelId="{02D7C5A5-7FE1-419A-86B2-B0B1BA0E9552}">
      <dsp:nvSpPr>
        <dsp:cNvPr id="0" name=""/>
        <dsp:cNvSpPr/>
      </dsp:nvSpPr>
      <dsp:spPr bwMode="auto">
        <a:xfrm>
          <a:off x="0" y="2763475"/>
          <a:ext cx="11425766" cy="35280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</dsp:sp>
    <dsp:sp modelId="{8A400725-58BD-48ED-A0EB-CEDDAEB61B38}">
      <dsp:nvSpPr>
        <dsp:cNvPr id="0" name=""/>
        <dsp:cNvSpPr/>
      </dsp:nvSpPr>
      <dsp:spPr bwMode="auto">
        <a:xfrm>
          <a:off x="543951" y="2294609"/>
          <a:ext cx="10879015" cy="675506"/>
        </a:xfrm>
        <a:prstGeom prst="roundRect">
          <a:avLst>
            <a:gd name="adj" fmla="val 1666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302307" tIns="0" rIns="302307" bIns="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400" b="1"/>
            <a:t>Перечислены требования к  </a:t>
          </a:r>
          <a:r>
            <a:rPr lang="ru-RU" sz="2400" b="1"/>
            <a:t>метапредметным</a:t>
          </a:r>
          <a:r>
            <a:rPr lang="ru-RU" sz="2400" b="1"/>
            <a:t> результатам  </a:t>
          </a:r>
          <a:r>
            <a:rPr lang="ru-RU" sz="2400" b="1">
              <a:solidFill>
                <a:srgbClr val="C00000"/>
              </a:solidFill>
            </a:rPr>
            <a:t>по группам универсальных учебных действий</a:t>
          </a:r>
          <a:endParaRPr/>
        </a:p>
      </dsp:txBody>
      <dsp:txXfrm>
        <a:off x="576926" y="2327584"/>
        <a:ext cx="10813065" cy="609556"/>
      </dsp:txXfrm>
    </dsp:sp>
    <dsp:sp modelId="{E08C7BA4-DF78-42C2-AF65-BD5CA9D7E204}">
      <dsp:nvSpPr>
        <dsp:cNvPr id="0" name=""/>
        <dsp:cNvSpPr/>
      </dsp:nvSpPr>
      <dsp:spPr bwMode="auto">
        <a:xfrm>
          <a:off x="0" y="3731026"/>
          <a:ext cx="11425766" cy="35280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</dsp:sp>
    <dsp:sp modelId="{34C42B13-5A9F-4267-B109-CE4A9D1F4451}">
      <dsp:nvSpPr>
        <dsp:cNvPr id="0" name=""/>
        <dsp:cNvSpPr/>
      </dsp:nvSpPr>
      <dsp:spPr bwMode="auto">
        <a:xfrm>
          <a:off x="480221" y="3149232"/>
          <a:ext cx="10879015" cy="745792"/>
        </a:xfrm>
        <a:prstGeom prst="roundRect">
          <a:avLst>
            <a:gd name="adj" fmla="val 1666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302307" tIns="0" rIns="302307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400" b="1"/>
            <a:t>Требования к предметным результатам изложены конкретно - по подобию обновленных ФГОС НОО и ФГОС ООО</a:t>
          </a:r>
          <a:endParaRPr/>
        </a:p>
      </dsp:txBody>
      <dsp:txXfrm>
        <a:off x="516628" y="3185639"/>
        <a:ext cx="10806201" cy="672978"/>
      </dsp:txXfrm>
    </dsp:sp>
  </dsp:spTree>
</dsp:drawing>
</file>

<file path=ppt/diagrams/drawing3.xml><?xml version="1.0" encoding="utf-8"?>
<dsp:drawing xmlns:dsp="http://schemas.microsoft.com/office/drawing/2008/diagram" xmlns:dgm="http://schemas.openxmlformats.org/drawingml/2006/diagram" xmlns:a="http://schemas.openxmlformats.org/drawingml/2006/main" xmlns:r="http://schemas.openxmlformats.org/officeDocument/2006/relationships">
  <dsp:spTree>
    <dsp:nvGrpSpPr>
      <dsp:cNvPr id="703422599" name=""/>
      <dsp:cNvGrpSpPr/>
    </dsp:nvGrpSpPr>
    <dsp:grpSpPr bwMode="auto">
      <a:xfrm>
        <a:off x="0" y="0"/>
        <a:ext cx="11713467" cy="4859028"/>
        <a:chOff x="0" y="0"/>
        <a:chExt cx="11713467" cy="4859028"/>
      </a:xfrm>
    </dsp:grpSpPr>
    <dsp:sp modelId="{50593127-FF5A-4A6E-A812-0F306063FC5A}">
      <dsp:nvSpPr>
        <dsp:cNvPr id="0" name=""/>
        <dsp:cNvSpPr/>
      </dsp:nvSpPr>
      <dsp:spPr bwMode="auto">
        <a:xfrm rot="16199999">
          <a:off x="-672786" y="673637"/>
          <a:ext cx="4859028" cy="3511752"/>
        </a:xfrm>
        <a:prstGeom prst="flowChartManualOperation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000" b="1" u="sng">
              <a:solidFill>
                <a:schemeClr val="tx1"/>
              </a:solidFill>
            </a:rPr>
            <a:t>Целевой раздел</a:t>
          </a:r>
          <a:endParaRPr/>
        </a:p>
        <a:p>
          <a:pPr marL="171450" lvl="1" indent="-171450" algn="l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r>
            <a:rPr lang="ru-RU" sz="1800" b="1">
              <a:solidFill>
                <a:schemeClr val="tx1"/>
              </a:solidFill>
            </a:rPr>
            <a:t>пояснительная записка;</a:t>
          </a:r>
          <a:endParaRPr lang="ru-RU" sz="1600"/>
        </a:p>
        <a:p>
          <a:pPr marL="171450" lvl="1" indent="-171450" algn="l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r>
            <a:rPr lang="ru-RU" sz="1800" b="1">
              <a:solidFill>
                <a:schemeClr val="tx1"/>
              </a:solidFill>
            </a:rPr>
            <a:t>планируемые результаты освоения обучающимися ФООП;</a:t>
          </a:r>
          <a:endParaRPr/>
        </a:p>
        <a:p>
          <a:pPr marL="171450" lvl="1" indent="-171450" algn="l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r>
            <a:rPr lang="ru-RU" sz="1800" b="1">
              <a:solidFill>
                <a:schemeClr val="tx1"/>
              </a:solidFill>
            </a:rPr>
            <a:t>система оценки достижения планируемых результатов освоения ФООП</a:t>
          </a:r>
          <a:endParaRPr/>
        </a:p>
      </dsp:txBody>
      <dsp:txXfrm rot="5400000">
        <a:off x="852" y="971805"/>
        <a:ext cx="3511752" cy="2915416"/>
      </dsp:txXfrm>
    </dsp:sp>
    <dsp:sp modelId="{24A7A229-5623-4703-BE9F-EEB53F7F8137}">
      <dsp:nvSpPr>
        <dsp:cNvPr id="0" name=""/>
        <dsp:cNvSpPr/>
      </dsp:nvSpPr>
      <dsp:spPr bwMode="auto">
        <a:xfrm rot="16199999">
          <a:off x="3427219" y="348765"/>
          <a:ext cx="4859028" cy="416149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400" b="1" u="sng">
              <a:solidFill>
                <a:schemeClr val="tx1"/>
              </a:solidFill>
            </a:rPr>
            <a:t>Содержательный раздел</a:t>
          </a:r>
          <a:endParaRPr/>
        </a:p>
        <a:p>
          <a:pPr marL="171450" lvl="1" indent="-171450" algn="l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r>
            <a:rPr lang="ru-RU" sz="1800" b="1"/>
            <a:t>федеральные рабочие программы учебных предметов;</a:t>
          </a:r>
          <a:endParaRPr/>
        </a:p>
        <a:p>
          <a:pPr marL="171450" lvl="1" indent="-171450" algn="l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r>
            <a:rPr lang="ru-RU" sz="1800" b="1"/>
            <a:t>программа формирования универсальных учебных действий у обучающихся;</a:t>
          </a:r>
          <a:endParaRPr/>
        </a:p>
        <a:p>
          <a:pPr marL="171450" lvl="1" indent="-171450" algn="l" defTabSz="80010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r>
            <a:rPr lang="ru-RU" sz="1800" b="1"/>
            <a:t>федеральная рабочая программа воспитания</a:t>
          </a:r>
          <a:endParaRPr/>
        </a:p>
      </dsp:txBody>
      <dsp:txXfrm rot="5400000">
        <a:off x="3775985" y="971805"/>
        <a:ext cx="4161495" cy="2915416"/>
      </dsp:txXfrm>
    </dsp:sp>
    <dsp:sp modelId="{ECF46509-B121-4AB5-BB0F-2B9DD295C331}">
      <dsp:nvSpPr>
        <dsp:cNvPr id="0" name=""/>
        <dsp:cNvSpPr/>
      </dsp:nvSpPr>
      <dsp:spPr bwMode="auto">
        <a:xfrm rot="16199999">
          <a:off x="7527225" y="673637"/>
          <a:ext cx="4859028" cy="3511752"/>
        </a:xfrm>
        <a:prstGeom prst="flowChartManualOperation">
          <a:avLst/>
        </a:prstGeom>
        <a:gradFill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800" b="1"/>
            <a:t>Организационный</a:t>
          </a:r>
          <a:endParaRPr/>
        </a:p>
        <a:p>
          <a:pPr marL="0" lvl="0" indent="0" algn="l" defTabSz="1244600">
            <a:lnSpc>
              <a:spcPct val="90000"/>
            </a:lnSpc>
            <a:spcBef>
              <a:spcPts val="0"/>
            </a:spcBef>
            <a:spcAft>
              <a:spcPts val="0"/>
            </a:spcAft>
            <a:buNone/>
            <a:defRPr/>
          </a:pPr>
          <a:r>
            <a:rPr lang="ru-RU" sz="2800" b="1"/>
            <a:t>раздел</a:t>
          </a:r>
          <a:endParaRPr/>
        </a:p>
        <a:p>
          <a:pPr marL="171450" lvl="1" indent="-171450" algn="l" defTabSz="71120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r>
            <a:rPr lang="ru-RU" sz="1600" b="1"/>
            <a:t>федеральный учебный план;</a:t>
          </a:r>
          <a:endParaRPr/>
        </a:p>
        <a:p>
          <a:pPr marL="171450" lvl="1" indent="-171450" algn="l" defTabSz="71120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r>
            <a:rPr lang="ru-RU" sz="1600" b="1"/>
            <a:t>федеральный план внеурочной деятельности;</a:t>
          </a:r>
          <a:endParaRPr/>
        </a:p>
        <a:p>
          <a:pPr marL="171450" lvl="1" indent="-171450" algn="l" defTabSz="71120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r>
            <a:rPr lang="ru-RU" sz="1600" b="1"/>
            <a:t>федеральный календарный учебный график;</a:t>
          </a:r>
          <a:endParaRPr/>
        </a:p>
        <a:p>
          <a:pPr marL="171450" lvl="1" indent="-171450" algn="l" defTabSz="711200">
            <a:lnSpc>
              <a:spcPct val="90000"/>
            </a:lnSpc>
            <a:spcBef>
              <a:spcPts val="0"/>
            </a:spcBef>
            <a:spcAft>
              <a:spcPts val="0"/>
            </a:spcAft>
            <a:buChar char="•"/>
            <a:defRPr/>
          </a:pPr>
          <a:r>
            <a:rPr lang="ru-RU" sz="1600" b="1"/>
            <a:t>федеральный календарный план воспитательной работы</a:t>
          </a:r>
          <a:endParaRPr/>
        </a:p>
      </dsp:txBody>
      <dsp:txXfrm rot="5400000">
        <a:off x="8200863" y="971805"/>
        <a:ext cx="3511752" cy="2915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xmlns:r="http://schemas.openxmlformats.org/officeDocument/2006/relationships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 val="norm"/>
      <dgm:resizeHandles val="exact"/>
    </dgm:varLst>
    <dgm:alg type="composite">
      <dgm:param type="horzAlign" val="ctr"/>
      <dgm:param type="vertAlign" val="mid"/>
    </dgm:alg>
    <dgm:shape r:blip="">
      <dgm:adjLst/>
    </dgm:shape>
    <dgm:presOf/>
    <dgm:constrLst>
      <dgm:constr type="w" for="ch" forName="arrow" refType="w" fact="0.850000"/>
      <dgm:constr type="h" for="ch" forName="arrow" refType="h"/>
      <dgm:constr type="ctrX" for="ch" forName="arrow" refType="w" fact="0.500000"/>
      <dgm:constr type="ctrY" for="ch" forName="arrow" refType="h" fact="0.500000"/>
      <dgm:constr type="w" for="ch" forName="linearProcess" refType="w"/>
      <dgm:constr type="h" for="ch" forName="linearProcess" refType="h" fact="0.400000"/>
      <dgm:constr type="ctrX" for="ch" forName="linearProcess" refType="w" fact="0.500000"/>
      <dgm:constr type="ctrY" for="ch" forName="linearProcess" refType="h" fact="0.500000"/>
    </dgm:constrLst>
    <dgm:ruleLst/>
    <dgm:layoutNode name="arrow" styleLbl="bgShp">
      <dgm:alg type="sp"/>
      <dgm:choose name="Name0">
        <dgm:if name="Name1" func="var" arg="dir" op="equ" val="norm">
          <dgm:shape type="rightArrow" r:blip="">
            <dgm:adjLst/>
          </dgm:shape>
        </dgm:if>
        <dgm:else name="Name2">
          <dgm:shape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0000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type="roundRect" r:blip="">
            <dgm:adjLst/>
          </dgm:shape>
          <dgm:presOf axis="desOrSelf" ptType="node"/>
          <dgm:constrLst>
            <dgm:constr type="userA"/>
            <dgm:constr type="w" refType="userA" fact="0.300000"/>
            <dgm:constr type="tMarg" refType="primFontSz" fact="0.300000"/>
            <dgm:constr type="bMarg" refType="primFontSz" fact="0.300000"/>
            <dgm:constr type="lMarg" refType="primFontSz" fact="0.300000"/>
            <dgm:constr type="rMarg" refType="primFontSz" fact="0.300000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xmlns:r="http://schemas.openxmlformats.org/officeDocument/2006/relationships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 val="norm"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0000"/>
      <dgm:constr type="w" for="des" forName="parentText" refType="w" fact="0.700000"/>
      <dgm:constr type="h" for="des" forName="parentText" refType="primFontSz" refFor="des" refForName="parentText" fact="0.820000"/>
      <dgm:constr type="h" for="ch" forName="negativeSpace" refType="primFontSz" refFor="des" refForName="parentText" fact="-0.410000"/>
      <dgm:constr type="h" for="ch" forName="negativeSpace" refType="h" refFor="des" refForName="parentText" op="lte" fact="-0.820000"/>
      <dgm:constr type="h" for="ch" forName="negativeSpace" refType="h" refFor="des" refForName="parentText" op="gte" fact="-0.820000"/>
      <dgm:constr type="w" for="ch" forName="childText" refType="w"/>
      <dgm:constr type="h" for="ch" forName="childText" refType="primFontSz" refFor="des" refForName="parentText" fact="0.700000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0000"/>
      <dgm:constr type="tMarg" for="ch" forName="childText" refType="h" refFor="des" refForName="parentText" op="lte" fact="3.280000"/>
      <dgm:constr type="tMarg" for="ch" forName="childText" refType="h" refFor="des" refForName="parentText" op="gte" fact="3.280000"/>
      <dgm:constr type="lMarg" for="ch" forName="childText" refType="w" fact="0.220000"/>
      <dgm:constr type="rMarg" for="ch" forName="childText" refType="lMarg" refFor="ch" refForName="childText"/>
      <dgm:constr type="lMarg" for="des" forName="parentText" refType="w" fact="0.075000"/>
      <dgm:constr type="rMarg" for="des" forName="parentText" refType="lMarg" refFor="des" refForName="parentText"/>
      <dgm:constr type="h" for="ch" forName="spaceBetweenRectangles" refType="primFontSz" refFor="des" refForName="parentText" fact="0.150000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r:blip="">
          <dgm:adjLst/>
        </dgm:shape>
        <dgm:presOf/>
        <dgm:constrLst/>
        <dgm:ruleLst/>
        <dgm:layoutNode name="parentLeftMargin">
          <dgm:alg type="sp"/>
          <dgm:shape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xmlns:r="http://schemas.openxmlformats.org/officeDocument/2006/relationships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 val="norm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000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rot="-90.000000" type="flowChartManualOperation" r:blip="">
              <dgm:adjLst/>
            </dgm:shape>
          </dgm:if>
          <dgm:else name="Name6">
            <dgm:shape rot="90.00000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00000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sst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sst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sst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779F3B-74FD-4781-B998-7D63C85D8FE1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0BD271A-DD79-422C-B5D1-1EDD22B871C4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779F3B-74FD-4781-B998-7D63C85D8FE1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0BD271A-DD79-422C-B5D1-1EDD22B871C4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779F3B-74FD-4781-B998-7D63C85D8FE1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0BD271A-DD79-422C-B5D1-1EDD22B871C4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779F3B-74FD-4781-B998-7D63C85D8FE1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0BD271A-DD79-422C-B5D1-1EDD22B871C4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779F3B-74FD-4781-B998-7D63C85D8FE1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0BD271A-DD79-422C-B5D1-1EDD22B871C4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779F3B-74FD-4781-B998-7D63C85D8FE1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0BD271A-DD79-422C-B5D1-1EDD22B871C4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779F3B-74FD-4781-B998-7D63C85D8FE1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0BD271A-DD79-422C-B5D1-1EDD22B871C4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779F3B-74FD-4781-B998-7D63C85D8FE1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0BD271A-DD79-422C-B5D1-1EDD22B871C4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779F3B-74FD-4781-B998-7D63C85D8FE1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0BD271A-DD79-422C-B5D1-1EDD22B871C4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779F3B-74FD-4781-B998-7D63C85D8FE1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0BD271A-DD79-422C-B5D1-1EDD22B871C4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C779F3B-74FD-4781-B998-7D63C85D8FE1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0BD271A-DD79-422C-B5D1-1EDD22B871C4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blipFill>
          <a:blip r:embed="rId13">
            <a:lum/>
          </a:blip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C779F3B-74FD-4781-B998-7D63C85D8FE1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BD271A-DD79-422C-B5D1-1EDD22B871C4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 /><Relationship Id="rId3" Type="http://schemas.microsoft.com/office/2007/relationships/diagramDrawing" Target="../diagrams/drawing1.xml" /><Relationship Id="rId4" Type="http://schemas.openxmlformats.org/officeDocument/2006/relationships/diagramColors" Target="../diagrams/colors1.xml" /><Relationship Id="rId5" Type="http://schemas.openxmlformats.org/officeDocument/2006/relationships/diagramLayout" Target="../diagrams/layout1.xml" /><Relationship Id="rId6" Type="http://schemas.openxmlformats.org/officeDocument/2006/relationships/diagramQuickStyle" Target="../diagrams/quickStyle1.xml" 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 /><Relationship Id="rId3" Type="http://schemas.microsoft.com/office/2007/relationships/diagramDrawing" Target="../diagrams/drawing2.xml" /><Relationship Id="rId4" Type="http://schemas.openxmlformats.org/officeDocument/2006/relationships/diagramColors" Target="../diagrams/colors2.xml" /><Relationship Id="rId5" Type="http://schemas.openxmlformats.org/officeDocument/2006/relationships/diagramLayout" Target="../diagrams/layout2.xml" /><Relationship Id="rId6" Type="http://schemas.openxmlformats.org/officeDocument/2006/relationships/diagramQuickStyle" Target="../diagrams/quickStyle2.xml" 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 /><Relationship Id="rId3" Type="http://schemas.microsoft.com/office/2007/relationships/diagramDrawing" Target="../diagrams/drawing3.xml" /><Relationship Id="rId4" Type="http://schemas.openxmlformats.org/officeDocument/2006/relationships/diagramColors" Target="../diagrams/colors3.xml" /><Relationship Id="rId5" Type="http://schemas.openxmlformats.org/officeDocument/2006/relationships/diagramLayout" Target="../diagrams/layout3.xml" /><Relationship Id="rId6" Type="http://schemas.openxmlformats.org/officeDocument/2006/relationships/diagramQuickStyle" Target="../diagrams/quickStyle3.xml" /></Relationships>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9350" y="253218"/>
            <a:ext cx="11713301" cy="490397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defRPr/>
            </a:pPr>
            <a:r>
              <a:rPr lang="ru-RU" b="1" u="sng">
                <a:solidFill>
                  <a:srgbClr val="002060"/>
                </a:solidFill>
                <a:latin typeface="Times New Roman"/>
                <a:cs typeface="Times New Roman"/>
              </a:rPr>
              <a:t>Педагогический совет</a:t>
            </a:r>
            <a:br>
              <a:rPr lang="ru-RU" b="1" u="sng">
                <a:solidFill>
                  <a:srgbClr val="002060"/>
                </a:solidFill>
                <a:latin typeface="Times New Roman"/>
                <a:cs typeface="Times New Roman"/>
              </a:rPr>
            </a:br>
            <a:br>
              <a:rPr lang="ru-RU" b="1" u="sng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ru-RU" b="1">
                <a:solidFill>
                  <a:srgbClr val="002060"/>
                </a:solidFill>
                <a:latin typeface="Times New Roman"/>
                <a:cs typeface="Times New Roman"/>
              </a:rPr>
              <a:t>«Введение обновленного ФГОС СОО. Переход на   федеральные основные образовательные программы общего образования (ФООП)» </a:t>
            </a:r>
            <a:br>
              <a:rPr lang="ru-RU" b="1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ru-RU" b="1">
                <a:solidFill>
                  <a:srgbClr val="002060"/>
                </a:solidFill>
                <a:latin typeface="Times New Roman"/>
                <a:cs typeface="Times New Roman"/>
              </a:rPr>
              <a:t> </a:t>
            </a:r>
            <a:endParaRPr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 bwMode="auto">
          <a:xfrm>
            <a:off x="9988062" y="4684543"/>
            <a:ext cx="1983543" cy="7174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r">
              <a:buNone/>
              <a:defRPr/>
            </a:pP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/>
          </a:p>
          <a:p>
            <a:pPr marL="0" indent="0" algn="r">
              <a:buNone/>
              <a:defRPr/>
            </a:pPr>
            <a:r>
              <a:rPr lang="ru-RU" sz="4100" b="1">
                <a:solidFill>
                  <a:srgbClr val="FF0000"/>
                </a:solidFill>
                <a:latin typeface="Times New Roman"/>
                <a:cs typeface="Times New Roman"/>
              </a:rPr>
              <a:t>2023 г.</a:t>
            </a:r>
            <a:endParaRPr lang="ru-RU" sz="41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43340" y="188641"/>
            <a:ext cx="11603183" cy="115212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ru-RU"/>
            </a:br>
            <a:r>
              <a:rPr lang="ru-RU" b="1">
                <a:solidFill>
                  <a:srgbClr val="C00000"/>
                </a:solidFill>
              </a:rPr>
              <a:t>Письмо Министерства просвещения РФ </a:t>
            </a:r>
            <a:br>
              <a:rPr lang="ru-RU" b="1">
                <a:solidFill>
                  <a:srgbClr val="C00000"/>
                </a:solidFill>
              </a:rPr>
            </a:br>
            <a:r>
              <a:rPr lang="ru-RU" b="1">
                <a:solidFill>
                  <a:srgbClr val="C00000"/>
                </a:solidFill>
              </a:rPr>
              <a:t>от 17.11.2022  N 03-1889</a:t>
            </a:r>
            <a:br>
              <a:rPr lang="ru-RU"/>
            </a:b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35360" y="1392703"/>
            <a:ext cx="11521280" cy="5348684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endParaRPr lang="ru-RU" sz="4000"/>
          </a:p>
          <a:p>
            <a:pPr marL="0" indent="0" algn="ctr">
              <a:buNone/>
              <a:defRPr/>
            </a:pPr>
            <a:r>
              <a:rPr lang="ru-RU" sz="4000"/>
              <a:t>Информационно-разъяснительное письмо об основных изменениях, внесенных в </a:t>
            </a:r>
            <a:r>
              <a:rPr lang="ru-RU" sz="4000" b="1">
                <a:solidFill>
                  <a:srgbClr val="002060"/>
                </a:solidFill>
              </a:rPr>
              <a:t>федеральный государственный образовательный стандарт среднего общего образования</a:t>
            </a:r>
            <a:r>
              <a:rPr lang="ru-RU" sz="4000">
                <a:solidFill>
                  <a:srgbClr val="002060"/>
                </a:solidFill>
              </a:rPr>
              <a:t> </a:t>
            </a:r>
            <a:r>
              <a:rPr lang="ru-RU" sz="4000"/>
              <a:t>и организации работы по его введению.</a:t>
            </a:r>
            <a:endParaRPr/>
          </a:p>
          <a:p>
            <a:pPr marL="0" indent="0" algn="just">
              <a:buNone/>
              <a:defRPr/>
            </a:pPr>
            <a:endParaRPr lang="ru-RU" sz="4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9352" y="116632"/>
            <a:ext cx="10273141" cy="100811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</a:rPr>
              <a:t>Изменения ФГОС СОО 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239352" y="1052740"/>
            <a:ext cx="11713301" cy="4489932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>
                <a:solidFill>
                  <a:prstClr val="black"/>
                </a:solidFill>
                <a:latin typeface="Calibri"/>
                <a:cs typeface="Arial"/>
              </a:rPr>
              <a:t>Приказ Министерства просвещения РФ </a:t>
            </a:r>
            <a:endParaRPr/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>
                <a:solidFill>
                  <a:prstClr val="black"/>
                </a:solidFill>
                <a:latin typeface="Calibri"/>
                <a:cs typeface="Arial"/>
              </a:rPr>
              <a:t>от 12.08.2022   № 732</a:t>
            </a:r>
            <a:endParaRPr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 i="1" u="sng">
                <a:solidFill>
                  <a:srgbClr val="002060"/>
                </a:solidFill>
                <a:latin typeface="Calibri"/>
                <a:cs typeface="Arial"/>
              </a:rPr>
              <a:t>Чего коснулись изменения?</a:t>
            </a:r>
            <a:endParaRPr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 i="1">
                <a:solidFill>
                  <a:srgbClr val="FF0000"/>
                </a:solidFill>
                <a:latin typeface="Calibri"/>
                <a:cs typeface="Arial"/>
              </a:rPr>
              <a:t>- </a:t>
            </a:r>
            <a:r>
              <a:rPr lang="ru-RU" sz="3200" b="1" i="1">
                <a:solidFill>
                  <a:schemeClr val="tx1"/>
                </a:solidFill>
                <a:latin typeface="Calibri"/>
                <a:cs typeface="Arial"/>
              </a:rPr>
              <a:t>Требований </a:t>
            </a:r>
            <a:r>
              <a:rPr lang="ru-RU" sz="3200" b="1" i="1">
                <a:solidFill>
                  <a:srgbClr val="FF0000"/>
                </a:solidFill>
                <a:latin typeface="Calibri"/>
                <a:cs typeface="Arial"/>
              </a:rPr>
              <a:t>к результатам освоения </a:t>
            </a:r>
            <a:r>
              <a:rPr lang="ru-RU" sz="3200" b="1" i="1">
                <a:solidFill>
                  <a:schemeClr val="tx1"/>
                </a:solidFill>
                <a:latin typeface="Calibri"/>
                <a:cs typeface="Arial"/>
              </a:rPr>
              <a:t>основной образовательной программы</a:t>
            </a:r>
            <a:r>
              <a:rPr lang="ru-RU" sz="3200" b="1" i="1">
                <a:solidFill>
                  <a:srgbClr val="FF0000"/>
                </a:solidFill>
                <a:latin typeface="Calibri"/>
                <a:cs typeface="Arial"/>
              </a:rPr>
              <a:t>;</a:t>
            </a:r>
            <a:endParaRPr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 i="1">
                <a:solidFill>
                  <a:srgbClr val="FF0000"/>
                </a:solidFill>
                <a:latin typeface="Calibri"/>
                <a:cs typeface="Arial"/>
              </a:rPr>
              <a:t>-  </a:t>
            </a:r>
            <a:r>
              <a:rPr lang="ru-RU" sz="3200" b="1" i="1">
                <a:solidFill>
                  <a:schemeClr val="tx1"/>
                </a:solidFill>
                <a:latin typeface="Calibri"/>
                <a:cs typeface="Arial"/>
              </a:rPr>
              <a:t>Основной образовательной программы </a:t>
            </a:r>
            <a:r>
              <a:rPr lang="ru-RU" sz="3200" b="1" i="1">
                <a:solidFill>
                  <a:srgbClr val="FF0000"/>
                </a:solidFill>
                <a:latin typeface="Calibri"/>
                <a:cs typeface="Arial"/>
              </a:rPr>
              <a:t>в части СанПиН;</a:t>
            </a:r>
            <a:endParaRPr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 i="1">
                <a:solidFill>
                  <a:srgbClr val="FF0000"/>
                </a:solidFill>
                <a:latin typeface="Calibri"/>
                <a:cs typeface="Arial"/>
              </a:rPr>
              <a:t>- </a:t>
            </a:r>
            <a:r>
              <a:rPr lang="ru-RU" sz="3200" b="1" i="1">
                <a:solidFill>
                  <a:schemeClr val="tx1"/>
                </a:solidFill>
                <a:latin typeface="Calibri"/>
                <a:cs typeface="Arial"/>
              </a:rPr>
              <a:t>Предметных </a:t>
            </a:r>
            <a:r>
              <a:rPr lang="ru-RU" sz="3200" b="1" i="1">
                <a:solidFill>
                  <a:srgbClr val="FF0000"/>
                </a:solidFill>
                <a:latin typeface="Calibri"/>
                <a:cs typeface="Arial"/>
              </a:rPr>
              <a:t>областей и предметов</a:t>
            </a:r>
            <a:endParaRPr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 i="1">
                <a:solidFill>
                  <a:srgbClr val="FF0000"/>
                </a:solidFill>
                <a:latin typeface="Calibri"/>
                <a:cs typeface="Arial"/>
              </a:rPr>
              <a:t>- Объема </a:t>
            </a:r>
            <a:r>
              <a:rPr lang="ru-RU" sz="3200" b="1" i="1">
                <a:solidFill>
                  <a:schemeClr val="tx1"/>
                </a:solidFill>
                <a:latin typeface="Calibri"/>
                <a:cs typeface="Arial"/>
              </a:rPr>
              <a:t>аудиторной</a:t>
            </a:r>
            <a:r>
              <a:rPr lang="ru-RU" sz="3200" b="1" i="1">
                <a:solidFill>
                  <a:srgbClr val="FF0000"/>
                </a:solidFill>
                <a:latin typeface="Calibri"/>
                <a:cs typeface="Arial"/>
              </a:rPr>
              <a:t> нагрузки</a:t>
            </a:r>
            <a:endParaRPr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 i="1">
                <a:solidFill>
                  <a:srgbClr val="FF0000"/>
                </a:solidFill>
                <a:latin typeface="Calibri"/>
                <a:cs typeface="Arial"/>
              </a:rPr>
              <a:t>- Учебного плана</a:t>
            </a:r>
            <a:endParaRPr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 i="1">
                <a:solidFill>
                  <a:srgbClr val="FF0000"/>
                </a:solidFill>
                <a:latin typeface="Calibri"/>
                <a:cs typeface="Arial"/>
              </a:rPr>
              <a:t>- </a:t>
            </a:r>
            <a:r>
              <a:rPr lang="ru-RU" sz="3200" b="1" i="1">
                <a:solidFill>
                  <a:schemeClr val="tx1"/>
                </a:solidFill>
                <a:latin typeface="Calibri"/>
                <a:cs typeface="Arial"/>
              </a:rPr>
              <a:t>Программы</a:t>
            </a:r>
            <a:r>
              <a:rPr lang="ru-RU" sz="3200" b="1" i="1">
                <a:solidFill>
                  <a:srgbClr val="FF0000"/>
                </a:solidFill>
                <a:latin typeface="Calibri"/>
                <a:cs typeface="Arial"/>
              </a:rPr>
              <a:t> коррекционной </a:t>
            </a:r>
            <a:r>
              <a:rPr lang="ru-RU" sz="3200" b="1" i="1">
                <a:solidFill>
                  <a:schemeClr val="tx1"/>
                </a:solidFill>
                <a:latin typeface="Calibri"/>
                <a:cs typeface="Arial"/>
              </a:rPr>
              <a:t>работы </a:t>
            </a:r>
            <a:endParaRPr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3200" b="1" i="1">
              <a:solidFill>
                <a:srgbClr val="FF0000"/>
              </a:solidFill>
              <a:latin typeface="Calibri"/>
              <a:cs typeface="Arial"/>
            </a:endParaRPr>
          </a:p>
          <a:p>
            <a:pPr marL="0" indent="0">
              <a:buNone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9349" y="116633"/>
            <a:ext cx="10177131" cy="1008112"/>
          </a:xfrm>
        </p:spPr>
        <p:txBody>
          <a:bodyPr/>
          <a:lstStyle/>
          <a:p>
            <a:pPr algn="ctr">
              <a:defRPr/>
            </a:pPr>
            <a:r>
              <a:rPr lang="ru-RU" b="1" u="sng">
                <a:solidFill>
                  <a:srgbClr val="002060"/>
                </a:solidFill>
              </a:rPr>
              <a:t>СТРАТЕГИЯ  ОБНОВЛЕНИЯ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239349" y="1340768"/>
            <a:ext cx="11617291" cy="5256584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  <a:defRPr/>
            </a:pPr>
            <a:r>
              <a:rPr lang="ru-RU" sz="4400">
                <a:solidFill>
                  <a:schemeClr val="tx1"/>
                </a:solidFill>
              </a:rPr>
              <a:t>Стратегия развития общего образования: </a:t>
            </a:r>
            <a:r>
              <a:rPr lang="ru-RU" sz="4400">
                <a:solidFill>
                  <a:srgbClr val="FF0000"/>
                </a:solidFill>
              </a:rPr>
              <a:t>повышение качества образовательных результатов</a:t>
            </a:r>
            <a:r>
              <a:rPr lang="ru-RU" sz="4400">
                <a:solidFill>
                  <a:schemeClr val="tx1"/>
                </a:solidFill>
              </a:rPr>
              <a:t>;</a:t>
            </a:r>
            <a:endParaRPr/>
          </a:p>
          <a:p>
            <a:pPr marL="742950" indent="-742950">
              <a:buAutoNum type="arabicPeriod"/>
              <a:defRPr/>
            </a:pPr>
            <a:r>
              <a:rPr lang="ru-RU" sz="4400">
                <a:solidFill>
                  <a:schemeClr val="tx1"/>
                </a:solidFill>
              </a:rPr>
              <a:t>ЕДИНАЯ ДИНАМИЧНО РАЗВИВАЮЩАЯСЯ СИСТЕМА ОБРАЗОВАНИЯ РОССИИ</a:t>
            </a:r>
            <a:endParaRPr/>
          </a:p>
          <a:p>
            <a:pPr marL="742950" indent="-742950" algn="just">
              <a:buAutoNum type="arabicPeriod"/>
              <a:defRPr/>
            </a:pPr>
            <a:endParaRPr lang="ru-RU" sz="440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43340" y="116633"/>
            <a:ext cx="10273141" cy="100811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</a:rPr>
              <a:t>Государственная политика</a:t>
            </a:r>
            <a:endParaRPr/>
          </a:p>
        </p:txBody>
      </p:sp>
      <p:graphicFrame>
        <p:nvGraphicFramePr>
          <p:cNvPr id="4" name="Объект 3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239184" y="1026941"/>
          <a:ext cx="11809477" cy="4515729"/>
          <a:chOff x="0" y="0"/>
          <a:chExt cx="11809477" cy="4515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5" r:qs="rId6" r:cs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35360" y="116633"/>
            <a:ext cx="11018440" cy="115212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ru-RU"/>
            </a:br>
            <a:r>
              <a:rPr lang="ru-RU" b="1">
                <a:solidFill>
                  <a:srgbClr val="002060"/>
                </a:solidFill>
              </a:rPr>
              <a:t>Когда начинаем работать по ФГОС СОО?</a:t>
            </a:r>
            <a:br>
              <a:rPr lang="ru-RU" b="1">
                <a:solidFill>
                  <a:srgbClr val="002060"/>
                </a:solidFill>
              </a:rPr>
            </a:br>
            <a:endParaRPr lang="ru-RU" b="1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31372" y="1484784"/>
            <a:ext cx="11329259" cy="5112568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3600">
              <a:solidFill>
                <a:prstClr val="black"/>
              </a:solidFill>
              <a:latin typeface="Calibri"/>
              <a:cs typeface="Arial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>
                <a:solidFill>
                  <a:prstClr val="black"/>
                </a:solidFill>
                <a:latin typeface="Calibri"/>
                <a:cs typeface="Arial"/>
              </a:rPr>
              <a:t>Не  позднее </a:t>
            </a:r>
            <a:r>
              <a:rPr lang="ru-RU" sz="3600" u="sng">
                <a:solidFill>
                  <a:srgbClr val="FF0000"/>
                </a:solidFill>
                <a:latin typeface="Calibri"/>
                <a:cs typeface="Arial"/>
              </a:rPr>
              <a:t>1 сентября 2023 года в 10 классах</a:t>
            </a:r>
            <a:r>
              <a:rPr lang="ru-RU" sz="3600">
                <a:solidFill>
                  <a:srgbClr val="FF0000"/>
                </a:solidFill>
                <a:latin typeface="Calibri"/>
                <a:cs typeface="Arial"/>
              </a:rPr>
              <a:t> </a:t>
            </a:r>
            <a:endParaRPr/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>
                <a:solidFill>
                  <a:prstClr val="black"/>
                </a:solidFill>
                <a:latin typeface="Calibri"/>
                <a:cs typeface="Arial"/>
              </a:rPr>
              <a:t>основные общеобразовательные программы  подлежат </a:t>
            </a:r>
            <a:r>
              <a:rPr lang="ru-RU" sz="3600" b="1">
                <a:solidFill>
                  <a:srgbClr val="FF0000"/>
                </a:solidFill>
                <a:latin typeface="Calibri"/>
                <a:cs typeface="Arial"/>
              </a:rPr>
              <a:t>приведению в соответствие  с федеральными основными общеобразовательными программами!</a:t>
            </a:r>
            <a:endParaRPr/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000">
              <a:solidFill>
                <a:srgbClr val="1C1C1C"/>
              </a:solidFill>
              <a:latin typeface="Calibri"/>
              <a:cs typeface="Arial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000">
                <a:solidFill>
                  <a:srgbClr val="1C1C1C"/>
                </a:solidFill>
                <a:latin typeface="Calibri"/>
                <a:cs typeface="Arial"/>
              </a:rPr>
              <a:t> </a:t>
            </a:r>
            <a:endParaRPr lang="ru-RU" sz="1200">
              <a:solidFill>
                <a:srgbClr val="000000"/>
              </a:solidFill>
              <a:latin typeface="Calibri"/>
              <a:cs typeface="Arial"/>
            </a:endParaRPr>
          </a:p>
          <a:p>
            <a:pPr marL="0" indent="0">
              <a:buNone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9349" y="116632"/>
            <a:ext cx="11507174" cy="76963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>
                <a:solidFill>
                  <a:srgbClr val="002060"/>
                </a:solidFill>
              </a:rPr>
              <a:t>Уточнение требований  к результатам освоения ООП СОО</a:t>
            </a:r>
            <a:endParaRPr/>
          </a:p>
        </p:txBody>
      </p:sp>
      <p:graphicFrame>
        <p:nvGraphicFramePr>
          <p:cNvPr id="4" name="Объект 3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239197" y="1268760"/>
          <a:ext cx="11425767" cy="4161369"/>
          <a:chOff x="0" y="0"/>
          <a:chExt cx="11425767" cy="4161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5" r:qs="rId6" r:cs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9349" y="116633"/>
            <a:ext cx="11493106" cy="108012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b="1">
                <a:solidFill>
                  <a:srgbClr val="002060"/>
                </a:solidFill>
              </a:rPr>
              <a:t>Общий объем аудиторной работы обучающихся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239352" y="1268760"/>
            <a:ext cx="11713301" cy="54006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/>
              <a:t> 1. </a:t>
            </a:r>
            <a:r>
              <a:rPr lang="ru-RU" sz="3600">
                <a:solidFill>
                  <a:schemeClr val="tx1"/>
                </a:solidFill>
              </a:rPr>
              <a:t>Приведен в соответствие с максимальной аудиторной нагрузкой, обозначенной в требованиях к организации образовательной деятельности, определенных СанПиН 1.2.3685-21</a:t>
            </a:r>
            <a:endParaRPr/>
          </a:p>
          <a:p>
            <a:pPr marL="0" indent="0" algn="just">
              <a:buNone/>
              <a:defRPr/>
            </a:pPr>
            <a:r>
              <a:rPr lang="ru-RU" sz="3600">
                <a:solidFill>
                  <a:schemeClr val="tx1"/>
                </a:solidFill>
              </a:rPr>
              <a:t>2. Максимально допустимая аудиторная нагрузка обучающихся за два учебных года среднего общего образования не может быть более </a:t>
            </a:r>
            <a:r>
              <a:rPr lang="ru-RU" sz="3600" b="1">
                <a:solidFill>
                  <a:srgbClr val="FF0000"/>
                </a:solidFill>
              </a:rPr>
              <a:t>2516 </a:t>
            </a:r>
            <a:r>
              <a:rPr lang="ru-RU" sz="3600">
                <a:solidFill>
                  <a:schemeClr val="tx1"/>
                </a:solidFill>
              </a:rPr>
              <a:t>академических часов (</a:t>
            </a:r>
            <a:r>
              <a:rPr lang="ru-RU" sz="3600" b="1">
                <a:solidFill>
                  <a:srgbClr val="C00000"/>
                </a:solidFill>
              </a:rPr>
              <a:t>на 74 часа меньше, чем была</a:t>
            </a:r>
            <a:r>
              <a:rPr lang="ru-RU" sz="3600">
                <a:solidFill>
                  <a:schemeClr val="tx1"/>
                </a:solidFill>
              </a:rPr>
              <a:t>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</a:rPr>
              <a:t>Общий объем аудиторной нагрузки, согласно обновленным ФГОС  </a:t>
            </a:r>
            <a:endParaRPr/>
          </a:p>
        </p:txBody>
      </p:sp>
      <p:graphicFrame>
        <p:nvGraphicFramePr>
          <p:cNvPr id="4" name="Объект 3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838200" y="1825625"/>
          <a:ext cx="10515600" cy="3017519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{8E5C4C65-954F-B1FD-A94E-6B7D1B622389}</a:tableStyleId>
              </a:tblPr>
              <a:tblGrid>
                <a:gridCol w="3505199"/>
                <a:gridCol w="3505199"/>
                <a:gridCol w="3505199"/>
              </a:tblGrid>
              <a:tr h="37084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3600"/>
                        <a:t>ФГОС НОО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3600"/>
                        <a:t>ФГОС ООО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3600"/>
                        <a:t>ФГОС</a:t>
                      </a:r>
                      <a:r>
                        <a:rPr lang="ru-RU" sz="3600"/>
                        <a:t> СОО</a:t>
                      </a:r>
                      <a:endParaRPr lang="ru-RU" sz="3600"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3600"/>
                        <a:t>Не менее </a:t>
                      </a:r>
                      <a:r>
                        <a:rPr lang="ru-RU" sz="3600">
                          <a:solidFill>
                            <a:srgbClr val="C00000"/>
                          </a:solidFill>
                        </a:rPr>
                        <a:t>2954</a:t>
                      </a:r>
                      <a:r>
                        <a:rPr lang="ru-RU" sz="3600"/>
                        <a:t> часов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3600"/>
                        <a:t>Не менее </a:t>
                      </a:r>
                      <a:r>
                        <a:rPr lang="ru-RU" sz="3600">
                          <a:solidFill>
                            <a:srgbClr val="C00000"/>
                          </a:solidFill>
                        </a:rPr>
                        <a:t>5058</a:t>
                      </a:r>
                      <a:r>
                        <a:rPr lang="ru-RU" sz="3600"/>
                        <a:t> часов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3600"/>
                        <a:t>---</a:t>
                      </a:r>
                      <a:endParaRPr/>
                    </a:p>
                  </a:txBody>
                  <a:tcPr/>
                </a:tc>
              </a:tr>
              <a:tr h="37084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3600"/>
                        <a:t>Не более </a:t>
                      </a:r>
                      <a:r>
                        <a:rPr lang="ru-RU" sz="3600">
                          <a:solidFill>
                            <a:srgbClr val="C00000"/>
                          </a:solidFill>
                        </a:rPr>
                        <a:t>3345 </a:t>
                      </a:r>
                      <a:r>
                        <a:rPr lang="ru-RU" sz="3600"/>
                        <a:t>часов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3600"/>
                        <a:t>Не более </a:t>
                      </a:r>
                      <a:r>
                        <a:rPr lang="ru-RU" sz="3600">
                          <a:solidFill>
                            <a:srgbClr val="C00000"/>
                          </a:solidFill>
                        </a:rPr>
                        <a:t>5848</a:t>
                      </a:r>
                      <a:r>
                        <a:rPr lang="ru-RU" sz="3600"/>
                        <a:t> часов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3600"/>
                        <a:t>Не более </a:t>
                      </a:r>
                      <a:r>
                        <a:rPr lang="ru-RU" sz="3600">
                          <a:solidFill>
                            <a:srgbClr val="C00000"/>
                          </a:solidFill>
                        </a:rPr>
                        <a:t>2516 </a:t>
                      </a:r>
                      <a:r>
                        <a:rPr lang="ru-RU" sz="3600"/>
                        <a:t>часов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9349" y="260648"/>
            <a:ext cx="11549377" cy="71002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>
                <a:solidFill>
                  <a:srgbClr val="002060"/>
                </a:solidFill>
              </a:rPr>
              <a:t>ФЕДЕРАЛЬНЫЙ УЧЕБНЫЙ ПЛАН </a:t>
            </a:r>
            <a:r>
              <a:rPr lang="ru-RU" sz="3200">
                <a:solidFill>
                  <a:srgbClr val="002060"/>
                </a:solidFill>
              </a:rPr>
              <a:t>(19 вариантов)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35361" y="1097280"/>
            <a:ext cx="11856639" cy="444539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r>
              <a:rPr lang="ru-RU" sz="8000"/>
              <a:t>►</a:t>
            </a:r>
            <a:r>
              <a:rPr lang="ru-RU"/>
              <a:t> </a:t>
            </a:r>
            <a:r>
              <a:rPr lang="ru-RU" sz="10800"/>
              <a:t>социально экономический профиль (математика (У)  и обществознание (У) );</a:t>
            </a:r>
            <a:endParaRPr/>
          </a:p>
          <a:p>
            <a:pPr marL="0" indent="0" algn="just">
              <a:buNone/>
              <a:defRPr/>
            </a:pPr>
            <a:r>
              <a:rPr lang="ru-RU" sz="10800"/>
              <a:t>►социально экономический профиль (география (У), обществознание (У); </a:t>
            </a:r>
            <a:endParaRPr/>
          </a:p>
          <a:p>
            <a:pPr marL="0" indent="0" algn="just">
              <a:buNone/>
              <a:defRPr/>
            </a:pPr>
            <a:r>
              <a:rPr lang="ru-RU" sz="10800"/>
              <a:t>► социально экономический профиль (математика (У), обществознание (У), география (У));</a:t>
            </a:r>
            <a:endParaRPr/>
          </a:p>
          <a:p>
            <a:pPr marL="0" indent="0">
              <a:buNone/>
              <a:defRPr/>
            </a:pPr>
            <a:r>
              <a:rPr lang="ru-RU" sz="10800">
                <a:solidFill>
                  <a:srgbClr val="C00000"/>
                </a:solidFill>
              </a:rPr>
              <a:t>► </a:t>
            </a:r>
            <a:r>
              <a:rPr lang="ru-RU" sz="10800" b="1">
                <a:solidFill>
                  <a:srgbClr val="C00000"/>
                </a:solidFill>
              </a:rPr>
              <a:t>универсальный профиль 2 учебных предмета (У) определяет ОО </a:t>
            </a:r>
            <a:r>
              <a:rPr lang="ru-RU" sz="10800" b="1">
                <a:solidFill>
                  <a:srgbClr val="002060"/>
                </a:solidFill>
              </a:rPr>
              <a:t>(если берем РЯР и РЛР, то по этим предметам сдается ГИА);</a:t>
            </a:r>
            <a:endParaRPr/>
          </a:p>
          <a:p>
            <a:pPr marL="0" indent="0">
              <a:buNone/>
              <a:defRPr/>
            </a:pPr>
            <a:r>
              <a:rPr lang="ru-RU" sz="10800"/>
              <a:t>►технологический профиль с изучением родного языка/родной литературы (математика (У) и физика (У);</a:t>
            </a:r>
            <a:endParaRPr/>
          </a:p>
          <a:p>
            <a:pPr marL="0" indent="0">
              <a:buNone/>
              <a:defRPr/>
            </a:pPr>
            <a:r>
              <a:rPr lang="ru-RU" sz="10800"/>
              <a:t>► (технологический профиль с изучением родного языка/родной литературы(математика (У) и информатика (У);</a:t>
            </a:r>
            <a:endParaRPr/>
          </a:p>
          <a:p>
            <a:pPr marL="0" indent="0">
              <a:buNone/>
              <a:defRPr/>
            </a:pPr>
            <a:r>
              <a:rPr lang="ru-RU" sz="10800"/>
              <a:t>► естественно - научный профиль с изучением родного языка/родной литературы (химия (У)  и биология (У));</a:t>
            </a:r>
            <a:endParaRPr/>
          </a:p>
          <a:p>
            <a:pPr marL="0" indent="0">
              <a:buNone/>
              <a:defRPr/>
            </a:pPr>
            <a:endParaRPr lang="ru-RU" sz="9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9349" y="260648"/>
            <a:ext cx="11591580" cy="129614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>
                <a:solidFill>
                  <a:srgbClr val="002060"/>
                </a:solidFill>
              </a:rPr>
              <a:t>ФЕДЕРАЛЬНЫЙ УЧЕБНЫЙ ПЛАН (19 вариантов)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35361" y="1556792"/>
            <a:ext cx="11617291" cy="5184576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/>
              <a:t>►гуманитарный профиль с изучением родного языка/родной литературы (обществознание (У) и литература (У));</a:t>
            </a:r>
            <a:endParaRPr/>
          </a:p>
          <a:p>
            <a:pPr marL="0" indent="0">
              <a:buNone/>
              <a:defRPr/>
            </a:pPr>
            <a:r>
              <a:rPr lang="ru-RU"/>
              <a:t>►универсальный профиль с изучением родного языка/родной литературы (2 учебных предмета (У) определяет ОО);</a:t>
            </a:r>
            <a:endParaRPr/>
          </a:p>
          <a:p>
            <a:pPr marL="0" indent="0">
              <a:buNone/>
              <a:defRPr/>
            </a:pPr>
            <a:r>
              <a:rPr lang="ru-RU" sz="3200"/>
              <a:t>► </a:t>
            </a:r>
            <a:r>
              <a:rPr lang="ru-RU" sz="3100"/>
              <a:t>гуманитарный профиль (иностранный язык (У) и литература (У);</a:t>
            </a:r>
            <a:endParaRPr/>
          </a:p>
          <a:p>
            <a:pPr marL="0" indent="0">
              <a:buNone/>
              <a:defRPr/>
            </a:pPr>
            <a:r>
              <a:rPr lang="ru-RU" sz="3100"/>
              <a:t>►гуманитарный профиль (история (У) и литература (У)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</a:rPr>
              <a:t>Повестка </a:t>
            </a:r>
            <a:br>
              <a:rPr lang="ru-RU" b="1">
                <a:solidFill>
                  <a:srgbClr val="002060"/>
                </a:solidFill>
              </a:rPr>
            </a:br>
            <a:r>
              <a:rPr lang="ru-RU" b="1">
                <a:solidFill>
                  <a:srgbClr val="002060"/>
                </a:solidFill>
              </a:rPr>
              <a:t>педагогического совета: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3600"/>
              <a:t>1.	Вступительное слово директора школы ……………...</a:t>
            </a:r>
            <a:endParaRPr/>
          </a:p>
          <a:p>
            <a:pPr marL="742950" indent="-742950">
              <a:buFont typeface="Arial"/>
              <a:buAutoNum type="arabicPeriod" startAt="2"/>
              <a:defRPr/>
            </a:pPr>
            <a:r>
              <a:rPr lang="ru-RU" sz="3600"/>
              <a:t>«Особенности введения ФГОС СОО» </a:t>
            </a:r>
            <a:r>
              <a:rPr lang="ru-RU" sz="2400"/>
              <a:t>(докладчик: …………………..</a:t>
            </a:r>
            <a:endParaRPr/>
          </a:p>
          <a:p>
            <a:pPr marL="742950" indent="-742950">
              <a:buAutoNum type="arabicPeriod" startAt="2"/>
              <a:defRPr/>
            </a:pPr>
            <a:r>
              <a:rPr lang="ru-RU" sz="3600"/>
              <a:t>Переход на ООП на основе ФООП» </a:t>
            </a:r>
            <a:r>
              <a:rPr lang="ru-RU" sz="2400"/>
              <a:t>(докладчик: ………………………………………</a:t>
            </a:r>
            <a:endParaRPr/>
          </a:p>
          <a:p>
            <a:pPr marL="0" indent="0">
              <a:buNone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9351" y="188641"/>
            <a:ext cx="11380563" cy="1152128"/>
          </a:xfrm>
        </p:spPr>
        <p:txBody>
          <a:bodyPr/>
          <a:lstStyle/>
          <a:p>
            <a:pPr algn="ctr">
              <a:defRPr/>
            </a:pPr>
            <a:r>
              <a:rPr lang="ru-RU" b="1" u="sng">
                <a:solidFill>
                  <a:srgbClr val="002060"/>
                </a:solidFill>
              </a:rPr>
              <a:t>Учебный план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239349" y="1484784"/>
            <a:ext cx="11617291" cy="518457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  <a:defRPr/>
            </a:pPr>
            <a:r>
              <a:rPr lang="ru-RU" sz="3200">
                <a:solidFill>
                  <a:schemeClr val="tx1"/>
                </a:solidFill>
              </a:rPr>
              <a:t>должен содержать </a:t>
            </a:r>
            <a:r>
              <a:rPr lang="ru-RU" sz="3200" u="sng">
                <a:solidFill>
                  <a:schemeClr val="tx1"/>
                </a:solidFill>
              </a:rPr>
              <a:t>не менее </a:t>
            </a:r>
            <a:r>
              <a:rPr lang="ru-RU" sz="3200" b="1" u="sng">
                <a:solidFill>
                  <a:srgbClr val="FF0000"/>
                </a:solidFill>
              </a:rPr>
              <a:t>13</a:t>
            </a:r>
            <a:r>
              <a:rPr lang="ru-RU" sz="3200" u="sng">
                <a:solidFill>
                  <a:srgbClr val="FF0000"/>
                </a:solidFill>
              </a:rPr>
              <a:t> </a:t>
            </a:r>
            <a:r>
              <a:rPr lang="ru-RU" sz="3200" u="sng">
                <a:solidFill>
                  <a:schemeClr val="tx1"/>
                </a:solidFill>
              </a:rPr>
              <a:t>учебных предметов </a:t>
            </a:r>
            <a:r>
              <a:rPr lang="ru-RU" sz="3200">
                <a:solidFill>
                  <a:schemeClr val="tx1"/>
                </a:solidFill>
              </a:rPr>
              <a:t>(</a:t>
            </a:r>
            <a:r>
              <a:rPr lang="ru-RU" sz="3200" b="1">
                <a:solidFill>
                  <a:srgbClr val="002060"/>
                </a:solidFill>
              </a:rPr>
              <a:t>русский язык, литература, иностранный язык, математика, информатика, история, география, обществознание, физика, химия, биология, физическая культура и основы безопасности жизнедеятельности</a:t>
            </a:r>
            <a:r>
              <a:rPr lang="ru-RU" sz="3200">
                <a:solidFill>
                  <a:schemeClr val="tx1"/>
                </a:solidFill>
              </a:rPr>
              <a:t>);</a:t>
            </a:r>
            <a:endParaRPr/>
          </a:p>
          <a:p>
            <a:pPr marL="514350" indent="-514350">
              <a:buAutoNum type="arabicPeriod"/>
              <a:defRPr/>
            </a:pPr>
            <a:r>
              <a:rPr lang="ru-RU" sz="3200">
                <a:solidFill>
                  <a:schemeClr val="tx1"/>
                </a:solidFill>
              </a:rPr>
              <a:t>предусматривать изучение </a:t>
            </a:r>
            <a:r>
              <a:rPr lang="ru-RU" sz="3200" u="sng">
                <a:solidFill>
                  <a:schemeClr val="tx1"/>
                </a:solidFill>
              </a:rPr>
              <a:t>не менее </a:t>
            </a:r>
            <a:r>
              <a:rPr lang="ru-RU" sz="3200">
                <a:solidFill>
                  <a:srgbClr val="FF0000"/>
                </a:solidFill>
              </a:rPr>
              <a:t>2</a:t>
            </a:r>
            <a:r>
              <a:rPr lang="ru-RU" sz="3200">
                <a:solidFill>
                  <a:schemeClr val="tx1"/>
                </a:solidFill>
              </a:rPr>
              <a:t> </a:t>
            </a:r>
            <a:r>
              <a:rPr lang="ru-RU" sz="3200">
                <a:solidFill>
                  <a:srgbClr val="FF0000"/>
                </a:solidFill>
              </a:rPr>
              <a:t>учебных предметов на углубленном</a:t>
            </a:r>
            <a:r>
              <a:rPr lang="ru-RU" sz="3200">
                <a:solidFill>
                  <a:schemeClr val="tx1"/>
                </a:solidFill>
              </a:rPr>
              <a:t> </a:t>
            </a:r>
            <a:r>
              <a:rPr lang="ru-RU" sz="3200">
                <a:solidFill>
                  <a:srgbClr val="FF0000"/>
                </a:solidFill>
              </a:rPr>
              <a:t>уровне </a:t>
            </a:r>
            <a:r>
              <a:rPr lang="ru-RU" sz="3200">
                <a:solidFill>
                  <a:schemeClr val="tx1"/>
                </a:solidFill>
              </a:rPr>
              <a:t>в соответствии с выбранным профилем обучения;</a:t>
            </a:r>
            <a:endParaRPr/>
          </a:p>
          <a:p>
            <a:pPr marL="514350" indent="-514350" algn="just">
              <a:buAutoNum type="arabicPeriod"/>
              <a:defRPr/>
            </a:pPr>
            <a:endParaRPr lang="ru-RU" sz="320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9351" y="188641"/>
            <a:ext cx="11493104" cy="1152128"/>
          </a:xfrm>
        </p:spPr>
        <p:txBody>
          <a:bodyPr/>
          <a:lstStyle/>
          <a:p>
            <a:pPr algn="ctr">
              <a:defRPr/>
            </a:pPr>
            <a:r>
              <a:rPr lang="ru-RU" b="1" u="sng">
                <a:solidFill>
                  <a:srgbClr val="002060"/>
                </a:solidFill>
              </a:rPr>
              <a:t>Учебный план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239349" y="1252024"/>
            <a:ext cx="11617291" cy="5417335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ru-RU" sz="3200">
                <a:solidFill>
                  <a:schemeClr val="tx1"/>
                </a:solidFill>
              </a:rPr>
              <a:t>3. </a:t>
            </a:r>
            <a:r>
              <a:rPr lang="ru-RU" sz="3200"/>
              <a:t>В</a:t>
            </a:r>
            <a:r>
              <a:rPr lang="ru-RU" sz="3200">
                <a:solidFill>
                  <a:schemeClr val="tx1"/>
                </a:solidFill>
              </a:rPr>
              <a:t>ключение на углубленном уровне </a:t>
            </a:r>
            <a:r>
              <a:rPr lang="ru-RU" sz="3200">
                <a:solidFill>
                  <a:srgbClr val="FF0000"/>
                </a:solidFill>
              </a:rPr>
              <a:t>обществознания.</a:t>
            </a:r>
            <a:endParaRPr/>
          </a:p>
          <a:p>
            <a:pPr marL="0" indent="0" algn="just">
              <a:buNone/>
              <a:defRPr/>
            </a:pPr>
            <a:r>
              <a:rPr lang="ru-RU" sz="3200"/>
              <a:t>4. </a:t>
            </a:r>
            <a:r>
              <a:rPr lang="ru-RU" sz="3200"/>
              <a:t>С</a:t>
            </a:r>
            <a:r>
              <a:rPr lang="ru-RU" sz="3200">
                <a:solidFill>
                  <a:schemeClr val="tx1"/>
                </a:solidFill>
              </a:rPr>
              <a:t>одержание таких предметов, как </a:t>
            </a:r>
            <a:r>
              <a:rPr lang="ru-RU" sz="3200">
                <a:solidFill>
                  <a:srgbClr val="FF0000"/>
                </a:solidFill>
              </a:rPr>
              <a:t>"Право" и "Экономика"</a:t>
            </a:r>
            <a:r>
              <a:rPr lang="ru-RU" sz="3200">
                <a:solidFill>
                  <a:schemeClr val="tx1"/>
                </a:solidFill>
              </a:rPr>
              <a:t>, интегрировано в предмет "Обществознание" базового и углубленного уровня.</a:t>
            </a:r>
            <a:endParaRPr/>
          </a:p>
          <a:p>
            <a:pPr marL="0" indent="0" algn="just">
              <a:buNone/>
              <a:defRPr/>
            </a:pPr>
            <a:r>
              <a:rPr lang="ru-RU" sz="3200">
                <a:solidFill>
                  <a:schemeClr val="tx1"/>
                </a:solidFill>
              </a:rPr>
              <a:t>5. </a:t>
            </a:r>
            <a:r>
              <a:rPr lang="ru-RU" sz="3200" b="1">
                <a:solidFill>
                  <a:srgbClr val="002060"/>
                </a:solidFill>
              </a:rPr>
              <a:t>Содержание учебного предмета "Астрономия" вошло в «Физика»;</a:t>
            </a:r>
            <a:endParaRPr/>
          </a:p>
          <a:p>
            <a:pPr marL="0" indent="0" algn="just">
              <a:buNone/>
              <a:defRPr/>
            </a:pPr>
            <a:r>
              <a:rPr lang="ru-RU" sz="3200">
                <a:solidFill>
                  <a:schemeClr val="tx1"/>
                </a:solidFill>
              </a:rPr>
              <a:t>6. Содержание учебных предметов </a:t>
            </a:r>
            <a:r>
              <a:rPr lang="ru-RU" sz="3200">
                <a:solidFill>
                  <a:srgbClr val="FF0000"/>
                </a:solidFill>
              </a:rPr>
              <a:t>"Естествознание" и "Экология"</a:t>
            </a:r>
            <a:r>
              <a:rPr lang="ru-RU" sz="3200">
                <a:solidFill>
                  <a:schemeClr val="tx1"/>
                </a:solidFill>
              </a:rPr>
              <a:t> включено в такие учебные предметы как "Биология", "Химия", «Физика».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9351" y="188641"/>
            <a:ext cx="11507172" cy="1152128"/>
          </a:xfrm>
        </p:spPr>
        <p:txBody>
          <a:bodyPr/>
          <a:lstStyle/>
          <a:p>
            <a:pPr algn="ctr">
              <a:defRPr/>
            </a:pPr>
            <a:r>
              <a:rPr lang="ru-RU" b="1" u="sng">
                <a:solidFill>
                  <a:srgbClr val="002060"/>
                </a:solidFill>
              </a:rPr>
              <a:t>Учебный план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239349" y="1628800"/>
            <a:ext cx="11617291" cy="396428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defRPr/>
            </a:pPr>
            <a:r>
              <a:rPr lang="ru-RU" sz="3200">
                <a:solidFill>
                  <a:schemeClr val="tx1"/>
                </a:solidFill>
              </a:rPr>
              <a:t>7. </a:t>
            </a:r>
            <a:r>
              <a:rPr lang="ru-RU" sz="3600">
                <a:solidFill>
                  <a:schemeClr val="tx1"/>
                </a:solidFill>
              </a:rPr>
              <a:t>Содержание учебного предмета </a:t>
            </a:r>
            <a:r>
              <a:rPr lang="ru-RU" sz="3600">
                <a:solidFill>
                  <a:srgbClr val="FF0000"/>
                </a:solidFill>
              </a:rPr>
              <a:t>"Россия в мире" </a:t>
            </a:r>
            <a:r>
              <a:rPr lang="ru-RU" sz="3600">
                <a:solidFill>
                  <a:schemeClr val="tx1"/>
                </a:solidFill>
              </a:rPr>
              <a:t>вошло в учебные предметы "История" и "Обществознание".</a:t>
            </a:r>
            <a:endParaRPr/>
          </a:p>
          <a:p>
            <a:pPr marL="0" indent="0" algn="just">
              <a:buNone/>
              <a:defRPr/>
            </a:pPr>
            <a:r>
              <a:rPr lang="ru-RU" sz="3600">
                <a:solidFill>
                  <a:srgbClr val="002060"/>
                </a:solidFill>
              </a:rPr>
              <a:t>8.</a:t>
            </a:r>
            <a:r>
              <a:rPr lang="ru-RU" sz="3600"/>
              <a:t> </a:t>
            </a:r>
            <a:r>
              <a:rPr lang="ru-RU" sz="3600" b="1">
                <a:solidFill>
                  <a:srgbClr val="002060"/>
                </a:solidFill>
              </a:rPr>
              <a:t>Обязательное проведение входной диагностики в 10 классе.</a:t>
            </a:r>
            <a:endParaRPr/>
          </a:p>
          <a:p>
            <a:pPr marL="0" indent="0" algn="just">
              <a:buNone/>
              <a:defRPr/>
            </a:pPr>
            <a:r>
              <a:rPr lang="ru-RU" sz="3600" b="1">
                <a:solidFill>
                  <a:srgbClr val="002060"/>
                </a:solidFill>
              </a:rPr>
              <a:t>9. Увеличение количества часов на русский язык (2 ч. – в 10 </a:t>
            </a:r>
            <a:r>
              <a:rPr lang="ru-RU" sz="3600" b="1">
                <a:solidFill>
                  <a:srgbClr val="002060"/>
                </a:solidFill>
              </a:rPr>
              <a:t>кл</a:t>
            </a:r>
            <a:r>
              <a:rPr lang="ru-RU" sz="3600" b="1">
                <a:solidFill>
                  <a:srgbClr val="002060"/>
                </a:solidFill>
              </a:rPr>
              <a:t>. + 2 ч. – в 11 </a:t>
            </a:r>
            <a:r>
              <a:rPr lang="ru-RU" sz="3600" b="1">
                <a:solidFill>
                  <a:srgbClr val="002060"/>
                </a:solidFill>
              </a:rPr>
              <a:t>кл</a:t>
            </a:r>
            <a:r>
              <a:rPr lang="ru-RU" sz="3600" b="1">
                <a:solidFill>
                  <a:srgbClr val="002060"/>
                </a:solidFill>
              </a:rPr>
              <a:t>. = 4 часа).</a:t>
            </a:r>
            <a:endParaRPr/>
          </a:p>
          <a:p>
            <a:pPr marL="0" indent="0" algn="just">
              <a:buNone/>
              <a:defRPr/>
            </a:pPr>
            <a:r>
              <a:rPr lang="ru-RU" sz="3600" b="1">
                <a:solidFill>
                  <a:srgbClr val="002060"/>
                </a:solidFill>
              </a:rPr>
              <a:t>10. Математика: алгебра и начала математического анализа + геометрия  теория вероятности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9349" y="365130"/>
            <a:ext cx="11535309" cy="133568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>
                <a:solidFill>
                  <a:srgbClr val="002060"/>
                </a:solidFill>
              </a:rPr>
              <a:t>Об управленческих механизмах введения обновленного ФГОС СОО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143339" y="1772816"/>
            <a:ext cx="11809312" cy="4896544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u="sng">
                <a:solidFill>
                  <a:srgbClr val="FF0000"/>
                </a:solidFill>
              </a:rPr>
              <a:t>организационно-управленческие мероприятия</a:t>
            </a:r>
            <a:r>
              <a:rPr lang="ru-RU" u="sng">
                <a:solidFill>
                  <a:srgbClr val="FF0000"/>
                </a:solidFill>
              </a:rPr>
              <a:t>: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- </a:t>
            </a:r>
            <a:r>
              <a:rPr lang="ru-RU" sz="3200"/>
              <a:t>разработка и корректировка локальных актов ОО;</a:t>
            </a:r>
            <a:endParaRPr/>
          </a:p>
          <a:p>
            <a:pPr marL="0" indent="0" algn="just">
              <a:buNone/>
              <a:defRPr/>
            </a:pPr>
            <a:r>
              <a:rPr lang="ru-RU" sz="3200"/>
              <a:t>- планирование и реализация мероприятий по обеспечению условий реализации обновленного ФГОС СОО;</a:t>
            </a:r>
            <a:endParaRPr/>
          </a:p>
          <a:p>
            <a:pPr marL="0" indent="0" algn="just">
              <a:buNone/>
              <a:defRPr/>
            </a:pPr>
            <a:r>
              <a:rPr lang="ru-RU" sz="3200"/>
              <a:t>- организация работы методических служб на  уровне образовательной организации,   учебно-методических объединений и ассоциаций учителей-предметников.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9349" y="365130"/>
            <a:ext cx="11647851" cy="133568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>
                <a:solidFill>
                  <a:srgbClr val="002060"/>
                </a:solidFill>
              </a:rPr>
              <a:t>Об управленческих механизмах введения обновленного ФГОС СОО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143339" y="1772816"/>
            <a:ext cx="11809312" cy="4896544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u="sng">
                <a:solidFill>
                  <a:srgbClr val="FF0000"/>
                </a:solidFill>
              </a:rPr>
              <a:t>организационно-методическая поддержка каждого учителя</a:t>
            </a:r>
            <a:r>
              <a:rPr lang="ru-RU" u="sng">
                <a:solidFill>
                  <a:srgbClr val="FF0000"/>
                </a:solidFill>
              </a:rPr>
              <a:t>: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- </a:t>
            </a:r>
            <a:r>
              <a:rPr lang="ru-RU" sz="3200"/>
              <a:t>проведение анализа уроков, организованных в соответствии с требованиями обновленного ФГОС СОО;</a:t>
            </a:r>
            <a:endParaRPr/>
          </a:p>
          <a:p>
            <a:pPr marL="0" indent="0" algn="just">
              <a:buNone/>
              <a:defRPr/>
            </a:pPr>
            <a:r>
              <a:rPr lang="ru-RU" sz="3200"/>
              <a:t>- организация </a:t>
            </a:r>
            <a:r>
              <a:rPr lang="ru-RU" sz="3200"/>
              <a:t>взаимопосещения</a:t>
            </a:r>
            <a:r>
              <a:rPr lang="ru-RU" sz="3200"/>
              <a:t> занятий учителями;</a:t>
            </a:r>
            <a:endParaRPr/>
          </a:p>
          <a:p>
            <a:pPr marL="0" indent="0" algn="just">
              <a:buNone/>
              <a:defRPr/>
            </a:pPr>
            <a:r>
              <a:rPr lang="ru-RU" sz="3200"/>
              <a:t>- рассмотрение на педагогических советах промежуточных результатов реализации обновленного ФГОС СОО;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9349" y="365130"/>
            <a:ext cx="11563445" cy="133568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>
                <a:solidFill>
                  <a:srgbClr val="002060"/>
                </a:solidFill>
              </a:rPr>
              <a:t>Об управленческих механизмах введения обновленного ФГОС СОО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143339" y="1772816"/>
            <a:ext cx="11809312" cy="4896544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u="sng">
                <a:solidFill>
                  <a:srgbClr val="FF0000"/>
                </a:solidFill>
              </a:rPr>
              <a:t>организационно-методическая поддержка каждого учителя</a:t>
            </a:r>
            <a:r>
              <a:rPr lang="ru-RU" u="sng">
                <a:solidFill>
                  <a:srgbClr val="FF0000"/>
                </a:solidFill>
              </a:rPr>
              <a:t>:</a:t>
            </a:r>
            <a:endParaRPr/>
          </a:p>
          <a:p>
            <a:pPr marL="0" indent="0">
              <a:buNone/>
              <a:defRPr/>
            </a:pPr>
            <a:r>
              <a:rPr lang="ru-RU"/>
              <a:t>- </a:t>
            </a:r>
            <a:r>
              <a:rPr lang="ru-RU" sz="3600"/>
              <a:t>формирование системы </a:t>
            </a:r>
            <a:r>
              <a:rPr lang="ru-RU" sz="3600">
                <a:solidFill>
                  <a:srgbClr val="7030A0"/>
                </a:solidFill>
              </a:rPr>
              <a:t>наставничества </a:t>
            </a:r>
            <a:r>
              <a:rPr lang="ru-RU" sz="3600"/>
              <a:t>для профессионального роста молодых специалистов;</a:t>
            </a:r>
            <a:endParaRPr/>
          </a:p>
          <a:p>
            <a:pPr marL="0" indent="0">
              <a:buNone/>
              <a:defRPr/>
            </a:pPr>
            <a:r>
              <a:rPr lang="ru-RU" sz="3600"/>
              <a:t>- обеспечение контроля качества организации учителем учебно-воспитательного процесса.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35361" y="188643"/>
            <a:ext cx="11551839" cy="15841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>
                <a:solidFill>
                  <a:srgbClr val="002060"/>
                </a:solidFill>
              </a:rPr>
              <a:t>План-график мероприятий по введению обновленного ФГОС СОО</a:t>
            </a:r>
            <a:endParaRPr/>
          </a:p>
        </p:txBody>
      </p:sp>
      <p:graphicFrame>
        <p:nvGraphicFramePr>
          <p:cNvPr id="4" name="Объект 3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143339" y="2060575"/>
          <a:ext cx="11809312" cy="2179320"/>
        </p:xfrm>
        <a:graphic>
          <a:graphicData uri="http://schemas.openxmlformats.org/drawingml/2006/table">
            <a:tbl>
              <a:tblPr firstRow="1" firstCol="0" lastRow="0" lastCol="0" bandRow="1" bandCol="0"/>
              <a:tblGrid>
                <a:gridCol w="1352977"/>
                <a:gridCol w="3389851"/>
                <a:gridCol w="2094957"/>
                <a:gridCol w="2379238"/>
                <a:gridCol w="2592288"/>
              </a:tblGrid>
              <a:tr h="370839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3200">
                          <a:solidFill>
                            <a:schemeClr val="tx1"/>
                          </a:solidFill>
                        </a:rPr>
                        <a:t>№п/п</a:t>
                      </a:r>
                      <a:endParaRPr/>
                    </a:p>
                  </a:txBody>
                  <a:tcPr marL="121920" marR="121920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3200">
                          <a:solidFill>
                            <a:schemeClr val="tx1"/>
                          </a:solidFill>
                        </a:rPr>
                        <a:t>Наименование мероприятия</a:t>
                      </a:r>
                      <a:endParaRPr/>
                    </a:p>
                  </a:txBody>
                  <a:tcPr marL="121920" marR="12192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800">
                          <a:solidFill>
                            <a:schemeClr val="tx1"/>
                          </a:solidFill>
                        </a:rPr>
                        <a:t>Сроки</a:t>
                      </a:r>
                      <a:endParaRPr/>
                    </a:p>
                  </a:txBody>
                  <a:tcPr marL="121920" marR="121920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3200">
                          <a:solidFill>
                            <a:schemeClr val="tx1"/>
                          </a:solidFill>
                        </a:rPr>
                        <a:t>Ответственный</a:t>
                      </a:r>
                      <a:endParaRPr/>
                    </a:p>
                  </a:txBody>
                  <a:tcPr marL="121920" marR="121920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3200">
                          <a:solidFill>
                            <a:schemeClr val="tx1"/>
                          </a:solidFill>
                        </a:rPr>
                        <a:t>Планируемый результат</a:t>
                      </a:r>
                      <a:endParaRPr/>
                    </a:p>
                  </a:txBody>
                  <a:tcPr marL="121920" marR="121920"/>
                </a:tc>
              </a:tr>
              <a:tr h="370839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/>
                        <a:t>1.</a:t>
                      </a:r>
                      <a:endParaRPr/>
                    </a:p>
                  </a:txBody>
                  <a:tcPr marL="121920" marR="12192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121920" marR="121920"/>
                </a:tc>
              </a:tr>
              <a:tr h="370839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/>
                        <a:t>2.</a:t>
                      </a:r>
                      <a:endParaRPr/>
                    </a:p>
                  </a:txBody>
                  <a:tcPr marL="121920" marR="12192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121920" marR="121920"/>
                </a:tc>
              </a:tr>
              <a:tr h="370839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/>
                        <a:t>3.</a:t>
                      </a:r>
                      <a:endParaRPr/>
                    </a:p>
                  </a:txBody>
                  <a:tcPr marL="121920" marR="12192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 marL="121920" marR="12192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35360" y="188641"/>
            <a:ext cx="11270486" cy="108012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</a:rPr>
              <a:t>Разделы Плана-графика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239349" y="1268760"/>
            <a:ext cx="11521280" cy="39784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ru-RU"/>
              <a:t>1. </a:t>
            </a:r>
            <a:r>
              <a:rPr lang="ru-RU" sz="3900"/>
              <a:t>Нормативное обеспечение введения обновленного ФГОС среднего общего образования;</a:t>
            </a:r>
            <a:endParaRPr/>
          </a:p>
          <a:p>
            <a:pPr marL="0" indent="0">
              <a:buNone/>
              <a:defRPr/>
            </a:pPr>
            <a:r>
              <a:rPr lang="ru-RU" sz="3900"/>
              <a:t>2. Методическое обеспечение введения обновленного ФГОС среднего общего образования;</a:t>
            </a:r>
            <a:endParaRPr/>
          </a:p>
          <a:p>
            <a:pPr marL="0" indent="0">
              <a:buNone/>
              <a:defRPr/>
            </a:pPr>
            <a:r>
              <a:rPr lang="ru-RU" sz="3900"/>
              <a:t>3. Кадровое обеспечение введения обновленного ФГОС среднего общего образования;</a:t>
            </a:r>
            <a:endParaRPr/>
          </a:p>
          <a:p>
            <a:pPr marL="0" indent="0">
              <a:buNone/>
              <a:defRPr/>
            </a:pPr>
            <a:r>
              <a:rPr lang="ru-RU" sz="3900"/>
              <a:t>4. Организационно-управленческое обеспечение введения обновленного ФГОС среднего общего образования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35360" y="188641"/>
            <a:ext cx="11523705" cy="108012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</a:rPr>
              <a:t>Разделы Плана-графика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239349" y="1628800"/>
            <a:ext cx="11521280" cy="4896544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3600"/>
              <a:t>5. </a:t>
            </a:r>
            <a:r>
              <a:rPr lang="ru-RU" sz="4000"/>
              <a:t>Мониторинг готовности к введению обновленных ФГОС среднего общего образования;</a:t>
            </a:r>
            <a:endParaRPr/>
          </a:p>
          <a:p>
            <a:pPr marL="0" indent="0">
              <a:buNone/>
              <a:defRPr/>
            </a:pPr>
            <a:r>
              <a:rPr lang="ru-RU" sz="4000"/>
              <a:t>6. Информационное обеспечение введения обновленного ФГОС среднего общего образования.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465364"/>
            <a:ext cx="10515600" cy="5711599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sz="6000" b="1">
                <a:solidFill>
                  <a:srgbClr val="C00000"/>
                </a:solidFill>
              </a:rPr>
              <a:t>Федеральные основные образовательные программы (ФООП)</a:t>
            </a:r>
            <a:endParaRPr/>
          </a:p>
          <a:p>
            <a:pPr marL="0" indent="0" algn="ctr">
              <a:buNone/>
              <a:defRPr/>
            </a:pPr>
            <a:r>
              <a:rPr lang="ru-RU" sz="4800" b="1">
                <a:solidFill>
                  <a:srgbClr val="002060"/>
                </a:solidFill>
              </a:rPr>
              <a:t>с 01.09.2023 г.</a:t>
            </a:r>
            <a:endParaRPr/>
          </a:p>
          <a:p>
            <a:pPr marL="0" indent="0" algn="r">
              <a:buNone/>
              <a:defRPr/>
            </a:pPr>
            <a:endParaRPr lang="ru-RU" sz="2400" b="1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0" indent="0" algn="r">
              <a:buNone/>
              <a:defRPr/>
            </a:pPr>
            <a:endParaRPr lang="ru-RU" sz="2400" b="1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  <a:defRPr/>
            </a:pPr>
            <a:endParaRPr lang="ru-RU" sz="4800" b="1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838200" y="832757"/>
            <a:ext cx="10515600" cy="5344206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sz="7200" b="1">
                <a:solidFill>
                  <a:srgbClr val="002060"/>
                </a:solidFill>
                <a:latin typeface="Times New Roman"/>
                <a:cs typeface="Times New Roman"/>
              </a:rPr>
              <a:t>Введение обновленного </a:t>
            </a:r>
            <a:endParaRPr/>
          </a:p>
          <a:p>
            <a:pPr marL="0" indent="0" algn="ctr">
              <a:buNone/>
              <a:defRPr/>
            </a:pPr>
            <a:r>
              <a:rPr lang="ru-RU" sz="7200" b="1">
                <a:solidFill>
                  <a:srgbClr val="002060"/>
                </a:solidFill>
                <a:latin typeface="Times New Roman"/>
                <a:cs typeface="Times New Roman"/>
              </a:rPr>
              <a:t>ФГОС СОО</a:t>
            </a:r>
            <a:endParaRPr/>
          </a:p>
          <a:p>
            <a:pPr marL="0" indent="0" algn="ctr">
              <a:buNone/>
              <a:defRPr/>
            </a:pPr>
            <a:r>
              <a:rPr lang="ru-RU" sz="4800" b="1">
                <a:solidFill>
                  <a:srgbClr val="FF0000"/>
                </a:solidFill>
                <a:latin typeface="Times New Roman"/>
                <a:cs typeface="Times New Roman"/>
              </a:rPr>
              <a:t>с 01.09.2023 г.</a:t>
            </a:r>
            <a:endParaRPr/>
          </a:p>
          <a:p>
            <a:pPr marL="0" indent="0" algn="r">
              <a:buNone/>
              <a:defRPr/>
            </a:pPr>
            <a:endParaRPr lang="ru-RU" sz="2000" b="1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0" indent="0" algn="r">
              <a:buNone/>
              <a:defRPr/>
            </a:pPr>
            <a:endParaRPr lang="ru-RU" sz="2000" b="1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35361" y="116632"/>
            <a:ext cx="11617291" cy="79208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ru-RU"/>
            </a:br>
            <a:r>
              <a:rPr lang="ru-RU" b="1" u="sng">
                <a:solidFill>
                  <a:srgbClr val="002060"/>
                </a:solidFill>
              </a:rPr>
              <a:t>Федеральная  ООП  СОО</a:t>
            </a:r>
            <a:br>
              <a:rPr lang="ru-RU" b="1" u="sng">
                <a:solidFill>
                  <a:srgbClr val="002060"/>
                </a:solidFill>
              </a:rPr>
            </a:br>
            <a:endParaRPr lang="ru-RU" b="1" u="sng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239352" y="980728"/>
            <a:ext cx="11713301" cy="4618214"/>
          </a:xfrm>
        </p:spPr>
        <p:txBody>
          <a:bodyPr>
            <a:normAutofit lnSpcReduction="10000"/>
          </a:bodyPr>
          <a:lstStyle/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ru-RU" sz="2800" b="1">
                <a:solidFill>
                  <a:srgbClr val="002060"/>
                </a:solidFill>
              </a:rPr>
              <a:t>ЦЕЛЕВОЙ РАЗДЕЛ:</a:t>
            </a:r>
            <a:endParaRPr/>
          </a:p>
          <a:p>
            <a:pPr marL="0" lvl="0" indent="0" algn="just">
              <a:spcBef>
                <a:spcPts val="0"/>
              </a:spcBef>
              <a:buFontTx/>
              <a:buChar char="-"/>
              <a:defRPr/>
            </a:pPr>
            <a:r>
              <a:rPr lang="ru-RU" sz="1800">
                <a:solidFill>
                  <a:prstClr val="black"/>
                </a:solidFill>
              </a:rPr>
              <a:t> пояснительная записка</a:t>
            </a:r>
            <a:endParaRPr/>
          </a:p>
          <a:p>
            <a:pPr marL="0" lvl="0" indent="0" algn="just">
              <a:spcBef>
                <a:spcPts val="0"/>
              </a:spcBef>
              <a:buFontTx/>
              <a:buChar char="-"/>
              <a:defRPr/>
            </a:pPr>
            <a:r>
              <a:rPr lang="ru-RU" sz="1800">
                <a:solidFill>
                  <a:prstClr val="black"/>
                </a:solidFill>
              </a:rPr>
              <a:t> планируемые результаты освоения обучающимися ФОП СОО</a:t>
            </a:r>
            <a:endParaRPr/>
          </a:p>
          <a:p>
            <a:pPr marL="0" lvl="0" indent="0" algn="just">
              <a:spcBef>
                <a:spcPts val="0"/>
              </a:spcBef>
              <a:buFontTx/>
              <a:buChar char="-"/>
              <a:defRPr/>
            </a:pPr>
            <a:r>
              <a:rPr lang="ru-RU" sz="1800">
                <a:solidFill>
                  <a:prstClr val="black"/>
                </a:solidFill>
              </a:rPr>
              <a:t> система оценки достижения планируемых результатов ФОП СОО</a:t>
            </a:r>
            <a:endParaRPr/>
          </a:p>
          <a:p>
            <a:pPr marL="0" lvl="0" indent="0" algn="just">
              <a:spcBef>
                <a:spcPts val="0"/>
              </a:spcBef>
              <a:buFontTx/>
              <a:buChar char="-"/>
              <a:defRPr/>
            </a:pPr>
            <a:endParaRPr lang="ru-RU" sz="180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ru-RU" sz="2800" b="1">
                <a:solidFill>
                  <a:srgbClr val="002060"/>
                </a:solidFill>
              </a:rPr>
              <a:t>СОДЕРЖАТЕЛЬНЫЙ РАЗДЕЛ:</a:t>
            </a:r>
            <a:endParaRPr/>
          </a:p>
          <a:p>
            <a:pPr marL="0" lvl="0" indent="0" algn="just">
              <a:spcBef>
                <a:spcPts val="0"/>
              </a:spcBef>
              <a:buFontTx/>
              <a:buChar char="-"/>
              <a:defRPr/>
            </a:pPr>
            <a:r>
              <a:rPr lang="ru-RU" sz="1800">
                <a:solidFill>
                  <a:prstClr val="black"/>
                </a:solidFill>
              </a:rPr>
              <a:t> </a:t>
            </a:r>
            <a:r>
              <a:rPr lang="ru-RU" sz="2800" b="1" u="sng">
                <a:solidFill>
                  <a:srgbClr val="FF0000"/>
                </a:solidFill>
              </a:rPr>
              <a:t>ФЕДЕРАЛЬНЫЕ</a:t>
            </a:r>
            <a:r>
              <a:rPr lang="ru-RU" sz="2800">
                <a:solidFill>
                  <a:prstClr val="black"/>
                </a:solidFill>
              </a:rPr>
              <a:t> </a:t>
            </a:r>
            <a:r>
              <a:rPr lang="ru-RU" sz="1800">
                <a:solidFill>
                  <a:prstClr val="black"/>
                </a:solidFill>
              </a:rPr>
              <a:t>рабочие программы учебных предметов (ФРП УП)</a:t>
            </a:r>
            <a:endParaRPr/>
          </a:p>
          <a:p>
            <a:pPr marL="0" lvl="0" indent="0" algn="just">
              <a:spcBef>
                <a:spcPts val="0"/>
              </a:spcBef>
              <a:buFontTx/>
              <a:buChar char="-"/>
              <a:defRPr/>
            </a:pPr>
            <a:r>
              <a:rPr lang="ru-RU" sz="1800">
                <a:solidFill>
                  <a:prstClr val="black"/>
                </a:solidFill>
              </a:rPr>
              <a:t> Программа формирования УУД</a:t>
            </a:r>
            <a:endParaRPr/>
          </a:p>
          <a:p>
            <a:pPr marL="0" lvl="0" indent="0" algn="just">
              <a:spcBef>
                <a:spcPts val="0"/>
              </a:spcBef>
              <a:buFontTx/>
              <a:buChar char="-"/>
              <a:defRPr/>
            </a:pPr>
            <a:r>
              <a:rPr lang="ru-RU" sz="1800">
                <a:solidFill>
                  <a:prstClr val="black"/>
                </a:solidFill>
              </a:rPr>
              <a:t> </a:t>
            </a:r>
            <a:r>
              <a:rPr lang="ru-RU" sz="2400" b="1">
                <a:solidFill>
                  <a:srgbClr val="FF0000"/>
                </a:solidFill>
              </a:rPr>
              <a:t>ФЕДЕРАЛЬНАЯ</a:t>
            </a:r>
            <a:r>
              <a:rPr lang="ru-RU" sz="2400" b="1">
                <a:solidFill>
                  <a:prstClr val="black"/>
                </a:solidFill>
              </a:rPr>
              <a:t> </a:t>
            </a:r>
            <a:r>
              <a:rPr lang="ru-RU" sz="1800">
                <a:solidFill>
                  <a:prstClr val="black"/>
                </a:solidFill>
              </a:rPr>
              <a:t>рабочая программа воспитания</a:t>
            </a:r>
            <a:endParaRPr/>
          </a:p>
          <a:p>
            <a:pPr marL="0" lvl="0" indent="0" algn="just">
              <a:spcBef>
                <a:spcPts val="0"/>
              </a:spcBef>
              <a:buNone/>
              <a:defRPr/>
            </a:pPr>
            <a:endParaRPr lang="ru-RU" sz="180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ru-RU" sz="2800" b="1">
                <a:solidFill>
                  <a:srgbClr val="002060"/>
                </a:solidFill>
              </a:rPr>
              <a:t>ОРГАНИЗАЦИОННЫЙ  РАЗДЕЛ:</a:t>
            </a:r>
            <a:endParaRPr/>
          </a:p>
          <a:p>
            <a:pPr marL="0" lvl="0" indent="0" algn="just">
              <a:spcBef>
                <a:spcPts val="0"/>
              </a:spcBef>
              <a:buFontTx/>
              <a:buChar char="-"/>
              <a:defRPr/>
            </a:pPr>
            <a:r>
              <a:rPr lang="ru-RU" sz="1800">
                <a:solidFill>
                  <a:prstClr val="black"/>
                </a:solidFill>
              </a:rPr>
              <a:t> </a:t>
            </a:r>
            <a:r>
              <a:rPr lang="ru-RU" sz="2800">
                <a:solidFill>
                  <a:srgbClr val="FF0000"/>
                </a:solidFill>
              </a:rPr>
              <a:t>ФЕДЕРАЛЬНЫЙ</a:t>
            </a:r>
            <a:r>
              <a:rPr lang="ru-RU" sz="2800">
                <a:solidFill>
                  <a:prstClr val="black"/>
                </a:solidFill>
              </a:rPr>
              <a:t> учебный план </a:t>
            </a:r>
            <a:endParaRPr/>
          </a:p>
          <a:p>
            <a:pPr marL="0" lvl="0" indent="0" algn="just">
              <a:spcBef>
                <a:spcPts val="0"/>
              </a:spcBef>
              <a:buFontTx/>
              <a:buChar char="-"/>
              <a:defRPr/>
            </a:pPr>
            <a:r>
              <a:rPr lang="ru-RU" sz="2800">
                <a:solidFill>
                  <a:prstClr val="black"/>
                </a:solidFill>
              </a:rPr>
              <a:t> </a:t>
            </a:r>
            <a:r>
              <a:rPr lang="ru-RU" sz="2800">
                <a:solidFill>
                  <a:srgbClr val="FF0000"/>
                </a:solidFill>
              </a:rPr>
              <a:t>ФЕДЕРАЛЬНЫЙ</a:t>
            </a:r>
            <a:r>
              <a:rPr lang="ru-RU" sz="2800">
                <a:solidFill>
                  <a:prstClr val="black"/>
                </a:solidFill>
              </a:rPr>
              <a:t> план внеурочной деятельности</a:t>
            </a:r>
            <a:endParaRPr/>
          </a:p>
          <a:p>
            <a:pPr marL="0" lvl="0" indent="0" algn="just">
              <a:spcBef>
                <a:spcPts val="0"/>
              </a:spcBef>
              <a:buFontTx/>
              <a:buChar char="-"/>
              <a:defRPr/>
            </a:pPr>
            <a:r>
              <a:rPr lang="ru-RU" sz="2800">
                <a:solidFill>
                  <a:prstClr val="black"/>
                </a:solidFill>
              </a:rPr>
              <a:t> </a:t>
            </a:r>
            <a:r>
              <a:rPr lang="ru-RU" sz="2800">
                <a:solidFill>
                  <a:srgbClr val="FF0000"/>
                </a:solidFill>
              </a:rPr>
              <a:t>ФЕДЕРАЛЬНЫЙ </a:t>
            </a:r>
            <a:r>
              <a:rPr lang="ru-RU" sz="2800">
                <a:solidFill>
                  <a:prstClr val="black"/>
                </a:solidFill>
              </a:rPr>
              <a:t>календарный учебный график</a:t>
            </a:r>
            <a:endParaRPr/>
          </a:p>
          <a:p>
            <a:pPr marL="0" lvl="0" indent="0">
              <a:spcBef>
                <a:spcPts val="0"/>
              </a:spcBef>
              <a:buFontTx/>
              <a:buChar char="-"/>
              <a:defRPr/>
            </a:pPr>
            <a:r>
              <a:rPr lang="ru-RU" sz="2800">
                <a:solidFill>
                  <a:prstClr val="black"/>
                </a:solidFill>
              </a:rPr>
              <a:t> </a:t>
            </a:r>
            <a:r>
              <a:rPr lang="ru-RU" sz="2800">
                <a:solidFill>
                  <a:srgbClr val="FF0000"/>
                </a:solidFill>
              </a:rPr>
              <a:t>ФЕДЕРАЛЬНЫЙ </a:t>
            </a:r>
            <a:r>
              <a:rPr lang="ru-RU" sz="2800">
                <a:solidFill>
                  <a:prstClr val="black"/>
                </a:solidFill>
              </a:rPr>
              <a:t>календарный план воспитательной работы</a:t>
            </a:r>
            <a:endParaRPr/>
          </a:p>
          <a:p>
            <a:pPr marL="0" indent="0">
              <a:buNone/>
              <a:defRPr/>
            </a:pPr>
            <a:endParaRPr lang="ru-RU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9350" y="188640"/>
            <a:ext cx="11210461" cy="129614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>
                <a:solidFill>
                  <a:srgbClr val="002060"/>
                </a:solidFill>
              </a:rPr>
              <a:t>О разработке и утверждении федеральных основных общеобразовательных программ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239349" y="1628800"/>
            <a:ext cx="11617291" cy="5040560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ru-RU"/>
              <a:t>Федеральный закон № 371-ФЗ </a:t>
            </a:r>
            <a:r>
              <a:rPr lang="ru-RU">
                <a:solidFill>
                  <a:schemeClr val="tx1"/>
                </a:solidFill>
              </a:rPr>
              <a:t>от 24.09.2022 г. «О внесении изменений в Федеральный закон «Об образовании в Российской Федерации» и статью 1 Федерального закона «Об обязательных требованиях в Российской Федерации»</a:t>
            </a:r>
            <a:r>
              <a:rPr lang="ru-RU"/>
              <a:t>:  </a:t>
            </a:r>
            <a:endParaRPr/>
          </a:p>
          <a:p>
            <a:pPr marL="0" indent="0" algn="just">
              <a:buNone/>
              <a:defRPr/>
            </a:pPr>
            <a:r>
              <a:rPr lang="ru-RU" sz="3200" i="1"/>
              <a:t>согласно статьям 1, 2 Федерального закона № 371-ФЗ термин </a:t>
            </a:r>
            <a:r>
              <a:rPr lang="ru-RU" sz="3200" b="1" i="1">
                <a:solidFill>
                  <a:srgbClr val="C00000"/>
                </a:solidFill>
              </a:rPr>
              <a:t>«примерные программы» </a:t>
            </a:r>
            <a:r>
              <a:rPr lang="ru-RU" sz="3200" i="1"/>
              <a:t>на уровне начального общего, основного общего и среднего общего образования </a:t>
            </a:r>
            <a:r>
              <a:rPr lang="ru-RU" sz="3200" b="1" i="1">
                <a:solidFill>
                  <a:srgbClr val="C00000"/>
                </a:solidFill>
              </a:rPr>
              <a:t>исключены из Федерального закона № 273-ФЗ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9352" y="116632"/>
            <a:ext cx="10849205" cy="1318273"/>
          </a:xfrm>
        </p:spPr>
        <p:txBody>
          <a:bodyPr>
            <a:noAutofit/>
          </a:bodyPr>
          <a:lstStyle/>
          <a:p>
            <a:pPr algn="ctr">
              <a:defRPr/>
            </a:pPr>
            <a:br>
              <a:rPr lang="ru-RU" sz="2400"/>
            </a:br>
            <a:r>
              <a:rPr lang="ru-RU" sz="2800" b="1" u="sng">
                <a:solidFill>
                  <a:srgbClr val="002060"/>
                </a:solidFill>
              </a:rPr>
              <a:t>ПРИКАЗ</a:t>
            </a:r>
            <a:r>
              <a:rPr lang="ru-RU" sz="2800" b="1">
                <a:solidFill>
                  <a:srgbClr val="002060"/>
                </a:solidFill>
              </a:rPr>
              <a:t> Министерства просвещения от 23.11.2022  </a:t>
            </a:r>
            <a:r>
              <a:rPr lang="ru-RU" sz="2400" b="1">
                <a:solidFill>
                  <a:srgbClr val="002060"/>
                </a:solidFill>
              </a:rPr>
              <a:t>N 1014 </a:t>
            </a:r>
            <a:br>
              <a:rPr lang="ru-RU" sz="2400" b="1">
                <a:solidFill>
                  <a:srgbClr val="002060"/>
                </a:solidFill>
              </a:rPr>
            </a:br>
            <a:r>
              <a:rPr lang="ru-RU" sz="2400" b="1">
                <a:solidFill>
                  <a:srgbClr val="002060"/>
                </a:solidFill>
              </a:rPr>
              <a:t>«ОБ УТВЕРЖДЕНИИ ФЕДЕРАЛЬНОЙ  ОБРАЗОВАТЕЛЬНОЙ ПРОГРАММЫ СРЕДНЕГО ОБЩЕГО  ОБРАЗОВАНИЯ»</a:t>
            </a:r>
            <a:br>
              <a:rPr lang="ru-RU" sz="2400">
                <a:solidFill>
                  <a:srgbClr val="002060"/>
                </a:solidFill>
              </a:rPr>
            </a:br>
            <a:endParaRPr lang="ru-RU" sz="240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239349" y="1477109"/>
            <a:ext cx="11718189" cy="3756073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ru-RU" sz="3100">
                <a:solidFill>
                  <a:srgbClr val="FF0000"/>
                </a:solidFill>
              </a:rPr>
              <a:t>Содержание</a:t>
            </a:r>
            <a:r>
              <a:rPr lang="ru-RU" sz="3100">
                <a:solidFill>
                  <a:schemeClr val="tx1"/>
                </a:solidFill>
              </a:rPr>
              <a:t> ФОП СОО представлено </a:t>
            </a:r>
            <a:r>
              <a:rPr lang="ru-RU" sz="3100" b="1">
                <a:solidFill>
                  <a:srgbClr val="002060"/>
                </a:solidFill>
              </a:rPr>
              <a:t>учебно-методической документацией</a:t>
            </a:r>
            <a:r>
              <a:rPr lang="ru-RU" sz="3100">
                <a:solidFill>
                  <a:schemeClr val="tx1"/>
                </a:solidFill>
              </a:rPr>
              <a:t> (</a:t>
            </a:r>
            <a:r>
              <a:rPr lang="ru-RU" sz="3100">
                <a:solidFill>
                  <a:srgbClr val="C00000"/>
                </a:solidFill>
              </a:rPr>
              <a:t>федеральный учебный план, </a:t>
            </a:r>
            <a:r>
              <a:rPr lang="ru-RU" sz="3100">
                <a:solidFill>
                  <a:srgbClr val="002060"/>
                </a:solidFill>
              </a:rPr>
              <a:t>федеральный календарный учебный график, </a:t>
            </a:r>
            <a:r>
              <a:rPr lang="ru-RU" sz="3100">
                <a:solidFill>
                  <a:srgbClr val="C00000"/>
                </a:solidFill>
              </a:rPr>
              <a:t>федеральные рабочие программы, </a:t>
            </a:r>
            <a:r>
              <a:rPr lang="ru-RU" sz="3100">
                <a:solidFill>
                  <a:srgbClr val="002060"/>
                </a:solidFill>
              </a:rPr>
              <a:t>учебных предметов, </a:t>
            </a:r>
            <a:r>
              <a:rPr lang="ru-RU" sz="3100">
                <a:solidFill>
                  <a:srgbClr val="C00000"/>
                </a:solidFill>
              </a:rPr>
              <a:t>курсов, дисциплин (модулей), иных компонентов, </a:t>
            </a:r>
            <a:r>
              <a:rPr lang="ru-RU" sz="3100">
                <a:solidFill>
                  <a:srgbClr val="002060"/>
                </a:solidFill>
              </a:rPr>
              <a:t>федеральная рабочая программа воспитания, </a:t>
            </a:r>
            <a:r>
              <a:rPr lang="ru-RU" sz="3100">
                <a:solidFill>
                  <a:srgbClr val="C00000"/>
                </a:solidFill>
              </a:rPr>
              <a:t>федеральный календарный план воспитательной работы</a:t>
            </a:r>
            <a:r>
              <a:rPr lang="ru-RU" sz="3100">
                <a:solidFill>
                  <a:schemeClr val="tx1"/>
                </a:solidFill>
              </a:rPr>
              <a:t>), определяющей единые для Российской Федерации </a:t>
            </a:r>
            <a:r>
              <a:rPr lang="ru-RU" sz="3100" u="sng">
                <a:solidFill>
                  <a:srgbClr val="FF0000"/>
                </a:solidFill>
              </a:rPr>
              <a:t>базовые объем</a:t>
            </a:r>
            <a:r>
              <a:rPr lang="ru-RU" sz="3100" u="sng">
                <a:solidFill>
                  <a:schemeClr val="tx1"/>
                </a:solidFill>
              </a:rPr>
              <a:t> </a:t>
            </a:r>
            <a:r>
              <a:rPr lang="ru-RU" sz="3100" u="sng">
                <a:solidFill>
                  <a:srgbClr val="FF0000"/>
                </a:solidFill>
              </a:rPr>
              <a:t>и содержание</a:t>
            </a:r>
            <a:r>
              <a:rPr lang="ru-RU" sz="3100">
                <a:solidFill>
                  <a:srgbClr val="FF0000"/>
                </a:solidFill>
              </a:rPr>
              <a:t> </a:t>
            </a:r>
            <a:r>
              <a:rPr lang="ru-RU" sz="3100">
                <a:solidFill>
                  <a:schemeClr val="tx1"/>
                </a:solidFill>
              </a:rPr>
              <a:t>образования уровня основного общего образования, </a:t>
            </a:r>
            <a:r>
              <a:rPr lang="ru-RU" sz="3100" u="sng">
                <a:solidFill>
                  <a:srgbClr val="FF0000"/>
                </a:solidFill>
              </a:rPr>
              <a:t>планируемые результаты </a:t>
            </a:r>
            <a:r>
              <a:rPr lang="ru-RU" sz="3100">
                <a:solidFill>
                  <a:schemeClr val="tx1"/>
                </a:solidFill>
              </a:rPr>
              <a:t>освоения образовательной программы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</a:rPr>
              <a:t>ФООП  СОО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ru-RU" sz="3600"/>
              <a:t>В ФООП прописаны технологии, методы и приемы работы. Они обязательны к исполнению.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r>
              <a:rPr lang="ru-RU" sz="3600" b="1" u="sng">
                <a:solidFill>
                  <a:srgbClr val="C00000"/>
                </a:solidFill>
              </a:rPr>
              <a:t>Рабочая программа педагога </a:t>
            </a:r>
            <a:r>
              <a:rPr lang="ru-RU" sz="3600" b="1">
                <a:solidFill>
                  <a:srgbClr val="C00000"/>
                </a:solidFill>
              </a:rPr>
              <a:t>– это часть ООП соответствующего уровня.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9351" y="116633"/>
            <a:ext cx="11394631" cy="1224136"/>
          </a:xfrm>
        </p:spPr>
        <p:txBody>
          <a:bodyPr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</a:rPr>
              <a:t>ООП СОО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239352" y="1392702"/>
            <a:ext cx="11713301" cy="5276660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ru-RU" sz="3600">
                <a:solidFill>
                  <a:schemeClr val="tx1"/>
                </a:solidFill>
              </a:rPr>
              <a:t>При разработке ООП СОО образовательная организация предусматривает </a:t>
            </a:r>
            <a:r>
              <a:rPr lang="ru-RU" sz="3600" u="sng">
                <a:solidFill>
                  <a:schemeClr val="tx1"/>
                </a:solidFill>
              </a:rPr>
              <a:t>непосредственное применение </a:t>
            </a:r>
            <a:r>
              <a:rPr lang="ru-RU" sz="3600">
                <a:solidFill>
                  <a:schemeClr val="tx1"/>
                </a:solidFill>
              </a:rPr>
              <a:t>при реализации </a:t>
            </a:r>
            <a:r>
              <a:rPr lang="ru-RU" sz="3600" u="sng">
                <a:solidFill>
                  <a:schemeClr val="tx1"/>
                </a:solidFill>
              </a:rPr>
              <a:t>обязательной части </a:t>
            </a:r>
            <a:r>
              <a:rPr lang="ru-RU" sz="3600">
                <a:solidFill>
                  <a:schemeClr val="tx1"/>
                </a:solidFill>
              </a:rPr>
              <a:t>ООП СОО </a:t>
            </a:r>
            <a:r>
              <a:rPr lang="ru-RU" sz="3600" u="sng"/>
              <a:t>федеральных рабочих программ </a:t>
            </a:r>
            <a:r>
              <a:rPr lang="ru-RU" sz="3600">
                <a:solidFill>
                  <a:srgbClr val="C00000"/>
                </a:solidFill>
              </a:rPr>
              <a:t>по 6-ти учебным предметам</a:t>
            </a:r>
            <a:endParaRPr/>
          </a:p>
          <a:p>
            <a:pPr marL="0" indent="0" algn="ctr">
              <a:buNone/>
              <a:defRPr/>
            </a:pPr>
            <a:r>
              <a:rPr lang="ru-RU" sz="3600"/>
              <a:t> "Русский язык", "Литература", "История", "Обществознание", "География" и </a:t>
            </a:r>
            <a:endParaRPr/>
          </a:p>
          <a:p>
            <a:pPr marL="0" indent="0" algn="ctr">
              <a:buNone/>
              <a:defRPr/>
            </a:pPr>
            <a:r>
              <a:rPr lang="ru-RU" sz="3600"/>
              <a:t>"Основы безопасности жизнедеятельности"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43340" y="116633"/>
            <a:ext cx="11856402" cy="1080120"/>
          </a:xfrm>
        </p:spPr>
        <p:txBody>
          <a:bodyPr/>
          <a:lstStyle/>
          <a:p>
            <a:pPr algn="ctr">
              <a:defRPr/>
            </a:pPr>
            <a:r>
              <a:rPr lang="ru-RU" b="1" u="sng">
                <a:solidFill>
                  <a:srgbClr val="002060"/>
                </a:solidFill>
              </a:rPr>
              <a:t>ФРП  УП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31372" y="1842868"/>
            <a:ext cx="11329259" cy="468248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ru-RU" sz="3600"/>
              <a:t> </a:t>
            </a:r>
            <a:r>
              <a:rPr lang="ru-RU" sz="3600">
                <a:solidFill>
                  <a:srgbClr val="C00000"/>
                </a:solidFill>
              </a:rPr>
              <a:t>Федеральные рабочие программы учебных предметов </a:t>
            </a:r>
            <a:r>
              <a:rPr lang="ru-RU" sz="3600"/>
              <a:t>(ФРП УП) </a:t>
            </a:r>
            <a:endParaRPr/>
          </a:p>
          <a:p>
            <a:pPr marL="0" indent="0" algn="ctr">
              <a:buNone/>
              <a:defRPr/>
            </a:pPr>
            <a:r>
              <a:rPr lang="ru-RU" sz="3600"/>
              <a:t>обеспечивают достижение планируемых результатов освоения ФОП  СОО и разработаны на основе требований ФГОС  СОО к результатам освоения программы среднего общего образования.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43340" y="188660"/>
            <a:ext cx="11673522" cy="792087"/>
          </a:xfrm>
        </p:spPr>
        <p:txBody>
          <a:bodyPr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  <a:latin typeface="Century Gothic"/>
              </a:rPr>
              <a:t>ФООП СОО</a:t>
            </a:r>
            <a:endParaRPr lang="ru-RU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239185" y="908727"/>
          <a:ext cx="11713467" cy="4859028"/>
          <a:chOff x="0" y="0"/>
          <a:chExt cx="11713467" cy="4859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5" r:qs="rId6" r:cs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35360" y="116632"/>
            <a:ext cx="11467434" cy="157405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</a:rPr>
              <a:t>Федеральный календарный учебный график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31372" y="1825643"/>
            <a:ext cx="11425269" cy="4915743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  <a:defRPr/>
            </a:pPr>
            <a:r>
              <a:rPr lang="ru-RU" sz="3200">
                <a:solidFill>
                  <a:schemeClr val="tx1"/>
                </a:solidFill>
              </a:rPr>
              <a:t>Учебный год </a:t>
            </a:r>
            <a:r>
              <a:rPr lang="ru-RU" sz="3200">
                <a:solidFill>
                  <a:srgbClr val="C00000"/>
                </a:solidFill>
              </a:rPr>
              <a:t>начинается 1 сентября</a:t>
            </a:r>
            <a:r>
              <a:rPr lang="ru-RU" sz="3200"/>
              <a:t>,  </a:t>
            </a:r>
            <a:r>
              <a:rPr lang="ru-RU" sz="3200">
                <a:solidFill>
                  <a:srgbClr val="002060"/>
                </a:solidFill>
              </a:rPr>
              <a:t>заканчивается 20 мая.</a:t>
            </a:r>
            <a:endParaRPr/>
          </a:p>
          <a:p>
            <a:pPr>
              <a:buFont typeface="Arial"/>
              <a:buChar char="•"/>
              <a:defRPr/>
            </a:pPr>
            <a:r>
              <a:rPr lang="ru-RU" sz="3200">
                <a:solidFill>
                  <a:schemeClr val="tx1"/>
                </a:solidFill>
              </a:rPr>
              <a:t>Продолжительность  учебных четвертей:</a:t>
            </a:r>
            <a:endParaRPr/>
          </a:p>
          <a:p>
            <a:pPr>
              <a:buFont typeface="Arial"/>
              <a:buChar char="•"/>
              <a:defRPr/>
            </a:pPr>
            <a:r>
              <a:rPr lang="en-US" sz="3200"/>
              <a:t>I </a:t>
            </a:r>
            <a:r>
              <a:rPr lang="ru-RU" sz="3200"/>
              <a:t>четверть </a:t>
            </a:r>
            <a:r>
              <a:rPr lang="ru-RU" sz="3200">
                <a:solidFill>
                  <a:schemeClr val="tx1"/>
                </a:solidFill>
              </a:rPr>
              <a:t>- </a:t>
            </a:r>
            <a:r>
              <a:rPr lang="ru-RU" sz="3200">
                <a:solidFill>
                  <a:srgbClr val="FF0000"/>
                </a:solidFill>
              </a:rPr>
              <a:t>8</a:t>
            </a:r>
            <a:r>
              <a:rPr lang="ru-RU" sz="3200">
                <a:solidFill>
                  <a:schemeClr val="tx1"/>
                </a:solidFill>
              </a:rPr>
              <a:t> учебных недель;</a:t>
            </a:r>
            <a:endParaRPr/>
          </a:p>
          <a:p>
            <a:pPr>
              <a:buFont typeface="Arial"/>
              <a:buChar char="•"/>
              <a:defRPr/>
            </a:pPr>
            <a:r>
              <a:rPr lang="ru-RU" sz="3200"/>
              <a:t>II</a:t>
            </a:r>
            <a:r>
              <a:rPr lang="en-US" sz="3200"/>
              <a:t> </a:t>
            </a:r>
            <a:r>
              <a:rPr lang="ru-RU" sz="3200"/>
              <a:t>четверть </a:t>
            </a:r>
            <a:r>
              <a:rPr lang="ru-RU" sz="3200">
                <a:solidFill>
                  <a:schemeClr val="tx1"/>
                </a:solidFill>
              </a:rPr>
              <a:t>- </a:t>
            </a:r>
            <a:r>
              <a:rPr lang="ru-RU" sz="3200">
                <a:solidFill>
                  <a:srgbClr val="FF0000"/>
                </a:solidFill>
              </a:rPr>
              <a:t>8</a:t>
            </a:r>
            <a:r>
              <a:rPr lang="ru-RU" sz="3200">
                <a:solidFill>
                  <a:schemeClr val="tx1"/>
                </a:solidFill>
              </a:rPr>
              <a:t> учебных недель;</a:t>
            </a:r>
            <a:endParaRPr/>
          </a:p>
          <a:p>
            <a:pPr>
              <a:buFont typeface="Arial"/>
              <a:buChar char="•"/>
              <a:defRPr/>
            </a:pPr>
            <a:r>
              <a:rPr lang="ru-RU" sz="3200"/>
              <a:t>III</a:t>
            </a:r>
            <a:r>
              <a:rPr lang="en-US" sz="3200"/>
              <a:t> </a:t>
            </a:r>
            <a:r>
              <a:rPr lang="ru-RU" sz="3200"/>
              <a:t>четверть </a:t>
            </a:r>
            <a:r>
              <a:rPr lang="ru-RU" sz="3200">
                <a:solidFill>
                  <a:schemeClr val="tx1"/>
                </a:solidFill>
              </a:rPr>
              <a:t>- </a:t>
            </a:r>
            <a:r>
              <a:rPr lang="ru-RU" sz="3200">
                <a:solidFill>
                  <a:srgbClr val="FF0000"/>
                </a:solidFill>
              </a:rPr>
              <a:t>10</a:t>
            </a:r>
            <a:r>
              <a:rPr lang="ru-RU" sz="3200">
                <a:solidFill>
                  <a:schemeClr val="tx1"/>
                </a:solidFill>
              </a:rPr>
              <a:t> учебных недель (для 2</a:t>
            </a:r>
            <a:r>
              <a:rPr lang="en-US" sz="3200">
                <a:solidFill>
                  <a:schemeClr val="tx1"/>
                </a:solidFill>
              </a:rPr>
              <a:t> -</a:t>
            </a:r>
            <a:r>
              <a:rPr lang="ru-RU" sz="3200">
                <a:solidFill>
                  <a:schemeClr val="tx1"/>
                </a:solidFill>
              </a:rPr>
              <a:t> 11 </a:t>
            </a:r>
            <a:r>
              <a:rPr lang="ru-RU" sz="3200">
                <a:solidFill>
                  <a:schemeClr val="tx1"/>
                </a:solidFill>
              </a:rPr>
              <a:t>кл</a:t>
            </a:r>
            <a:r>
              <a:rPr lang="ru-RU" sz="3200">
                <a:solidFill>
                  <a:schemeClr val="tx1"/>
                </a:solidFill>
              </a:rPr>
              <a:t> .), </a:t>
            </a:r>
            <a:r>
              <a:rPr lang="ru-RU" sz="3200">
                <a:solidFill>
                  <a:srgbClr val="FF0000"/>
                </a:solidFill>
              </a:rPr>
              <a:t>9</a:t>
            </a:r>
            <a:r>
              <a:rPr lang="ru-RU" sz="3200">
                <a:solidFill>
                  <a:schemeClr val="tx1"/>
                </a:solidFill>
              </a:rPr>
              <a:t> учебных недель (для 1 </a:t>
            </a:r>
            <a:r>
              <a:rPr lang="ru-RU" sz="3200">
                <a:solidFill>
                  <a:schemeClr val="tx1"/>
                </a:solidFill>
              </a:rPr>
              <a:t>кл</a:t>
            </a:r>
            <a:r>
              <a:rPr lang="ru-RU" sz="3200">
                <a:solidFill>
                  <a:schemeClr val="tx1"/>
                </a:solidFill>
              </a:rPr>
              <a:t>.</a:t>
            </a:r>
            <a:r>
              <a:rPr lang="en-US" sz="3200">
                <a:solidFill>
                  <a:schemeClr val="tx1"/>
                </a:solidFill>
              </a:rPr>
              <a:t>)</a:t>
            </a:r>
            <a:endParaRPr lang="ru-RU" sz="3200">
              <a:solidFill>
                <a:schemeClr val="tx1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ru-RU" sz="3200"/>
              <a:t>IV четверть </a:t>
            </a:r>
            <a:r>
              <a:rPr lang="ru-RU" sz="3200">
                <a:solidFill>
                  <a:schemeClr val="tx1"/>
                </a:solidFill>
              </a:rPr>
              <a:t>- </a:t>
            </a:r>
            <a:r>
              <a:rPr lang="ru-RU" sz="3200">
                <a:solidFill>
                  <a:srgbClr val="FF0000"/>
                </a:solidFill>
              </a:rPr>
              <a:t>8</a:t>
            </a:r>
            <a:r>
              <a:rPr lang="ru-RU" sz="3200">
                <a:solidFill>
                  <a:schemeClr val="tx1"/>
                </a:solidFill>
              </a:rPr>
              <a:t> учебных недель</a:t>
            </a:r>
            <a:endParaRPr/>
          </a:p>
          <a:p>
            <a:pPr>
              <a:buFont typeface="Arial"/>
              <a:buChar char="•"/>
              <a:defRPr/>
            </a:pPr>
            <a:endParaRPr lang="ru-RU" sz="320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35360" y="116632"/>
            <a:ext cx="11018440" cy="157405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</a:rPr>
              <a:t>Федеральный календарный учебный график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31372" y="1825643"/>
            <a:ext cx="11425269" cy="4915743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  <a:defRPr/>
            </a:pPr>
            <a:r>
              <a:rPr lang="ru-RU" sz="4000" u="sng">
                <a:solidFill>
                  <a:srgbClr val="FF0000"/>
                </a:solidFill>
              </a:rPr>
              <a:t>Продолжительность каникул:</a:t>
            </a:r>
            <a:endParaRPr/>
          </a:p>
          <a:p>
            <a:pPr marL="0" indent="0">
              <a:buNone/>
              <a:defRPr/>
            </a:pPr>
            <a:r>
              <a:rPr lang="ru-RU" sz="3600">
                <a:solidFill>
                  <a:schemeClr val="tx1"/>
                </a:solidFill>
              </a:rPr>
              <a:t>По окончании I, II, III четверти - </a:t>
            </a:r>
            <a:r>
              <a:rPr lang="ru-RU" sz="3600">
                <a:solidFill>
                  <a:srgbClr val="FF0000"/>
                </a:solidFill>
              </a:rPr>
              <a:t>9</a:t>
            </a:r>
            <a:r>
              <a:rPr lang="ru-RU" sz="3600">
                <a:solidFill>
                  <a:schemeClr val="tx1"/>
                </a:solidFill>
              </a:rPr>
              <a:t> календарных дней;</a:t>
            </a:r>
            <a:endParaRPr/>
          </a:p>
          <a:p>
            <a:pPr>
              <a:buFont typeface="Arial"/>
              <a:buChar char="•"/>
              <a:defRPr/>
            </a:pPr>
            <a:r>
              <a:rPr lang="ru-RU" sz="3600">
                <a:solidFill>
                  <a:schemeClr val="tx1"/>
                </a:solidFill>
              </a:rPr>
              <a:t>Дополнительные каникулы - </a:t>
            </a:r>
            <a:r>
              <a:rPr lang="ru-RU" sz="3600">
                <a:solidFill>
                  <a:srgbClr val="FF0000"/>
                </a:solidFill>
              </a:rPr>
              <a:t>9</a:t>
            </a:r>
            <a:r>
              <a:rPr lang="ru-RU" sz="3600">
                <a:solidFill>
                  <a:schemeClr val="tx1"/>
                </a:solidFill>
              </a:rPr>
              <a:t> календарных дней (</a:t>
            </a:r>
            <a:r>
              <a:rPr lang="ru-RU" sz="3600">
                <a:solidFill>
                  <a:srgbClr val="002060"/>
                </a:solidFill>
              </a:rPr>
              <a:t>для 1 </a:t>
            </a:r>
            <a:r>
              <a:rPr lang="ru-RU" sz="3600">
                <a:solidFill>
                  <a:srgbClr val="002060"/>
                </a:solidFill>
              </a:rPr>
              <a:t>кл</a:t>
            </a:r>
            <a:r>
              <a:rPr lang="ru-RU" sz="3600">
                <a:solidFill>
                  <a:srgbClr val="002060"/>
                </a:solidFill>
              </a:rPr>
              <a:t>.</a:t>
            </a:r>
            <a:r>
              <a:rPr lang="ru-RU" sz="3600">
                <a:solidFill>
                  <a:schemeClr val="tx1"/>
                </a:solidFill>
              </a:rPr>
              <a:t>);</a:t>
            </a:r>
            <a:endParaRPr/>
          </a:p>
          <a:p>
            <a:pPr>
              <a:buFont typeface="Arial"/>
              <a:buChar char="•"/>
              <a:defRPr/>
            </a:pPr>
            <a:r>
              <a:rPr lang="ru-RU" sz="3600">
                <a:solidFill>
                  <a:schemeClr val="tx1"/>
                </a:solidFill>
              </a:rPr>
              <a:t>По окончании учебного года (летние каникулы) - </a:t>
            </a:r>
            <a:r>
              <a:rPr lang="ru-RU" sz="3600">
                <a:solidFill>
                  <a:srgbClr val="002060"/>
                </a:solidFill>
              </a:rPr>
              <a:t>не менее 8 недель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116632"/>
            <a:ext cx="10972800" cy="151216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b="1">
                <a:solidFill>
                  <a:srgbClr val="002060"/>
                </a:solidFill>
              </a:rPr>
              <a:t>ФГОС-3.0: </a:t>
            </a:r>
            <a:r>
              <a:rPr lang="ru-RU" sz="3600" b="1">
                <a:solidFill>
                  <a:srgbClr val="C00000"/>
                </a:solidFill>
              </a:rPr>
              <a:t>электронная информационно-образовательная среда школы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239352" y="1484784"/>
            <a:ext cx="11713301" cy="407195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  <a:defRPr/>
            </a:pPr>
            <a:r>
              <a:rPr lang="ru-RU" sz="4500" b="1" u="sng">
                <a:solidFill>
                  <a:srgbClr val="002060"/>
                </a:solidFill>
              </a:rPr>
              <a:t>должна обеспечивать: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• </a:t>
            </a:r>
            <a:r>
              <a:rPr lang="ru-RU" sz="4400"/>
              <a:t>доступ к учебным планам, рабочим программам учебных предметов, учебных курсов, электронным учебным изданиям и электронным образовательным ресурсам, указанным в рабочих программах (в том числе внеурочной деятельности) посредством сети Интернет;</a:t>
            </a:r>
            <a:endParaRPr/>
          </a:p>
          <a:p>
            <a:pPr marL="0" indent="0">
              <a:buNone/>
              <a:defRPr/>
            </a:pPr>
            <a:r>
              <a:rPr lang="ru-RU" sz="4400"/>
              <a:t>• </a:t>
            </a:r>
            <a:r>
              <a:rPr lang="ru-RU" sz="5100"/>
              <a:t>формирование и хранение </a:t>
            </a:r>
            <a:r>
              <a:rPr lang="ru-RU" sz="5100">
                <a:solidFill>
                  <a:srgbClr val="C00000"/>
                </a:solidFill>
              </a:rPr>
              <a:t>электронного портфолио обучающегося</a:t>
            </a:r>
            <a:r>
              <a:rPr lang="ru-RU" sz="5100"/>
              <a:t>, в том числе выполненных им работ и результатов выполнения работ;</a:t>
            </a:r>
            <a:endParaRPr/>
          </a:p>
          <a:p>
            <a:pPr marL="0" indent="0">
              <a:buNone/>
              <a:defRPr/>
            </a:pPr>
            <a:r>
              <a:rPr lang="ru-RU" sz="5100"/>
              <a:t>• фиксацию и хранение информации о ходе образовательного процесса, результатов промежуточной аттестации и результатов освоения программы (</a:t>
            </a:r>
            <a:r>
              <a:rPr lang="ru-RU" sz="5100" b="1">
                <a:solidFill>
                  <a:srgbClr val="C00000"/>
                </a:solidFill>
              </a:rPr>
              <a:t>ФГИС «Моя школа»</a:t>
            </a:r>
            <a:r>
              <a:rPr lang="ru-RU" sz="5100"/>
              <a:t>);</a:t>
            </a:r>
            <a:endParaRPr/>
          </a:p>
          <a:p>
            <a:pPr marL="0" indent="0">
              <a:buNone/>
              <a:defRPr/>
            </a:pPr>
            <a:r>
              <a:rPr lang="ru-RU" sz="5100"/>
              <a:t>• проведение учебных занятий, процедуры оценки результатов</a:t>
            </a:r>
            <a:endParaRPr/>
          </a:p>
          <a:p>
            <a:pPr marL="0" indent="0">
              <a:buNone/>
              <a:defRPr/>
            </a:pPr>
            <a:r>
              <a:rPr lang="ru-RU" sz="5100"/>
              <a:t>обучения;</a:t>
            </a:r>
            <a:endParaRPr/>
          </a:p>
          <a:p>
            <a:pPr marL="0" indent="0">
              <a:buNone/>
              <a:defRPr/>
            </a:pPr>
            <a:r>
              <a:rPr lang="ru-RU" sz="5100"/>
              <a:t>• взаимодействие между участниками образовательного процесса, в том числе посредством сети Интернет.</a:t>
            </a:r>
            <a:endParaRPr/>
          </a:p>
          <a:p>
            <a:pPr marL="0" indent="0">
              <a:buNone/>
              <a:defRPr/>
            </a:pPr>
            <a:endParaRPr lang="ru-RU" sz="4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</a:rPr>
              <a:t>Переход на обновленный ФГОС</a:t>
            </a:r>
            <a:endParaRPr/>
          </a:p>
        </p:txBody>
      </p:sp>
      <p:graphicFrame>
        <p:nvGraphicFramePr>
          <p:cNvPr id="4" name="Объект 3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379827" y="1842867"/>
          <a:ext cx="11507373" cy="3535680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{8E5C4C65-954F-B1FD-A94E-6B7D1B622389}</a:tableStyleId>
              </a:tblPr>
              <a:tblGrid>
                <a:gridCol w="3835791"/>
                <a:gridCol w="3835791"/>
                <a:gridCol w="3835791"/>
              </a:tblGrid>
              <a:tr h="654874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4400"/>
                        <a:t>ФГОС НОО</a:t>
                      </a:r>
                      <a:endParaRPr/>
                    </a:p>
                  </a:txBody>
                  <a:tcPr marL="121920" marR="12192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4400"/>
                        <a:t>ФГОС ООО</a:t>
                      </a:r>
                      <a:endParaRPr/>
                    </a:p>
                  </a:txBody>
                  <a:tcPr marL="121920" marR="12192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4400"/>
                        <a:t>ФГОС СОО</a:t>
                      </a:r>
                      <a:endParaRPr/>
                    </a:p>
                  </a:txBody>
                  <a:tcPr marL="121920" marR="121920"/>
                </a:tc>
              </a:tr>
              <a:tr h="2383747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4400"/>
                        <a:t>с 01.09.202</a:t>
                      </a:r>
                      <a:r>
                        <a:rPr lang="ru-RU" sz="440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ru-RU" sz="4400"/>
                        <a:t> г. 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4400"/>
                        <a:t>      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4400"/>
                        <a:t> – 1 классы</a:t>
                      </a:r>
                      <a:endParaRPr/>
                    </a:p>
                  </a:txBody>
                  <a:tcPr marL="121920" marR="121920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4400"/>
                        <a:t>с 01.09.202</a:t>
                      </a:r>
                      <a:r>
                        <a:rPr lang="ru-RU" sz="440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ru-RU" sz="4400"/>
                        <a:t> г. 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4400"/>
                        <a:t>        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4400"/>
                        <a:t>– 5 классы</a:t>
                      </a:r>
                      <a:endParaRPr/>
                    </a:p>
                  </a:txBody>
                  <a:tcPr marL="121920" marR="121920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4400"/>
                        <a:t>С 01.09.202</a:t>
                      </a:r>
                      <a:r>
                        <a:rPr lang="ru-RU" sz="440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ru-RU" sz="4400"/>
                        <a:t> г. 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4400"/>
                        <a:t>     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4400"/>
                        <a:t>–</a:t>
                      </a:r>
                      <a:r>
                        <a:rPr lang="ru-RU" sz="4400"/>
                        <a:t> </a:t>
                      </a:r>
                      <a:r>
                        <a:rPr lang="ru-RU" sz="4400"/>
                        <a:t> 10 классы</a:t>
                      </a:r>
                      <a:endParaRPr/>
                    </a:p>
                    <a:p>
                      <a:pPr>
                        <a:defRPr/>
                      </a:pPr>
                      <a:endParaRPr lang="ru-RU" sz="4400"/>
                    </a:p>
                  </a:txBody>
                  <a:tcPr marL="121920" marR="12192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ru-RU" b="1" u="sng">
                <a:solidFill>
                  <a:srgbClr val="C00000"/>
                </a:solidFill>
              </a:rPr>
              <a:t>Повышение квалификации педагогов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441960" y="1612265"/>
            <a:ext cx="11033760" cy="4351338"/>
          </a:xfrm>
        </p:spPr>
        <p:txBody>
          <a:bodyPr/>
          <a:lstStyle/>
          <a:p>
            <a:pPr>
              <a:buNone/>
              <a:defRPr/>
            </a:pPr>
            <a:r>
              <a:rPr lang="ru-RU"/>
              <a:t>   </a:t>
            </a:r>
            <a:r>
              <a:rPr lang="ru-RU">
                <a:solidFill>
                  <a:srgbClr val="C00000"/>
                </a:solidFill>
              </a:rPr>
              <a:t>ВСЕ педагоги</a:t>
            </a:r>
            <a:r>
              <a:rPr lang="ru-RU"/>
              <a:t>, которые будут работать по обновленным ФГОС НОО во 2-ых классах, ФГОС ООО в 6-ых классах, ФГОС СОО в 10 классах, </a:t>
            </a:r>
            <a:r>
              <a:rPr lang="ru-RU">
                <a:solidFill>
                  <a:srgbClr val="C00000"/>
                </a:solidFill>
              </a:rPr>
              <a:t>ОБЯЗАНЫ пройти курсы повышения квалификации </a:t>
            </a:r>
            <a:r>
              <a:rPr lang="ru-RU" b="1">
                <a:solidFill>
                  <a:srgbClr val="002060"/>
                </a:solidFill>
              </a:rPr>
              <a:t>до 01.09.2023 г.</a:t>
            </a:r>
            <a:endParaRPr/>
          </a:p>
          <a:p>
            <a:pPr>
              <a:buNone/>
              <a:defRPr/>
            </a:pPr>
            <a:endParaRPr lang="ru-RU" b="1">
              <a:solidFill>
                <a:srgbClr val="002060"/>
              </a:solidFill>
            </a:endParaRPr>
          </a:p>
          <a:p>
            <a:pPr>
              <a:buNone/>
              <a:defRPr/>
            </a:pPr>
            <a:r>
              <a:rPr lang="ru-RU" b="1">
                <a:solidFill>
                  <a:srgbClr val="002060"/>
                </a:solidFill>
              </a:rPr>
              <a:t>   Все члены рабочей группы по введению ФГОС СОО и ФООП также должны пройти курсы повышения квалификации </a:t>
            </a:r>
            <a:r>
              <a:rPr lang="ru-RU" b="1">
                <a:solidFill>
                  <a:srgbClr val="FF0000"/>
                </a:solidFill>
              </a:rPr>
              <a:t>(все заместители директора по УВР и ВР, педагог-психолог, социальный педагог, руководители ШМО, руководитель ШМО педагогов сопровождения).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ru-RU" b="1" u="sng">
                <a:solidFill>
                  <a:srgbClr val="C00000"/>
                </a:solidFill>
              </a:rPr>
              <a:t>Новое в Учебном плане: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4000">
                <a:solidFill>
                  <a:srgbClr val="002060"/>
                </a:solidFill>
              </a:rPr>
              <a:t>Введение учебного модуля «ОДНКНР» с 5 по 9 класс (1 час в неделю).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 algn="ctr">
              <a:defRPr/>
            </a:pPr>
            <a:r>
              <a:rPr lang="ru-RU" b="1">
                <a:solidFill>
                  <a:srgbClr val="C00000"/>
                </a:solidFill>
              </a:rPr>
              <a:t>Проект решения </a:t>
            </a:r>
            <a:br>
              <a:rPr lang="ru-RU" b="1">
                <a:solidFill>
                  <a:srgbClr val="C00000"/>
                </a:solidFill>
              </a:rPr>
            </a:br>
            <a:r>
              <a:rPr lang="ru-RU" b="1">
                <a:solidFill>
                  <a:srgbClr val="C00000"/>
                </a:solidFill>
              </a:rPr>
              <a:t>педагогического совета: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228600" y="1825625"/>
            <a:ext cx="11780520" cy="4351338"/>
          </a:xfrm>
        </p:spPr>
        <p:txBody>
          <a:bodyPr>
            <a:normAutofit/>
          </a:bodyPr>
          <a:lstStyle/>
          <a:p>
            <a:pPr marL="514350" indent="-514350">
              <a:buFont typeface="Arial"/>
              <a:buAutoNum type="arabicPeriod"/>
              <a:defRPr/>
            </a:pPr>
            <a:r>
              <a:rPr lang="ru-RU" sz="2800">
                <a:solidFill>
                  <a:srgbClr val="002060"/>
                </a:solidFill>
              </a:rPr>
              <a:t>Сформировать рабочую группу по введению обновленного ФГОС СОО.</a:t>
            </a:r>
            <a:endParaRPr/>
          </a:p>
          <a:p>
            <a:pPr marL="514350" indent="-514350">
              <a:buFont typeface="Arial"/>
              <a:buAutoNum type="arabicPeriod"/>
              <a:defRPr/>
            </a:pPr>
            <a:r>
              <a:rPr lang="ru-RU" sz="2800">
                <a:solidFill>
                  <a:srgbClr val="002060"/>
                </a:solidFill>
              </a:rPr>
              <a:t>Составить и утвердить план введения обновленного ФГОС СОО.</a:t>
            </a:r>
            <a:endParaRPr/>
          </a:p>
          <a:p>
            <a:pPr marL="514350" indent="-514350">
              <a:buFont typeface="Arial"/>
              <a:buAutoNum type="arabicPeriod"/>
              <a:defRPr/>
            </a:pPr>
            <a:r>
              <a:rPr lang="ru-RU" sz="2800">
                <a:solidFill>
                  <a:srgbClr val="002060"/>
                </a:solidFill>
              </a:rPr>
              <a:t>Сформировать рабочую группу по введению ФООП в ООП НОО, ООП ООО, ООП СОО.</a:t>
            </a:r>
            <a:endParaRPr/>
          </a:p>
          <a:p>
            <a:pPr marL="514350" indent="-514350">
              <a:buAutoNum type="arabicPeriod"/>
              <a:defRPr/>
            </a:pPr>
            <a:r>
              <a:rPr lang="ru-RU" sz="2800">
                <a:solidFill>
                  <a:srgbClr val="002060"/>
                </a:solidFill>
              </a:rPr>
              <a:t>Составить и утвердить план введения ФООП в ООП школы.</a:t>
            </a:r>
            <a:endParaRPr/>
          </a:p>
          <a:p>
            <a:pPr marL="514350" indent="-514350">
              <a:buAutoNum type="arabicPeriod"/>
              <a:defRPr/>
            </a:pPr>
            <a:r>
              <a:rPr lang="ru-RU" sz="2800">
                <a:solidFill>
                  <a:srgbClr val="002060"/>
                </a:solidFill>
              </a:rPr>
              <a:t>Членам рабочих групп пройти соответствующие курсы повышения квалификации до 15.08.2023 г.</a:t>
            </a:r>
            <a:endParaRPr/>
          </a:p>
          <a:p>
            <a:pPr marL="514350" indent="-514350">
              <a:buAutoNum type="arabicPeriod"/>
              <a:defRPr/>
            </a:pPr>
            <a:endParaRPr lang="ru-RU" sz="2800"/>
          </a:p>
          <a:p>
            <a:pPr marL="514350" indent="-514350">
              <a:buAutoNum type="arabicPeriod"/>
              <a:defRPr/>
            </a:pPr>
            <a:endParaRPr lang="ru-RU" sz="2800"/>
          </a:p>
          <a:p>
            <a:pPr marL="514350" indent="-514350">
              <a:buAutoNum type="arabicPeriod"/>
              <a:defRPr/>
            </a:pPr>
            <a:endParaRPr lang="ru-RU" sz="2800"/>
          </a:p>
          <a:p>
            <a:pPr marL="514350" indent="-514350">
              <a:buAutoNum type="arabicPeriod"/>
              <a:defRPr/>
            </a:pPr>
            <a:endParaRPr lang="ru-RU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 algn="ctr">
              <a:defRPr/>
            </a:pPr>
            <a:r>
              <a:rPr lang="ru-RU" b="1">
                <a:solidFill>
                  <a:srgbClr val="C00000"/>
                </a:solidFill>
              </a:rPr>
              <a:t>Проект решения </a:t>
            </a:r>
            <a:br>
              <a:rPr lang="ru-RU" b="1">
                <a:solidFill>
                  <a:srgbClr val="C00000"/>
                </a:solidFill>
              </a:rPr>
            </a:br>
            <a:r>
              <a:rPr lang="ru-RU" b="1">
                <a:solidFill>
                  <a:srgbClr val="C00000"/>
                </a:solidFill>
              </a:rPr>
              <a:t>педагогического совета: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243840" y="1825625"/>
            <a:ext cx="11719560" cy="435133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800">
                <a:solidFill>
                  <a:srgbClr val="002060"/>
                </a:solidFill>
              </a:rPr>
              <a:t>6. Разместить информацию о рабочих группах и планах введения обновленного ФГОС СОО и ФООП на сайте школы.</a:t>
            </a:r>
            <a:endParaRPr/>
          </a:p>
          <a:p>
            <a:pPr marL="0" indent="0">
              <a:buNone/>
              <a:defRPr/>
            </a:pPr>
            <a:r>
              <a:rPr lang="ru-RU">
                <a:solidFill>
                  <a:srgbClr val="002060"/>
                </a:solidFill>
              </a:rPr>
              <a:t> </a:t>
            </a:r>
            <a:endParaRPr lang="ru-RU" sz="2800">
              <a:solidFill>
                <a:srgbClr val="002060"/>
              </a:solidFill>
            </a:endParaRPr>
          </a:p>
          <a:p>
            <a:pPr marL="514350" indent="-514350">
              <a:buAutoNum type="arabicPeriod"/>
              <a:defRPr/>
            </a:pPr>
            <a:endParaRPr lang="ru-RU" sz="2800"/>
          </a:p>
          <a:p>
            <a:pPr marL="514350" indent="-514350">
              <a:buAutoNum type="arabicPeriod"/>
              <a:defRPr/>
            </a:pPr>
            <a:endParaRPr lang="ru-RU" sz="2800"/>
          </a:p>
          <a:p>
            <a:pPr marL="514350" indent="-514350">
              <a:buAutoNum type="arabicPeriod"/>
              <a:defRPr/>
            </a:pPr>
            <a:endParaRPr lang="ru-RU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746223"/>
          </a:xfrm>
        </p:spPr>
        <p:txBody>
          <a:bodyPr/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</a:rPr>
              <a:t>Переход на обновленный ФГОС</a:t>
            </a:r>
            <a:endParaRPr lang="ru-RU" b="1"/>
          </a:p>
        </p:txBody>
      </p:sp>
      <p:graphicFrame>
        <p:nvGraphicFramePr>
          <p:cNvPr id="4" name="Объект 3"/>
          <p:cNvGraphicFramePr>
            <a:graphicFrameLocks xmlns:a="http://schemas.openxmlformats.org/drawingml/2006/main" noGrp="1"/>
          </p:cNvGraphicFramePr>
          <p:nvPr>
            <p:ph idx="1"/>
          </p:nvPr>
        </p:nvGraphicFramePr>
        <p:xfrm>
          <a:off x="295423" y="1292359"/>
          <a:ext cx="11633981" cy="4206240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{8E5C4C65-954F-B1FD-A94E-6B7D1B622389}</a:tableStyleId>
              </a:tblPr>
              <a:tblGrid>
                <a:gridCol w="3877994"/>
                <a:gridCol w="3877994"/>
                <a:gridCol w="3877994"/>
              </a:tblGrid>
              <a:tr h="365663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800"/>
                        <a:t>ФГОС НОО</a:t>
                      </a:r>
                      <a:endParaRPr/>
                    </a:p>
                  </a:txBody>
                  <a:tcPr marL="121920" marR="12192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800"/>
                        <a:t>ФГОС ООО</a:t>
                      </a:r>
                      <a:endParaRPr/>
                    </a:p>
                  </a:txBody>
                  <a:tcPr marL="121920" marR="121920"/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2800"/>
                        <a:t>ФГОС СОО</a:t>
                      </a:r>
                      <a:endParaRPr/>
                    </a:p>
                  </a:txBody>
                  <a:tcPr marL="121920" marR="121920"/>
                </a:tc>
              </a:tr>
              <a:tr h="413147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800"/>
                        <a:t>с 01.09.2022 г.                         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2800"/>
                        <a:t>                       – 1 классы</a:t>
                      </a:r>
                      <a:endParaRPr/>
                    </a:p>
                  </a:txBody>
                  <a:tcPr marL="121920" marR="121920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800"/>
                        <a:t>с 01.09.2022 г.                     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2800"/>
                        <a:t>                        – 5 классы</a:t>
                      </a:r>
                      <a:endParaRPr/>
                    </a:p>
                  </a:txBody>
                  <a:tcPr marL="121920" marR="121920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800" b="1">
                          <a:solidFill>
                            <a:srgbClr val="002060"/>
                          </a:solidFill>
                        </a:rPr>
                        <a:t>с 01.09.2023 г.                 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2800" b="1">
                          <a:solidFill>
                            <a:srgbClr val="002060"/>
                          </a:solidFill>
                        </a:rPr>
                        <a:t>                      -</a:t>
                      </a:r>
                      <a:r>
                        <a:rPr lang="ru-RU" sz="2800" b="1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2800" b="1">
                          <a:solidFill>
                            <a:srgbClr val="002060"/>
                          </a:solidFill>
                        </a:rPr>
                        <a:t> 10 классы</a:t>
                      </a:r>
                      <a:endParaRPr/>
                    </a:p>
                  </a:txBody>
                  <a:tcPr marL="121920" marR="121920"/>
                </a:tc>
              </a:tr>
              <a:tr h="42575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800" b="1">
                          <a:solidFill>
                            <a:srgbClr val="002060"/>
                          </a:solidFill>
                        </a:rPr>
                        <a:t>с 01.09.2023 г.       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2800" b="1">
                          <a:solidFill>
                            <a:srgbClr val="002060"/>
                          </a:solidFill>
                        </a:rPr>
                        <a:t>           - 2 </a:t>
                      </a:r>
                      <a:r>
                        <a:rPr lang="ru-RU" sz="2800" b="1">
                          <a:solidFill>
                            <a:srgbClr val="C00000"/>
                          </a:solidFill>
                        </a:rPr>
                        <a:t>или</a:t>
                      </a:r>
                      <a:r>
                        <a:rPr lang="ru-RU" sz="2800"/>
                        <a:t> </a:t>
                      </a:r>
                      <a:r>
                        <a:rPr lang="ru-RU" sz="2800" b="1">
                          <a:solidFill>
                            <a:srgbClr val="002060"/>
                          </a:solidFill>
                        </a:rPr>
                        <a:t>2,3 классы</a:t>
                      </a:r>
                      <a:endParaRPr/>
                    </a:p>
                  </a:txBody>
                  <a:tcPr marL="121920" marR="121920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800" b="1">
                          <a:solidFill>
                            <a:srgbClr val="002060"/>
                          </a:solidFill>
                        </a:rPr>
                        <a:t>с 01.09.2023 г.      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2800" b="1">
                          <a:solidFill>
                            <a:srgbClr val="002060"/>
                          </a:solidFill>
                        </a:rPr>
                        <a:t>           - 6 </a:t>
                      </a:r>
                      <a:r>
                        <a:rPr lang="ru-RU" sz="2800" b="1">
                          <a:solidFill>
                            <a:srgbClr val="C00000"/>
                          </a:solidFill>
                        </a:rPr>
                        <a:t>или</a:t>
                      </a:r>
                      <a:r>
                        <a:rPr lang="ru-RU" sz="2800"/>
                        <a:t> </a:t>
                      </a:r>
                      <a:r>
                        <a:rPr lang="ru-RU" sz="2800" b="1">
                          <a:solidFill>
                            <a:srgbClr val="002060"/>
                          </a:solidFill>
                        </a:rPr>
                        <a:t>6,7 классы</a:t>
                      </a:r>
                      <a:endParaRPr/>
                    </a:p>
                  </a:txBody>
                  <a:tcPr marL="121920" marR="121920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800"/>
                        <a:t>с 01.09.2023</a:t>
                      </a:r>
                      <a:r>
                        <a:rPr lang="ru-RU" sz="2800"/>
                        <a:t> г.                             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 lang="ru-RU" sz="2800"/>
                        <a:t>                        - 11 классы</a:t>
                      </a:r>
                      <a:endParaRPr lang="ru-RU" sz="2800"/>
                    </a:p>
                  </a:txBody>
                  <a:tcPr marL="121920" marR="121920"/>
                </a:tc>
              </a:tr>
              <a:tr h="877459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800" b="1">
                          <a:solidFill>
                            <a:srgbClr val="C00000"/>
                          </a:solidFill>
                        </a:rPr>
                        <a:t>с 01.09.2024 г. </a:t>
                      </a:r>
                      <a:r>
                        <a:rPr lang="ru-RU" sz="2800"/>
                        <a:t>– вся</a:t>
                      </a:r>
                      <a:r>
                        <a:rPr lang="ru-RU" sz="2800"/>
                        <a:t> начальная школа (1-4 классы)</a:t>
                      </a:r>
                      <a:endParaRPr lang="ru-RU" sz="2800"/>
                    </a:p>
                  </a:txBody>
                  <a:tcPr marL="121920" marR="121920"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2800" b="1">
                          <a:solidFill>
                            <a:srgbClr val="C00000"/>
                          </a:solidFill>
                        </a:rPr>
                        <a:t>с 01.09.2024 г. </a:t>
                      </a:r>
                      <a:r>
                        <a:rPr lang="ru-RU" sz="2800"/>
                        <a:t>– вся основная школа (5-9 классы)</a:t>
                      </a:r>
                      <a:endParaRPr/>
                    </a:p>
                  </a:txBody>
                  <a:tcPr marL="121920" marR="121920"/>
                </a:tc>
                <a:tc>
                  <a:txBody>
                    <a:bodyPr/>
                    <a:p>
                      <a:pPr>
                        <a:defRPr/>
                      </a:pPr>
                      <a:endParaRPr lang="ru-RU" sz="2800"/>
                    </a:p>
                    <a:p>
                      <a:pPr>
                        <a:defRPr/>
                      </a:pPr>
                      <a:endParaRPr lang="ru-RU" sz="2800"/>
                    </a:p>
                    <a:p>
                      <a:pPr>
                        <a:defRPr/>
                      </a:pPr>
                      <a:endParaRPr lang="ru-RU" sz="2800"/>
                    </a:p>
                    <a:p>
                      <a:pPr>
                        <a:defRPr/>
                      </a:pPr>
                      <a:endParaRPr lang="ru-RU" sz="2800"/>
                    </a:p>
                  </a:txBody>
                  <a:tcPr marL="121920" marR="12192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0329" y="143436"/>
            <a:ext cx="11801277" cy="82723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4000" b="1">
                <a:solidFill>
                  <a:srgbClr val="002060"/>
                </a:solidFill>
              </a:rPr>
              <a:t>Изменения в нормативной базе</a:t>
            </a:r>
            <a:endParaRPr lang="ru-RU" b="1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206187" y="1308848"/>
            <a:ext cx="11878237" cy="4261958"/>
          </a:xfrm>
        </p:spPr>
        <p:txBody>
          <a:bodyPr>
            <a:normAutofit fontScale="92500"/>
          </a:bodyPr>
          <a:lstStyle/>
          <a:p>
            <a:pPr marL="514350" indent="-514350" algn="just">
              <a:buAutoNum type="arabicPeriod"/>
              <a:defRPr/>
            </a:pPr>
            <a:r>
              <a:rPr lang="ru-RU"/>
              <a:t>Федеральный закон от 24.09.2022   № 371-ФЗ   «О внесении изменений в Федеральный закон «Об образовании в Российской Федерации» и статью 1 Федерального закона «Об обязательных требованиях в Российской Федерации»</a:t>
            </a:r>
            <a:endParaRPr/>
          </a:p>
          <a:p>
            <a:pPr marL="0" indent="0">
              <a:buNone/>
              <a:defRPr/>
            </a:pPr>
            <a:r>
              <a:rPr lang="ru-RU" b="1" u="sng">
                <a:solidFill>
                  <a:schemeClr val="tx1"/>
                </a:solidFill>
                <a:latin typeface="Times New Roman"/>
                <a:cs typeface="Times New Roman"/>
              </a:rPr>
              <a:t>Ч. 10  СТ. 2</a:t>
            </a:r>
            <a:endParaRPr/>
          </a:p>
          <a:p>
            <a:pPr marL="0" indent="0" algn="just">
              <a:buNone/>
              <a:defRPr/>
            </a:pPr>
            <a:r>
              <a:rPr lang="ru-RU" b="1">
                <a:solidFill>
                  <a:srgbClr val="FF0000"/>
                </a:solidFill>
                <a:latin typeface="Times New Roman"/>
                <a:cs typeface="Times New Roman"/>
              </a:rPr>
              <a:t>10.1.  </a:t>
            </a:r>
            <a:r>
              <a:rPr lang="ru-RU" sz="3200" b="1">
                <a:solidFill>
                  <a:srgbClr val="FF0000"/>
                </a:solidFill>
                <a:latin typeface="Times New Roman"/>
                <a:cs typeface="Times New Roman"/>
              </a:rPr>
              <a:t>Федеральная основная общеобразовательная программа - </a:t>
            </a:r>
            <a:r>
              <a:rPr lang="ru-RU" sz="3200" b="1" u="sng">
                <a:solidFill>
                  <a:srgbClr val="FF0000"/>
                </a:solidFill>
                <a:latin typeface="Times New Roman"/>
                <a:cs typeface="Times New Roman"/>
              </a:rPr>
              <a:t>учебно-методическая документация</a:t>
            </a:r>
            <a:r>
              <a:rPr lang="ru-RU" sz="3200" b="1">
                <a:solidFill>
                  <a:srgbClr val="FF0000"/>
                </a:solidFill>
                <a:latin typeface="Times New Roman"/>
                <a:cs typeface="Times New Roman"/>
              </a:rPr>
              <a:t>, определяющая единые для Российской Федерации </a:t>
            </a:r>
            <a:r>
              <a:rPr lang="ru-RU" sz="3200" b="1">
                <a:solidFill>
                  <a:srgbClr val="FF0000"/>
                </a:solidFill>
                <a:latin typeface="Times New Roman"/>
                <a:cs typeface="Times New Roman"/>
              </a:rPr>
              <a:t>базовые объем и содержание </a:t>
            </a:r>
            <a:r>
              <a:rPr lang="ru-RU" sz="3200" b="1">
                <a:solidFill>
                  <a:srgbClr val="FF0000"/>
                </a:solidFill>
                <a:latin typeface="Times New Roman"/>
                <a:cs typeface="Times New Roman"/>
              </a:rPr>
              <a:t>образования определенного уровня и (или) определенной направленности, </a:t>
            </a:r>
            <a:r>
              <a:rPr lang="ru-RU" sz="3200" b="1">
                <a:solidFill>
                  <a:srgbClr val="FF0000"/>
                </a:solidFill>
                <a:latin typeface="Times New Roman"/>
                <a:cs typeface="Times New Roman"/>
              </a:rPr>
              <a:t>планируемые результаты</a:t>
            </a:r>
            <a:r>
              <a:rPr lang="ru-RU" sz="3200" b="1">
                <a:solidFill>
                  <a:srgbClr val="FF0000"/>
                </a:solidFill>
                <a:latin typeface="Times New Roman"/>
                <a:cs typeface="Times New Roman"/>
              </a:rPr>
              <a:t> освоения образовательной программы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9349" y="116633"/>
            <a:ext cx="11619716" cy="71336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</a:rPr>
              <a:t>Изменения в законодательстве</a:t>
            </a:r>
            <a:endParaRPr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67286" y="1012873"/>
            <a:ext cx="1169025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u="sng"/>
              <a:t>Ст.12 ФЗ № 273, п. 6.2</a:t>
            </a:r>
            <a:endParaRPr/>
          </a:p>
          <a:p>
            <a:pPr>
              <a:defRPr/>
            </a:pPr>
            <a:r>
              <a:rPr lang="ru-RU" sz="2800"/>
              <a:t> Организация, осуществляющая образовательную деятельность при разработке соответствующей общеобразовательной программы вправе предусмотреть </a:t>
            </a:r>
            <a:r>
              <a:rPr lang="ru-RU" sz="2800">
                <a:solidFill>
                  <a:srgbClr val="FF0000"/>
                </a:solidFill>
              </a:rPr>
              <a:t>перераспределение предусмотренного в федеральном учебном плане времени на изучение учебных предметов, </a:t>
            </a:r>
            <a:r>
              <a:rPr lang="ru-RU" sz="2800"/>
              <a:t>по которым </a:t>
            </a:r>
            <a:r>
              <a:rPr lang="ru-RU" sz="2800" u="sng"/>
              <a:t>не проводится государственная итоговая аттестация</a:t>
            </a:r>
            <a:r>
              <a:rPr lang="ru-RU" sz="2800"/>
              <a:t>, </a:t>
            </a:r>
            <a:r>
              <a:rPr lang="ru-RU" sz="2800" b="1">
                <a:solidFill>
                  <a:srgbClr val="002060"/>
                </a:solidFill>
              </a:rPr>
              <a:t>в пользу изучения иных учебных предметов, в том числе на организацию углубленного изучения отдельных учебных предметов и профильное обучение </a:t>
            </a:r>
            <a:r>
              <a:rPr lang="ru-RU" sz="2800"/>
              <a:t>(вступает в силу с 01.01.23 г.)</a:t>
            </a:r>
            <a:endParaRPr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 bwMode="auto">
          <a:xfrm>
            <a:off x="10044332" y="5317587"/>
            <a:ext cx="815926" cy="464235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0329" y="143436"/>
            <a:ext cx="11716871" cy="60215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>
                <a:solidFill>
                  <a:srgbClr val="002060"/>
                </a:solidFill>
              </a:rPr>
              <a:t>Изменения в нормативной базе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206196" y="1308847"/>
            <a:ext cx="11492753" cy="4402636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  <a:defRPr/>
            </a:pPr>
            <a:r>
              <a:rPr lang="ru-RU"/>
              <a:t>Федеральный закон 24.09.2022 № 371-ФЗ «О внесении изменений в Федеральный закон «Об образовании в Российской Федерации» и статью 1 Федерального закона «Об обязательных требованиях в Российской Федерации»</a:t>
            </a:r>
            <a:endParaRPr/>
          </a:p>
          <a:p>
            <a:pPr marL="0" indent="0">
              <a:buNone/>
              <a:defRPr/>
            </a:pPr>
            <a:r>
              <a:rPr lang="ru-RU" b="1" u="sng">
                <a:solidFill>
                  <a:schemeClr val="tx1"/>
                </a:solidFill>
                <a:latin typeface="Times New Roman"/>
                <a:cs typeface="Times New Roman"/>
              </a:rPr>
              <a:t>Ч. 6 СТ. 12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6.</a:t>
            </a:r>
            <a:r>
              <a:rPr lang="ru-RU">
                <a:solidFill>
                  <a:srgbClr val="FF0000"/>
                </a:solidFill>
              </a:rPr>
              <a:t>3 </a:t>
            </a:r>
            <a:r>
              <a:rPr lang="ru-RU">
                <a:solidFill>
                  <a:schemeClr val="tx1"/>
                </a:solidFill>
              </a:rPr>
              <a:t>При разработке основной образовательной программы организация, осуществляющая образовательную деятельность по имеющим государственную аккредитацию образовательным программам начального общего, основного общего, среднего общего образования предусматривают непосредственное применение при реализации </a:t>
            </a:r>
            <a:r>
              <a:rPr lang="ru-RU" b="1" u="sng">
                <a:solidFill>
                  <a:schemeClr val="tx1"/>
                </a:solidFill>
              </a:rPr>
              <a:t>обязательной части</a:t>
            </a:r>
            <a:r>
              <a:rPr lang="ru-RU" b="1">
                <a:solidFill>
                  <a:schemeClr val="tx1"/>
                </a:solidFill>
              </a:rPr>
              <a:t> </a:t>
            </a:r>
            <a:r>
              <a:rPr lang="ru-RU">
                <a:solidFill>
                  <a:schemeClr val="tx1"/>
                </a:solidFill>
              </a:rPr>
              <a:t>образовательной программы </a:t>
            </a:r>
            <a:r>
              <a:rPr lang="ru-RU" i="1">
                <a:solidFill>
                  <a:schemeClr val="tx1"/>
                </a:solidFill>
              </a:rPr>
              <a:t>НОО</a:t>
            </a:r>
            <a:r>
              <a:rPr lang="ru-RU">
                <a:solidFill>
                  <a:schemeClr val="tx1"/>
                </a:solidFill>
              </a:rPr>
              <a:t> федеральных </a:t>
            </a:r>
            <a:r>
              <a:rPr lang="ru-RU">
                <a:solidFill>
                  <a:srgbClr val="FF0000"/>
                </a:solidFill>
              </a:rPr>
              <a:t>рабочих программ </a:t>
            </a:r>
            <a:r>
              <a:rPr lang="ru-RU">
                <a:solidFill>
                  <a:schemeClr val="tx1"/>
                </a:solidFill>
              </a:rPr>
              <a:t>по учебным предметам </a:t>
            </a:r>
            <a:r>
              <a:rPr lang="ru-RU">
                <a:solidFill>
                  <a:srgbClr val="FF0000"/>
                </a:solidFill>
              </a:rPr>
              <a:t>«Русский язык», «Литературное чтение», «Окружающий мир», </a:t>
            </a:r>
            <a:r>
              <a:rPr lang="ru-RU">
                <a:solidFill>
                  <a:schemeClr val="tx1"/>
                </a:solidFill>
              </a:rPr>
              <a:t>а при реализации обязательной части </a:t>
            </a:r>
            <a:r>
              <a:rPr lang="ru-RU" i="1">
                <a:solidFill>
                  <a:schemeClr val="tx1"/>
                </a:solidFill>
              </a:rPr>
              <a:t>ОО и СОО </a:t>
            </a:r>
            <a:r>
              <a:rPr lang="ru-RU">
                <a:solidFill>
                  <a:schemeClr val="tx1"/>
                </a:solidFill>
              </a:rPr>
              <a:t>– </a:t>
            </a:r>
            <a:r>
              <a:rPr lang="ru-RU">
                <a:solidFill>
                  <a:srgbClr val="FF0000"/>
                </a:solidFill>
              </a:rPr>
              <a:t>«Русский язык», «Литература», «История», «Обществознание», «География», «ОБЖ»</a:t>
            </a:r>
            <a:endParaRPr lang="ru-RU" b="1" u="sng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31695" y="134477"/>
            <a:ext cx="10408024" cy="101300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>
                <a:solidFill>
                  <a:srgbClr val="002060"/>
                </a:solidFill>
              </a:rPr>
              <a:t>Нормативно-правовые основания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197227" y="1317813"/>
            <a:ext cx="11779623" cy="528021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4400" b="1"/>
              <a:t>ФОП НОО                                        У</a:t>
            </a:r>
            <a:r>
              <a:rPr lang="ru-RU" sz="2000" b="1"/>
              <a:t>тверждена приказом   </a:t>
            </a:r>
            <a:endParaRPr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000" b="1"/>
              <a:t>                                                                                                                                Министерства Просвещения</a:t>
            </a:r>
            <a:endParaRPr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000" b="1"/>
              <a:t>                                                                                                                                Российской Федерации от</a:t>
            </a:r>
            <a:endParaRPr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000" b="1"/>
              <a:t>                                                                                                                                                                            16.11.2022 № 992</a:t>
            </a:r>
            <a:endParaRPr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000" b="1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4000" b="1"/>
              <a:t>ФОП ООО                                              </a:t>
            </a:r>
            <a:r>
              <a:rPr lang="ru-RU" sz="4400" b="1"/>
              <a:t>У</a:t>
            </a:r>
            <a:r>
              <a:rPr lang="ru-RU" sz="2000" b="1"/>
              <a:t>тверждена приказом  </a:t>
            </a:r>
            <a:endParaRPr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000" b="1"/>
              <a:t>                                                                                                                                Министерства Просвещения</a:t>
            </a:r>
            <a:endParaRPr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000" b="1"/>
              <a:t>                                                                                                                                Российской Федерации от</a:t>
            </a:r>
            <a:endParaRPr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000" b="1"/>
              <a:t>                                                                                                                                                                            16.11.2022 № 993</a:t>
            </a:r>
            <a:endParaRPr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000" b="1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000" b="1"/>
              <a:t> </a:t>
            </a:r>
            <a:r>
              <a:rPr lang="ru-RU" sz="4000" b="1"/>
              <a:t>ФОП СОО</a:t>
            </a:r>
            <a:r>
              <a:rPr lang="ru-RU" sz="2000" b="1"/>
              <a:t>                                                                                           </a:t>
            </a:r>
            <a:r>
              <a:rPr lang="ru-RU" sz="4200" b="1"/>
              <a:t>У</a:t>
            </a:r>
            <a:r>
              <a:rPr lang="ru-RU" sz="2200" b="1"/>
              <a:t>тверждена приказом </a:t>
            </a:r>
            <a:endParaRPr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/>
              <a:t>                                                                                                                          Министерства Просвещения</a:t>
            </a:r>
            <a:endParaRPr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/>
              <a:t>                                                                                                                          Российской Федерации от</a:t>
            </a:r>
            <a:endParaRPr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200" b="1"/>
              <a:t>                                                                                                                                                                     23.11.2022 № 1014</a:t>
            </a:r>
            <a:endParaRPr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000" b="1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4000" b="1"/>
              <a:t>                </a:t>
            </a:r>
            <a:endParaRPr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4000" b="1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000" b="1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000" b="1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2000" b="1"/>
          </a:p>
        </p:txBody>
      </p:sp>
      <p:sp>
        <p:nvSpPr>
          <p:cNvPr id="4" name="Стрелка вправо 3"/>
          <p:cNvSpPr/>
          <p:nvPr/>
        </p:nvSpPr>
        <p:spPr bwMode="auto">
          <a:xfrm>
            <a:off x="3983766" y="1689176"/>
            <a:ext cx="1999129" cy="484632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 bwMode="auto">
          <a:xfrm>
            <a:off x="3867224" y="3212976"/>
            <a:ext cx="2232211" cy="484632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 bwMode="auto">
          <a:xfrm>
            <a:off x="3866818" y="4753643"/>
            <a:ext cx="1963271" cy="484632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Р7-Офис/7.2.2.36</Application>
  <DocSecurity>0</DocSecurity>
  <PresentationFormat>Широкоэкранный</PresentationFormat>
  <Paragraphs>0</Paragraphs>
  <Slides>43</Slides>
  <Notes>43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мами</dc:creator>
  <cp:keywords/>
  <dc:description/>
  <dc:identifier/>
  <dc:language/>
  <cp:lastModifiedBy/>
  <cp:revision>58</cp:revision>
  <dcterms:created xsi:type="dcterms:W3CDTF">2022-04-15T10:54:38Z</dcterms:created>
  <dcterms:modified xsi:type="dcterms:W3CDTF">2023-05-10T05:40:44Z</dcterms:modified>
  <cp:category/>
  <cp:contentStatus/>
  <cp:version/>
</cp:coreProperties>
</file>