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presProps" Target="presProps.xml" /><Relationship Id="rId23" Type="http://schemas.openxmlformats.org/officeDocument/2006/relationships/tableStyles" Target="tableStyles.xml" /><Relationship Id="rId2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Заседание РМО классных руководителей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2214546" y="3929066"/>
            <a:ext cx="6400800" cy="1752599"/>
          </a:xfrm>
        </p:spPr>
        <p:txBody>
          <a:bodyPr/>
          <a:lstStyle/>
          <a:p>
            <a:pPr algn="r">
              <a:defRPr/>
            </a:pPr>
            <a:r>
              <a:rPr lang="ru-RU"/>
              <a:t>20.04.2023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br>
              <a:rPr lang="ru-RU" b="1"/>
            </a:br>
            <a:r>
              <a:rPr lang="ru-RU" b="1"/>
              <a:t>Что поправить в разделах программы</a:t>
            </a:r>
            <a:br>
              <a:rPr lang="ru-RU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472518" cy="4525963"/>
          </a:xfrm>
        </p:spPr>
        <p:txBody>
          <a:bodyPr/>
          <a:lstStyle/>
          <a:p>
            <a:pPr>
              <a:buNone/>
              <a:defRPr/>
            </a:pPr>
            <a:r>
              <a:rPr lang="ru-RU"/>
              <a:t>		Изменения касаются четырех разделов программы воспитания. Правки затрагивают личностные результаты учащихся, цели и задачи воспитания, формы и содержание воспитательной деятельности и систему поощрений.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/>
          </a:bodyPr>
          <a:lstStyle/>
          <a:p>
            <a:pPr>
              <a:buNone/>
              <a:defRPr/>
            </a:pPr>
            <a:r>
              <a:rPr lang="ru-RU" b="1"/>
              <a:t>	Раздел 1. «Анализ воспитательного процесса в организации»</a:t>
            </a:r>
            <a:endParaRPr lang="ru-RU"/>
          </a:p>
          <a:p>
            <a:pPr>
              <a:buNone/>
              <a:defRPr/>
            </a:pPr>
            <a:r>
              <a:rPr lang="ru-RU"/>
              <a:t>	В этот раздел включаются результаты ежегодного анализа воспитательной работы школы. Направления анализа определяются в соответствии с календарным планом школы . В конце раздела делаются выводы, а также описываются проблемы, над решением которых школе предстоит работать.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buNone/>
              <a:defRPr/>
            </a:pPr>
            <a:r>
              <a:rPr lang="ru-RU" b="1"/>
              <a:t>	Раздел 2. «Цель и задачи воспитания обучающихся»</a:t>
            </a:r>
            <a:endParaRPr lang="ru-RU"/>
          </a:p>
          <a:p>
            <a:pPr>
              <a:buNone/>
              <a:defRPr/>
            </a:pPr>
            <a:r>
              <a:rPr lang="ru-RU"/>
              <a:t>	Формулируются цели и задачи воспитания в соответствии с новыми личностными результатами, которые прописаны в ФГОС третьего поколения.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2400" b="1"/>
              <a:t>Раздел 3. «Виды, формы и содержание воспитательной деятельности с учетом специфики организации, интересов субъектов воспитания, тематики учебных модулей»</a:t>
            </a:r>
            <a:br>
              <a:rPr lang="ru-RU" sz="2400"/>
            </a:b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/>
              <a:t>В данном разделе можно оставить модули или вернуться к традиционному описанию содержания по направлениям воспитания, утвержденным в ФГОС нового поколения.</a:t>
            </a:r>
            <a:endParaRPr/>
          </a:p>
          <a:p>
            <a:pPr>
              <a:defRPr/>
            </a:pPr>
            <a:r>
              <a:rPr lang="ru-RU"/>
              <a:t>Однако если выбирается модульная структура, то содержание предыдущей версии программы воспитания оставить не получится, поскольку в стандарте нового поколения заложены качественно новые результаты воспитания. Кроме того, предыдущий ФГОС не предусматривал обязательный учет специфики школы, а также интересов субъектов воспитания и тематики учебных модулей.</a:t>
            </a:r>
            <a:endParaRPr/>
          </a:p>
          <a:p>
            <a:pPr>
              <a:defRPr/>
            </a:pPr>
            <a:r>
              <a:rPr lang="ru-RU"/>
              <a:t>Работа по описанию раздела может начинаться с анкетирования, чтобы выявить интересы учащихся и родителей, а также социальные потребности семей. При определении видов, форм и содержания воспитания необходимо учитывать результаты анкетирования, а также специфику школы, историко-культурную и этническую специфику региона. При описании формы и содержания воспитания в урочной деятельности нужно ориентироваться на тематику учебного предмета.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br>
              <a:rPr lang="ru-RU" sz="3100" b="1"/>
            </a:br>
            <a:r>
              <a:rPr lang="ru-RU" sz="3100" b="1"/>
              <a:t>Раздел 4. «Система поощрения социальной успешности и проявления активной жизненной позиции учащихся»</a:t>
            </a:r>
            <a:br>
              <a:rPr lang="ru-RU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ru-RU"/>
              <a:t>При разработке и описании системы поощрения учащихся должны учитываться различные особенности, а порядок поощрения должен быть объективным, понятным.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Процедура награждения должна соответствовать школьному укладу и символике, само награждение должно быть открытым и публичным. Частота награждений и количество поощряемых должны быть оптимальны, необходимо соблюдение сочетания индивидуального и коллективного поощрения.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К системе поощрений, дифференцированных по уровню и типу наград, должны привлекаться учащиеся, представители ученического самоуправления, родители, статусные представители сторонних организаций.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Формы поощрения должны быть конкретизированы: это могут быть как традиционные (</a:t>
            </a:r>
            <a:r>
              <a:rPr lang="ru-RU"/>
              <a:t>портфолио</a:t>
            </a:r>
            <a:r>
              <a:rPr lang="ru-RU"/>
              <a:t>, рейтинги, награждение благодарственными письмами, подарки и ценные призы, благотворительная поддержка), так и нетрадиционные формы (мастер-классы активных учащихся, назначение учащихся на ведущие исполнительские роли, публикация в СМИ о достижениях учащихся и пр.)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Также при разработке рабочей программы воспитания не необходимо учесть, что в соответствии со Стандартом воспитательная деятельность реализуется совместно с семьей и иными институтами воспитания. Для этого в программе нужно указать механизмы взаимодействия с семьями учащихся и сторонними организациями.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br>
              <a:rPr lang="ru-RU" b="1"/>
            </a:br>
            <a:r>
              <a:rPr lang="ru-RU" b="1"/>
              <a:t>Разработка календарного плана воспитательной работы</a:t>
            </a:r>
            <a:br>
              <a:rPr lang="ru-RU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/>
              <a:t>		ФГОС нового поколения предъявляет требования и к календарному плану воспитательной работы:</a:t>
            </a:r>
            <a:endParaRPr/>
          </a:p>
          <a:p>
            <a:pPr lvl="0">
              <a:defRPr/>
            </a:pPr>
            <a:r>
              <a:rPr lang="ru-RU"/>
              <a:t>во-первых, по новому ФГОС календарный план воспитательной работы </a:t>
            </a:r>
            <a:r>
              <a:rPr lang="ru-RU">
                <a:solidFill>
                  <a:srgbClr val="FF0000"/>
                </a:solidFill>
              </a:rPr>
              <a:t>становится частью ООП и входит в состав организационного раздела программы</a:t>
            </a:r>
            <a:r>
              <a:rPr lang="ru-RU"/>
              <a:t>;</a:t>
            </a:r>
            <a:endParaRPr/>
          </a:p>
          <a:p>
            <a:pPr lvl="0">
              <a:defRPr/>
            </a:pPr>
            <a:r>
              <a:rPr lang="ru-RU"/>
              <a:t>во-вторых, календарный план должен включать перечень событий и мероприятий воспитательной направленности, которые организуются и проводятся школой, а также в которых школа принимает участие.</a:t>
            </a:r>
            <a:endParaRPr/>
          </a:p>
          <a:p>
            <a:pPr>
              <a:buNone/>
              <a:defRPr/>
            </a:pPr>
            <a:r>
              <a:rPr lang="ru-RU"/>
              <a:t>		Поэтому, прежде чем включить какое-либо мероприятие в план, следует тщательно оценить возможности школы по его реализации. Это связано с тем, что </a:t>
            </a:r>
            <a:r>
              <a:rPr lang="ru-RU">
                <a:solidFill>
                  <a:srgbClr val="FF0000"/>
                </a:solidFill>
              </a:rPr>
              <a:t>теперь все мероприятия плана становятся обязательными для исполнения, а любые изменения в плане нужно будет утверждать на педагогическом совете как изменения, вносимые в ООП.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br>
              <a:rPr lang="ru-RU" b="1"/>
            </a:br>
            <a:r>
              <a:rPr lang="ru-RU" b="1"/>
              <a:t>Основные направления воспитательной работы</a:t>
            </a:r>
            <a:br>
              <a:rPr lang="ru-RU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/>
              <a:t>Во избежание перегрузки календарно-тематического плана школы, в него нужно включать только обязательные мероприятия, которые школа проводит в соответствии со стандартом нового поколения.</a:t>
            </a:r>
            <a:endParaRPr/>
          </a:p>
          <a:p>
            <a:pPr>
              <a:defRPr/>
            </a:pPr>
            <a:r>
              <a:rPr lang="ru-RU"/>
              <a:t>В ФГОС НОО обозначены лишь основные направления воспитательной деятельности, поэтому ориентироваться можно на ФГОС ООО, в котором указаны требования к содержанию воспитательных мероприятий.</a:t>
            </a:r>
            <a:endParaRPr/>
          </a:p>
          <a:p>
            <a:pPr>
              <a:defRPr/>
            </a:pPr>
            <a:r>
              <a:rPr lang="ru-RU"/>
              <a:t>Для этого необходимо предусмотреть мероприятия на совместную деятельность учащихся и родителей, а также на развитие педагогической компетентности родителей в целях осуществления социализации учащихся в семье. Эти мероприятия являются обязательными, так как это требование ФГОС третьего поколения.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br>
              <a:rPr lang="ru-RU" b="1"/>
            </a:br>
            <a:r>
              <a:rPr lang="ru-RU" b="1"/>
              <a:t>Обязательные образовательные события</a:t>
            </a:r>
            <a:br>
              <a:rPr lang="ru-RU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/>
              <a:t>Министерство просвещения Российской Федерации рекомендует включать в программу воспитания образовательные события, приуроченные к государственным и национальным праздниками РФ, к памятным датам и событиям российской истории и культуры, местным и региональным памятным датам и событиям согласно примерному календарному плану воспитательной работы на учебный год.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/>
              <a:t>Перечень олимпиад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214282" y="1600200"/>
            <a:ext cx="871543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/>
              <a:t>		В календарный план воспитательной работы можно включить мероприятия из перечня олимпиад, интеллектуальных, творческих конкурсов, мероприятий, направленных на развитие способностей в научно-исследовательской, инженерно-технической, изобретательской, творческой и физкультурно-спортивной сферах, а также муниципальные и региональные мероприятия, в которых учащиеся ежегодно принимают участие.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Документы классного руководителя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Электронный журнал</a:t>
            </a:r>
            <a:endParaRPr/>
          </a:p>
          <a:p>
            <a:pPr>
              <a:defRPr/>
            </a:pPr>
            <a:r>
              <a:rPr lang="ru-RU"/>
              <a:t>Электронное портфолио ученика</a:t>
            </a:r>
            <a:endParaRPr/>
          </a:p>
          <a:p>
            <a:pPr>
              <a:defRPr/>
            </a:pPr>
            <a:r>
              <a:rPr lang="ru-RU"/>
              <a:t>Социальный паспорт или электронная карточка ученика</a:t>
            </a:r>
            <a:endParaRPr/>
          </a:p>
          <a:p>
            <a:pPr>
              <a:defRPr/>
            </a:pPr>
            <a:r>
              <a:rPr lang="ru-RU"/>
              <a:t>План воспитательной работы: анализ работы, характеристика класса, план самообразования, календарный план воспитательной работы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Повестка: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514350" indent="-514350">
              <a:buAutoNum type="arabicPeriod"/>
              <a:defRPr/>
            </a:pPr>
            <a:r>
              <a:rPr lang="ru-RU"/>
              <a:t>Изменения в программе воспитания в условиях реализации обновленных НОО, ООО, СОО ФГОС (работа в группах).</a:t>
            </a:r>
            <a:endParaRPr/>
          </a:p>
          <a:p>
            <a:pPr marL="514350" indent="-514350">
              <a:buAutoNum type="arabicPeriod"/>
              <a:defRPr/>
            </a:pPr>
            <a:r>
              <a:rPr lang="ru-RU"/>
              <a:t>Организация и проведение Родительского Форума.</a:t>
            </a:r>
            <a:endParaRPr/>
          </a:p>
          <a:p>
            <a:pPr marL="514350" indent="-514350">
              <a:buAutoNum type="arabicPeriod"/>
              <a:defRPr/>
            </a:pPr>
            <a:r>
              <a:rPr lang="ru-RU"/>
              <a:t>Разное.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700"/>
              <a:t>Изменения программы воспитания в условиях реализации обновленных ФГОС</a:t>
            </a:r>
            <a:br>
              <a:rPr lang="ru-RU"/>
            </a:br>
            <a:endParaRPr lang="ru-RU"/>
          </a:p>
        </p:txBody>
      </p:sp>
      <p:pic>
        <p:nvPicPr>
          <p:cNvPr id="1027" name="Picture 3" descr="C:\Users\User\Desktop\РМО\2023-04-20_08-51-29.png"/>
          <p:cNvPicPr>
            <a:picLocks noChangeAspect="1" noChangeArrowheads="1" noGrp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142844" y="1214422"/>
            <a:ext cx="8880322" cy="492922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 b="1"/>
              <a:t> Личностные результаты</a:t>
            </a:r>
            <a:br>
              <a:rPr lang="ru-RU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62500" lnSpcReduction="20000"/>
          </a:bodyPr>
          <a:lstStyle/>
          <a:p>
            <a:pPr>
              <a:buNone/>
              <a:defRPr/>
            </a:pPr>
            <a:r>
              <a:rPr lang="ru-RU"/>
              <a:t>		По ФГОС третьего поколения личностные результаты достигаются в единстве учебной и воспитательной деятельности. При этом они разделены по основным направлениям:</a:t>
            </a:r>
            <a:endParaRPr/>
          </a:p>
          <a:p>
            <a:pPr lvl="0">
              <a:defRPr/>
            </a:pPr>
            <a:r>
              <a:rPr lang="ru-RU"/>
              <a:t>Гражданское;</a:t>
            </a:r>
            <a:endParaRPr/>
          </a:p>
          <a:p>
            <a:pPr lvl="0">
              <a:defRPr/>
            </a:pPr>
            <a:r>
              <a:rPr lang="ru-RU"/>
              <a:t>Патриотическое;</a:t>
            </a:r>
            <a:endParaRPr/>
          </a:p>
          <a:p>
            <a:pPr lvl="0">
              <a:defRPr/>
            </a:pPr>
            <a:r>
              <a:rPr lang="ru-RU"/>
              <a:t>Духовно-нравственное;</a:t>
            </a:r>
            <a:endParaRPr/>
          </a:p>
          <a:p>
            <a:pPr lvl="0">
              <a:defRPr/>
            </a:pPr>
            <a:r>
              <a:rPr lang="ru-RU"/>
              <a:t>Эстетическое;</a:t>
            </a:r>
            <a:endParaRPr/>
          </a:p>
          <a:p>
            <a:pPr lvl="0">
              <a:defRPr/>
            </a:pPr>
            <a:r>
              <a:rPr lang="ru-RU"/>
              <a:t>Физическое;</a:t>
            </a:r>
            <a:endParaRPr/>
          </a:p>
          <a:p>
            <a:pPr lvl="0">
              <a:defRPr/>
            </a:pPr>
            <a:r>
              <a:rPr lang="ru-RU"/>
              <a:t>Трудовое;</a:t>
            </a:r>
            <a:endParaRPr/>
          </a:p>
          <a:p>
            <a:pPr lvl="0">
              <a:defRPr/>
            </a:pPr>
            <a:r>
              <a:rPr lang="ru-RU"/>
              <a:t>Экологическое воспитание;</a:t>
            </a:r>
            <a:endParaRPr/>
          </a:p>
          <a:p>
            <a:pPr lvl="0">
              <a:defRPr/>
            </a:pPr>
            <a:r>
              <a:rPr lang="ru-RU"/>
              <a:t>Формирование культуры здоровья и эмоционального благополучия;</a:t>
            </a:r>
            <a:endParaRPr/>
          </a:p>
          <a:p>
            <a:pPr lvl="0">
              <a:defRPr/>
            </a:pPr>
            <a:r>
              <a:rPr lang="ru-RU"/>
              <a:t>Ценности научного познания.</a:t>
            </a:r>
            <a:endParaRPr/>
          </a:p>
          <a:p>
            <a:pPr>
              <a:buNone/>
              <a:defRPr/>
            </a:pPr>
            <a:r>
              <a:rPr lang="ru-RU"/>
              <a:t>		Все воспитательные мероприятия программы должны соответствовать данным направлениям и должны быть нацелены на достижение личностных результатов.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br>
              <a:rPr lang="ru-RU" sz="3600" b="1"/>
            </a:br>
            <a:r>
              <a:rPr lang="ru-RU" sz="3600" b="1"/>
              <a:t>Учет специфики региона и единство воспитательной деятельности</a:t>
            </a:r>
            <a:br>
              <a:rPr lang="ru-RU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/>
              <a:t>По новым требованиям программа воспитания должна обеспечивать целостность и единство воспитательных воздействий на учащихся, реализацию возможности социальных проб, самореализацию и самоорганизацию учащихся, практическую подготовку.</a:t>
            </a:r>
            <a:endParaRPr/>
          </a:p>
          <a:p>
            <a:pPr>
              <a:defRPr/>
            </a:pPr>
            <a:r>
              <a:rPr lang="ru-RU"/>
              <a:t>Помимо этого, при разработке программы обязательно учитываются социальные потребности семей, а также историко-культурная и этническая специфика региона.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3200" b="1"/>
              <a:t>Нормативные документы для разработки программы воспитания</a:t>
            </a:r>
            <a:br>
              <a:rPr lang="ru-RU" sz="3200"/>
            </a:br>
            <a:endParaRPr lang="ru-RU" sz="32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/>
              <a:t>		Основой для разработки новой рабочей программы воспитания должен быть ФГОС для НОО и ООО (от 31.05.2021 № 286 и 287).</a:t>
            </a:r>
            <a:endParaRPr/>
          </a:p>
          <a:p>
            <a:pPr>
              <a:buNone/>
              <a:defRPr/>
            </a:pPr>
            <a:r>
              <a:rPr lang="ru-RU"/>
              <a:t>		В соответствии с новым ФГОС наличие модульной структуры программы теперь является необязательным. Требования к рабочей программе воспитания НОО стали мягче. Законодатели указали, что программа воспитания для начального образования может, но не обязана включать модули, и описали (п. 31.3 ФГОС НОО).</a:t>
            </a:r>
            <a:endParaRPr/>
          </a:p>
          <a:p>
            <a:pPr>
              <a:buNone/>
              <a:defRPr/>
            </a:pPr>
            <a:r>
              <a:rPr lang="ru-RU"/>
              <a:t>		Для общего образования модульная структура также стала возможной, а не обязательной. Но для этого уровня образования добавили обязательные требования к рабочей программе воспитания: она должна обеспечивать целостность образовательной среды, самореализацию и практическую подготовку учеников, учет социальных потребностей семей (п. 32.3 ФГОС ООО)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 b="1"/>
              <a:t>Вариативные модули</a:t>
            </a:r>
            <a:br>
              <a:rPr lang="ru-RU"/>
            </a:br>
            <a:endParaRPr lang="ru-RU"/>
          </a:p>
        </p:txBody>
      </p:sp>
      <p:pic>
        <p:nvPicPr>
          <p:cNvPr id="2050" name="Picture 2" descr="C:\Users\User\Desktop\РМО\2023-04-20_08-56-39.png"/>
          <p:cNvPicPr>
            <a:picLocks noChangeAspect="1" noChangeArrowheads="1" noGrp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0" y="1000108"/>
            <a:ext cx="9001188" cy="50006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 b="1"/>
              <a:t>Инвариантные модули</a:t>
            </a:r>
            <a:br>
              <a:rPr lang="ru-RU"/>
            </a:br>
            <a:endParaRPr lang="ru-RU"/>
          </a:p>
        </p:txBody>
      </p:sp>
      <p:pic>
        <p:nvPicPr>
          <p:cNvPr id="3074" name="Picture 2" descr="C:\Users\User\Desktop\РМО\2023-04-20_08-58-05.png"/>
          <p:cNvPicPr>
            <a:picLocks noChangeAspect="1" noChangeArrowheads="1" noGrp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1879330" y="1071545"/>
            <a:ext cx="6000792" cy="552806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/>
              <a:t>Содержание календарного плана воспитательной работы</a:t>
            </a:r>
            <a:endParaRPr/>
          </a:p>
          <a:p>
            <a:pPr>
              <a:buNone/>
              <a:defRPr/>
            </a:pPr>
            <a:endParaRPr lang="ru-RU"/>
          </a:p>
          <a:p>
            <a:pPr>
              <a:buNone/>
              <a:defRPr/>
            </a:pPr>
            <a:r>
              <a:rPr lang="ru-RU"/>
              <a:t>		В соответствии со стандартом нового поколения в программу воспитания школы необходимо включать не только мероприятия, которые организует и проводит школа, </a:t>
            </a:r>
            <a:r>
              <a:rPr lang="ru-RU">
                <a:solidFill>
                  <a:srgbClr val="FF0000"/>
                </a:solidFill>
              </a:rPr>
              <a:t>но и те, в которых школа просто участвует</a:t>
            </a:r>
            <a:r>
              <a:rPr lang="ru-RU"/>
              <a:t> (п. 32 ФГОС НОО, п.33 ФГОС ООО).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Р7-Офис/7.2.2.36</Application>
  <DocSecurity>0</DocSecurity>
  <PresentationFormat>Экран (4:3)</PresentationFormat>
  <Paragraphs>0</Paragraphs>
  <Slides>19</Slides>
  <Notes>19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РМО классных руководителей</dc:title>
  <dc:subject/>
  <dc:creator>User</dc:creator>
  <cp:keywords/>
  <dc:description/>
  <dc:identifier/>
  <dc:language/>
  <cp:lastModifiedBy/>
  <cp:revision>4</cp:revision>
  <dcterms:created xsi:type="dcterms:W3CDTF">2023-04-20T03:37:49Z</dcterms:created>
  <dcterms:modified xsi:type="dcterms:W3CDTF">2023-04-25T04:24:10Z</dcterms:modified>
  <cp:category/>
  <cp:contentStatus/>
  <cp:version/>
</cp:coreProperties>
</file>