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</a:bodyPr>
          <a:lstStyle>
            <a:lvl1pPr algn="r">
              <a:spcBef>
                <a:spcPts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 bwMode="auto">
          <a:xfrm>
            <a:off x="533400" y="3228536"/>
            <a:ext cx="7854696" cy="1752599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8D3FF0C-B2BA-4088-9BB1-F7545CE4ACB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B983439-2251-4332-8E59-A68CE9A9537A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6AEEF6A-7278-490F-A2B6-198029BBCC3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C693974-58B5-4897-8C94-E301CE137D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914400"/>
            <a:ext cx="2057400" cy="521176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914400"/>
            <a:ext cx="6019800" cy="521176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4485B91-A589-422E-8398-415BF8F2025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1A8017A-7132-44BF-A16F-8E38E740F24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B1BAE2D-3574-4C45-8FE0-7F01D68ACAC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61B69F4-2FF3-4F03-8B4E-233E4153363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0352" y="1316736"/>
            <a:ext cx="7772400" cy="1362455"/>
          </a:xfrm>
          <a:prstGeom prst="rect">
            <a:avLst/>
          </a:prstGeom>
          <a:ln>
            <a:noFill/>
          </a:ln>
        </p:spPr>
        <p:txBody>
          <a:bodyPr tIns="0">
            <a:noAutofit/>
          </a:bodyPr>
          <a:lstStyle>
            <a:lvl1pPr algn="l">
              <a:spcBef>
                <a:spcPts val="0"/>
              </a:spcBef>
              <a:buNone/>
              <a:defRPr lang="en-US" sz="5600" b="1" cap="none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269E2A-E6F6-4CD4-87E1-2408A3FF01A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F675748-E2D9-4218-9059-9A3148C10556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17B950B-3308-46CA-A896-389746E81E6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F0F45C9-F8DA-4585-96FB-BA34854610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F50848B-A29F-4FBC-A4B9-C0623BC752B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D834884-6EAE-437B-815D-50FD7F9801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305800" cy="114300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47440B-2696-4BAD-AC92-B5E9F1D3106A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83979B6-B953-42E0-9F1B-93A094C6E6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4D31AC5-95AD-4D98-A387-4A238AAA6C1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9C6CCDB-F8E1-4336-84FB-59E80D4B2CA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514351"/>
            <a:ext cx="2743200" cy="1162050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CFC994F-C418-441F-8247-52A02392D7D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E43AEBA-A14B-484C-A891-EE825E04F58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 bwMode="auto"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fill="norm" stroke="1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fill="norm" stroke="1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6CA103-B3B3-44DB-BF4E-553102D6A42C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582-114D-4C87-A053-DBE45B6A3C3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fill="norm" stroke="1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fill="norm" stroke="1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2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numCol="1" anchor="b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2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B10E7-6289-412F-9AA8-96644BED4CF3}" type="datetimeFigureOut">
              <a:rPr lang="ru-RU"/>
              <a:t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/>
          </a:bodyPr>
          <a:lstStyle>
            <a:lvl1pPr algn="r">
              <a:defRPr sz="1200">
                <a:solidFill>
                  <a:srgbClr val="045C75"/>
                </a:solidFill>
                <a:latin typeface="Constantia"/>
              </a:defRPr>
            </a:lvl1pPr>
          </a:lstStyle>
          <a:p>
            <a:pPr>
              <a:defRPr/>
            </a:pPr>
            <a:fld id="{CB2DE5A1-65AF-480D-82C5-8141F31A09A3}" type="slidenum">
              <a:rPr lang="ru-RU"/>
              <a:t/>
            </a:fld>
            <a:endParaRPr lang="ru-RU"/>
          </a:p>
        </p:txBody>
      </p:sp>
      <p:grpSp>
        <p:nvGrpSpPr>
          <p:cNvPr id="12297" name="Группа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1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 fill="norm" stroke="1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1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 fill="norm" stroke="1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5pPr>
      <a:lvl6pPr marL="457200"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6pPr>
      <a:lvl7pPr marL="914400"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7pPr>
      <a:lvl8pPr marL="1371600"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8pPr>
      <a:lvl9pPr marL="1828800" algn="l">
        <a:spcBef>
          <a:spcPts val="0"/>
        </a:spcBef>
        <a:spcAft>
          <a:spcPts val="0"/>
        </a:spcAft>
        <a:defRPr sz="5000">
          <a:solidFill>
            <a:schemeClr val="tx2"/>
          </a:solidFill>
          <a:latin typeface="Calibri"/>
        </a:defRPr>
      </a:lvl9pPr>
    </p:titleStyle>
    <p:bodyStyle>
      <a:lvl1pPr marL="273050" indent="-273050" algn="l">
        <a:spcBef>
          <a:spcPts val="0"/>
        </a:spcBef>
        <a:spcAft>
          <a:spcPts val="0"/>
        </a:spcAft>
        <a:buClr>
          <a:srgbClr val="0BD0D9"/>
        </a:buClr>
        <a:buSzPct val="9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>
        <a:spcBef>
          <a:spcPts val="0"/>
        </a:spcBef>
        <a:spcAft>
          <a:spcPts val="0"/>
        </a:spcAft>
        <a:buClr>
          <a:schemeClr val="accent1"/>
        </a:buClr>
        <a:buSzPct val="8500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>
        <a:spcBef>
          <a:spcPts val="0"/>
        </a:spcBef>
        <a:spcAft>
          <a:spcPts val="0"/>
        </a:spcAft>
        <a:buClr>
          <a:srgbClr val="0BD0D9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>
        <a:spcBef>
          <a:spcPts val="0"/>
        </a:spcBef>
        <a:spcAft>
          <a:spcPts val="0"/>
        </a:spcAft>
        <a:buClr>
          <a:srgbClr val="10CF9B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>
        <a:spcBef>
          <a:spcPts val="0"/>
        </a:spcBef>
        <a:buClr>
          <a:schemeClr val="accent5"/>
        </a:buClr>
        <a:buSzPct val="8000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6"/>
        </a:buClr>
        <a:buSzPct val="80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>
        <a:spcBef>
          <a:spcPts val="0"/>
        </a:spcBef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>
        <a:spcBef>
          <a:spcPts val="0"/>
        </a:spcBef>
        <a:buClr>
          <a:schemeClr val="tx2"/>
        </a:buClr>
        <a:buFontTx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package" Target="../embeddings/Microsoft_Excel_Worksheet7.xlsx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package" Target="../embeddings/Microsoft_Excel_Worksheet8.xlsx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package" Target="../embeddings/Microsoft_Excel_Worksheet9.xlsx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package" Target="../embeddings/Microsoft_Excel_Worksheet10.xlsx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package" Target="../embeddings/Microsoft_Excel_Worksheet11.xlsx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package" Target="../embeddings/Microsoft_Excel_Worksheet3.xlsx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package" Target="../embeddings/Microsoft_Excel_Worksheet4.xlsx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package" Target="../embeddings/Microsoft_Excel_Worksheet5.xlsx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2132856"/>
            <a:ext cx="83058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 b="1">
                <a:latin typeface="Liberation Serif"/>
              </a:rPr>
              <a:t>Микроисследование уровня </a:t>
            </a:r>
            <a:br>
              <a:rPr lang="ru-RU" sz="4000" b="1">
                <a:latin typeface="Liberation Serif"/>
              </a:rPr>
            </a:br>
            <a:r>
              <a:rPr lang="ru-RU" sz="4000" b="1">
                <a:latin typeface="Liberation Serif"/>
              </a:rPr>
              <a:t>мотивации </a:t>
            </a:r>
            <a:r>
              <a:rPr lang="ru-RU" sz="4000" b="1">
                <a:latin typeface="Liberation Serif"/>
              </a:rPr>
              <a:t>обучающихся</a:t>
            </a:r>
            <a:endParaRPr lang="ru-RU" sz="4000" b="1">
              <a:latin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31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7786687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№4. – Учитель должен давать задания, которые получаются, учитель не должен использовать иного непонятных слов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32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7786687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№11. - Я хочу, чтобы можно было действовать на уроке разными способами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№21. - Меня  должны всегда информировать  об обязательных результатах обучения по данной теме.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№25. - Я хочу, чтобы моя работа на уроке давала мне возможность  прогнозировать свою  будущую жизнь.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33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7786687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№11. - Я хочу, чтобы можно было действовать на уроке разными способами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34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215312" cy="2554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№25. - Я хочу, чтобы моя работа на уроке давала мне возможность  прогнозировать свою  будущую жизнь.</a:t>
            </a:r>
            <a:endParaRPr/>
          </a:p>
          <a:p>
            <a:pPr marL="0" lvl="1">
              <a:defRPr/>
            </a:pPr>
            <a:endParaRPr lang="ru-RU" sz="1600">
              <a:latin typeface="Constantia"/>
            </a:endParaRPr>
          </a:p>
          <a:p>
            <a:pPr marL="0" lvl="1">
              <a:defRPr/>
            </a:pPr>
            <a:endParaRPr lang="ru-RU" sz="1600">
              <a:latin typeface="Constantia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35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875" y="4500563"/>
            <a:ext cx="4286250" cy="1816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№1. – Поощрения и порицания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№4. – Создание ситуации успеха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№21. – Информирование об обязательности результатов обучения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№22. - Целеполагание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№24. – Самооценка и коррекция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643438" y="4572000"/>
            <a:ext cx="428625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АНТИТОП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№2. – Учебно-познавательные игры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№14. – «Мозговая атака»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№16. – Поиск положительного идеала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- Сопереживание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№25. – Прогнозирование будущего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357158" y="928670"/>
            <a:ext cx="8286808" cy="135732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latin typeface="Liberation Serif"/>
              </a:rPr>
              <a:t>Возможность  оценить  виды, формы и приемы педагогического взаимодействия и учебной деятельности ученика, наиболее часто используемые учителем для организации учебного процесса. 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158" y="2500306"/>
            <a:ext cx="2643206" cy="50006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Ученики 5-7 классов</a:t>
            </a:r>
            <a:endParaRPr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214678" y="2500306"/>
            <a:ext cx="2643206" cy="50006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Ученики 8-11 классов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72198" y="2500306"/>
            <a:ext cx="2643206" cy="50006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Педагоги </a:t>
            </a:r>
            <a:endParaRPr/>
          </a:p>
        </p:txBody>
      </p:sp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8625" y="3214688"/>
            <a:ext cx="24860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3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214688" y="3214688"/>
            <a:ext cx="236537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4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072188" y="3214688"/>
            <a:ext cx="2484437" cy="326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357158" y="928670"/>
            <a:ext cx="8286808" cy="135732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latin typeface="Liberation Serif"/>
              </a:rPr>
              <a:t>Возможность  оценить  виды, формы и приемы педагогического взаимодействия и учебной деятельности ученика, наиболее часто используемые учителем для организации учебного процесса. 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158" y="2500306"/>
            <a:ext cx="2643206" cy="50006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Ученики 5-7 классов</a:t>
            </a:r>
            <a:endParaRPr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214678" y="2500306"/>
            <a:ext cx="2643206" cy="50006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Ученики 8-11 классов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72198" y="2500306"/>
            <a:ext cx="2643206" cy="50006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Педагоги </a:t>
            </a:r>
            <a:endParaRPr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57158" y="3286124"/>
            <a:ext cx="2500330" cy="19288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Liberation Serif"/>
              </a:rPr>
              <a:t>297 учащихся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latin typeface="Liberation Serif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Liberation Serif"/>
              </a:rPr>
              <a:t>83,4%</a:t>
            </a:r>
            <a:endParaRPr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14678" y="3286124"/>
            <a:ext cx="2500330" cy="19288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Liberation Serif"/>
              </a:rPr>
              <a:t>241 учащийся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latin typeface="Liberation Serif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Liberation Serif"/>
              </a:rPr>
              <a:t>76,7%</a:t>
            </a:r>
            <a:endParaRPr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072198" y="3357562"/>
            <a:ext cx="2500330" cy="19288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Liberation Serif"/>
              </a:rPr>
              <a:t>69 педагогов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latin typeface="Liberation Serif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Liberation Serif"/>
              </a:rPr>
              <a:t>84%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25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7786687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 14. - Я хочу, чтобы мы сообща обсуждали сложные вопросы, и я мог всегда высказываться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 20. – Хотелось бы поверять на уроке задания друг друга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26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358187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  <a:p>
            <a:pPr marL="0" lvl="1">
              <a:defRPr/>
            </a:pPr>
            <a:endParaRPr lang="ru-RU" sz="1600">
              <a:latin typeface="Constantia"/>
            </a:endParaRPr>
          </a:p>
          <a:p>
            <a:pPr marL="0" lvl="1">
              <a:defRPr/>
            </a:pPr>
            <a:endParaRPr lang="ru-RU" sz="1600">
              <a:latin typeface="Constantia"/>
            </a:endParaRP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642938" y="6000750"/>
            <a:ext cx="82867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1">
              <a:defRPr/>
            </a:pPr>
            <a:r>
              <a:rPr lang="ru-RU" sz="1600">
                <a:latin typeface="Constantia"/>
              </a:rPr>
              <a:t>№25. - Я хочу, чтобы моя работа на уроке давала мне возможность  прогнозировать свою  будущую жизнь.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27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286750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 14. - Я хочу, чтобы мы сообща обсуждали сложные вопросы, и я мог всегда высказываться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28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286750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 14. - Я хочу, чтобы мы сообща обсуждали сложные вопросы, и я мог всегда высказываться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29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286750" cy="1816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№11. - Я хочу, чтобы можно было действовать на уроке разными способами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00063" y="1500188"/>
          <a:ext cx="8329612" cy="3114675"/>
        </p:xfrm>
        <a:graphic>
          <a:graphicData uri="http://schemas.openxmlformats.org/presentationml/2006/ole">
            <p:oleObj name="oleObj" r:id="rId4" imgW="8327390" imgH="3115310" progId="Excel.Chart.8">
              <p:embed/>
              <p:pic>
                <p:nvPicPr>
                  <p:cNvPr id="17430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500063" y="1500188"/>
                    <a:ext cx="8329612" cy="311467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7786687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 u="sng">
                <a:latin typeface="Constantia"/>
              </a:rPr>
              <a:t>ТОП – 5 лидирующих позиций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№3. - На уроках нужно показывать больше  видеофильмов, слайдфильмов  и опытов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№7. – Пусть учитель замечает мое настроение 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 11. - Я хочу, чтобы можно было действовать на уроке разными способами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№17. - Я хочу, чтобы ученики на уроках работали парами или группами</a:t>
            </a:r>
            <a:endParaRPr/>
          </a:p>
          <a:p>
            <a:pPr marL="0" lvl="1">
              <a:defRPr/>
            </a:pPr>
            <a:r>
              <a:rPr lang="ru-RU" sz="1600">
                <a:latin typeface="Constantia"/>
              </a:rPr>
              <a:t>№18. – Я хочу, чтобы у меня была возможность помочь однокласснику или чтобы он мог помочь мне.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7953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/>
              <a:t>Результаты микроисследования </a:t>
            </a:r>
            <a:endParaRPr lang="ru-RU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Р7-Офис/7.2.2.36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cp:keywords/>
  <dc:description/>
  <dc:identifier/>
  <dc:language/>
  <cp:lastModifiedBy/>
  <cp:revision>99</cp:revision>
  <dcterms:created xsi:type="dcterms:W3CDTF">2022-03-16T10:50:31Z</dcterms:created>
  <dcterms:modified xsi:type="dcterms:W3CDTF">2023-08-15T07:23:50Z</dcterms:modified>
  <cp:category/>
  <cp:contentStatus/>
  <cp:version/>
</cp:coreProperties>
</file>