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6"/>
  </p:notesMasterIdLst>
  <p:sldIdLst>
    <p:sldId id="511" r:id="rId2"/>
    <p:sldId id="528" r:id="rId3"/>
    <p:sldId id="510" r:id="rId4"/>
    <p:sldId id="515" r:id="rId5"/>
    <p:sldId id="529" r:id="rId6"/>
    <p:sldId id="520" r:id="rId7"/>
    <p:sldId id="509" r:id="rId8"/>
    <p:sldId id="518" r:id="rId9"/>
    <p:sldId id="522" r:id="rId10"/>
    <p:sldId id="530" r:id="rId11"/>
    <p:sldId id="521" r:id="rId12"/>
    <p:sldId id="519" r:id="rId13"/>
    <p:sldId id="524" r:id="rId14"/>
    <p:sldId id="52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65B6"/>
    <a:srgbClr val="3459C2"/>
    <a:srgbClr val="3F59D9"/>
    <a:srgbClr val="157535"/>
    <a:srgbClr val="FF0000"/>
    <a:srgbClr val="C2E4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378" autoAdjust="0"/>
  </p:normalViewPr>
  <p:slideViewPr>
    <p:cSldViewPr>
      <p:cViewPr varScale="1">
        <p:scale>
          <a:sx n="52" d="100"/>
          <a:sy n="52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3860409"/>
              </p:ext>
            </p:extLst>
          </p:nvPr>
        </p:nvGraphicFramePr>
        <p:xfrm>
          <a:off x="630382" y="2060848"/>
          <a:ext cx="7883235" cy="2363813"/>
        </p:xfrm>
        <a:graphic>
          <a:graphicData uri="http://schemas.openxmlformats.org/drawingml/2006/table">
            <a:tbl>
              <a:tblPr firstRow="1" bandRow="1"/>
              <a:tblGrid>
                <a:gridCol w="2146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67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821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(полное):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166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(сокращенное):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662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3113" y="383536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проекта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214624"/>
              </p:ext>
            </p:extLst>
          </p:nvPr>
        </p:nvGraphicFramePr>
        <p:xfrm>
          <a:off x="611560" y="1268760"/>
          <a:ext cx="7632849" cy="4379686"/>
        </p:xfrm>
        <a:graphic>
          <a:graphicData uri="http://schemas.openxmlformats.org/drawingml/2006/table">
            <a:tbl>
              <a:tblPr firstRow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0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68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Раскрыть базовые подходы к способам, этапам и формам достижения целей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Возможный вариант –  раскрыть по  задачам, по этапам </a:t>
                      </a: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780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7031" y="404664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Модель функционирования результатов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196752"/>
            <a:ext cx="53640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6912">
              <a:defRPr/>
            </a:pP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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Тезисное описание </a:t>
            </a:r>
            <a:r>
              <a:rPr lang="ru-RU" sz="2400" i="1" dirty="0">
                <a:solidFill>
                  <a:srgbClr val="10435C"/>
                </a:solidFill>
                <a:latin typeface="Times New Roman" pitchFamily="18" charset="0"/>
                <a:cs typeface="Times New Roman" pitchFamily="18" charset="0"/>
              </a:rPr>
              <a:t>механизма реализации проектного решения: </a:t>
            </a:r>
          </a:p>
          <a:p>
            <a:pPr lvl="0" algn="ctr" defTabSz="986912">
              <a:defRPr/>
            </a:pPr>
            <a:r>
              <a:rPr lang="ru-RU" sz="2400" i="1" dirty="0">
                <a:solidFill>
                  <a:srgbClr val="10435C"/>
                </a:solidFill>
                <a:latin typeface="Times New Roman" pitchFamily="18" charset="0"/>
                <a:cs typeface="Times New Roman" pitchFamily="18" charset="0"/>
              </a:rPr>
              <a:t>как будут меняться результаты </a:t>
            </a:r>
          </a:p>
          <a:p>
            <a:pPr lvl="0" algn="ctr" defTabSz="986912">
              <a:defRPr/>
            </a:pPr>
            <a:r>
              <a:rPr lang="ru-RU" sz="2400" i="1" dirty="0">
                <a:solidFill>
                  <a:srgbClr val="10435C"/>
                </a:solidFill>
                <a:latin typeface="Times New Roman" pitchFamily="18" charset="0"/>
                <a:cs typeface="Times New Roman" pitchFamily="18" charset="0"/>
              </a:rPr>
              <a:t>и параметры в процессе и после реализации проекта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10435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6756" y="1953434"/>
            <a:ext cx="3097691" cy="3735104"/>
          </a:xfrm>
          <a:prstGeom prst="rect">
            <a:avLst/>
          </a:prstGeom>
          <a:solidFill>
            <a:srgbClr val="0062A7"/>
          </a:solidFill>
          <a:ln w="12700" cap="flat" cmpd="sng" algn="ctr">
            <a:solidFill>
              <a:srgbClr val="0062A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</a:t>
            </a: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Изображения, графики, таблицы, наглядно подтверждающие как будут функционировать результаты проекта</a:t>
            </a: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259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59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400506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Важный новый  акцент в РФ –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как после завершения проекта  будет дальше работать проектная модель, система и т.д. </a:t>
            </a:r>
          </a:p>
        </p:txBody>
      </p:sp>
    </p:spTree>
    <p:extLst>
      <p:ext uri="{BB962C8B-B14F-4D97-AF65-F5344CB8AC3E}">
        <p14:creationId xmlns:p14="http://schemas.microsoft.com/office/powerpoint/2010/main" xmlns="" val="564887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81063" y="105454"/>
            <a:ext cx="6787281" cy="920749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9632457"/>
              </p:ext>
            </p:extLst>
          </p:nvPr>
        </p:nvGraphicFramePr>
        <p:xfrm>
          <a:off x="179512" y="1484784"/>
          <a:ext cx="8509115" cy="4111044"/>
        </p:xfrm>
        <a:graphic>
          <a:graphicData uri="http://schemas.openxmlformats.org/drawingml/2006/table">
            <a:tbl>
              <a:tblPr firstRow="1" bandRow="1"/>
              <a:tblGrid>
                <a:gridCol w="536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3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83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315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353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3569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712099" y="225553"/>
            <a:ext cx="7676326" cy="827183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рисков и возможностей проекта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3624716"/>
              </p:ext>
            </p:extLst>
          </p:nvPr>
        </p:nvGraphicFramePr>
        <p:xfrm>
          <a:off x="712098" y="1146303"/>
          <a:ext cx="7964358" cy="4802979"/>
        </p:xfrm>
        <a:graphic>
          <a:graphicData uri="http://schemas.openxmlformats.org/drawingml/2006/table">
            <a:tbl>
              <a:tblPr firstRow="1" firstCol="1" bandRow="1"/>
              <a:tblGrid>
                <a:gridCol w="455316">
                  <a:extLst>
                    <a:ext uri="{9D8B030D-6E8A-4147-A177-3AD203B41FA5}">
                      <a16:colId xmlns:a16="http://schemas.microsoft.com/office/drawing/2014/main" xmlns="" val="1275925445"/>
                    </a:ext>
                  </a:extLst>
                </a:gridCol>
                <a:gridCol w="3580428">
                  <a:extLst>
                    <a:ext uri="{9D8B030D-6E8A-4147-A177-3AD203B41FA5}">
                      <a16:colId xmlns:a16="http://schemas.microsoft.com/office/drawing/2014/main" xmlns="" val="123190958"/>
                    </a:ext>
                  </a:extLst>
                </a:gridCol>
                <a:gridCol w="3928614">
                  <a:extLst>
                    <a:ext uri="{9D8B030D-6E8A-4147-A177-3AD203B41FA5}">
                      <a16:colId xmlns:a16="http://schemas.microsoft.com/office/drawing/2014/main" xmlns="" val="1236641119"/>
                    </a:ext>
                  </a:extLst>
                </a:gridCol>
              </a:tblGrid>
              <a:tr h="736766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риска/возможности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риска/ 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реализации 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0777030"/>
                  </a:ext>
                </a:extLst>
              </a:tr>
              <a:tr h="6546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371526"/>
                  </a:ext>
                </a:extLst>
              </a:tr>
              <a:tr h="6760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934880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658397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843841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5808122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121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8834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395536" y="0"/>
            <a:ext cx="3898776" cy="901337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 проекта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80D3BD4A-6D34-4866-9EF0-19618D872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1412279"/>
              </p:ext>
            </p:extLst>
          </p:nvPr>
        </p:nvGraphicFramePr>
        <p:xfrm>
          <a:off x="395536" y="1052736"/>
          <a:ext cx="8496944" cy="3931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324">
                  <a:extLst>
                    <a:ext uri="{9D8B030D-6E8A-4147-A177-3AD203B41FA5}">
                      <a16:colId xmlns:a16="http://schemas.microsoft.com/office/drawing/2014/main" xmlns="" val="1436807181"/>
                    </a:ext>
                  </a:extLst>
                </a:gridCol>
                <a:gridCol w="1890375">
                  <a:extLst>
                    <a:ext uri="{9D8B030D-6E8A-4147-A177-3AD203B41FA5}">
                      <a16:colId xmlns:a16="http://schemas.microsoft.com/office/drawing/2014/main" xmlns="" val="3636732319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xmlns="" val="213496455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xmlns="" val="709748451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xmlns="" val="1370261721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xmlns="" val="3894648966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xmlns="" val="1174846567"/>
                    </a:ext>
                  </a:extLst>
                </a:gridCol>
              </a:tblGrid>
              <a:tr h="782736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статьи расхода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Стоимость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Источники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9909653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Доплата учителям информатикам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383337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Доплата Руководителю</a:t>
                      </a:r>
                      <a:r>
                        <a:rPr lang="ru-RU" baseline="0" dirty="0" smtClean="0"/>
                        <a:t> проекта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281148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Премиальные</a:t>
                      </a:r>
                      <a:r>
                        <a:rPr lang="ru-RU" baseline="0" dirty="0" smtClean="0"/>
                        <a:t> выплаты педагогом  по результатам деятельности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6248360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710371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7256393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126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372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4471591"/>
              </p:ext>
            </p:extLst>
          </p:nvPr>
        </p:nvGraphicFramePr>
        <p:xfrm>
          <a:off x="395536" y="1124744"/>
          <a:ext cx="8451090" cy="5185072"/>
        </p:xfrm>
        <a:graphic>
          <a:graphicData uri="http://schemas.openxmlformats.org/drawingml/2006/table">
            <a:tbl>
              <a:tblPr/>
              <a:tblGrid>
                <a:gridCol w="3474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76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960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Указывается связь проекта с официальными документами, содержащими прямые или косвенные основания для реализации проекта.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См. пример Приоритетные проекты 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29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Приводится перечень государственных программ Российской Федерации в рамках которых планируется реализация проекта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См. пример Приоритетные проекты 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46395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8968194"/>
              </p:ext>
            </p:extLst>
          </p:nvPr>
        </p:nvGraphicFramePr>
        <p:xfrm>
          <a:off x="607955" y="188641"/>
          <a:ext cx="7880947" cy="3419907"/>
        </p:xfrm>
        <a:graphic>
          <a:graphicData uri="http://schemas.openxmlformats.org/drawingml/2006/table">
            <a:tbl>
              <a:tblPr firstRow="1" firstCol="1" bandRow="1"/>
              <a:tblGrid>
                <a:gridCol w="2019829">
                  <a:extLst>
                    <a:ext uri="{9D8B030D-6E8A-4147-A177-3AD203B41FA5}">
                      <a16:colId xmlns:a16="http://schemas.microsoft.com/office/drawing/2014/main" xmlns="" val="1973703757"/>
                    </a:ext>
                  </a:extLst>
                </a:gridCol>
                <a:gridCol w="4241645">
                  <a:extLst>
                    <a:ext uri="{9D8B030D-6E8A-4147-A177-3AD203B41FA5}">
                      <a16:colId xmlns:a16="http://schemas.microsoft.com/office/drawing/2014/main" xmlns="" val="119063058"/>
                    </a:ext>
                  </a:extLst>
                </a:gridCol>
                <a:gridCol w="1619473">
                  <a:extLst>
                    <a:ext uri="{9D8B030D-6E8A-4147-A177-3AD203B41FA5}">
                      <a16:colId xmlns:a16="http://schemas.microsoft.com/office/drawing/2014/main" xmlns="" val="2923494648"/>
                    </a:ext>
                  </a:extLst>
                </a:gridCol>
              </a:tblGrid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1725505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8360854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 группах из разных регионов или заполнить пример одного региона или не заполнять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3251668"/>
                  </a:ext>
                </a:extLst>
              </a:tr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Функциональный заказчик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 группах из разных регионов или заполнить пример одного региона или не заполнять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6323597"/>
                  </a:ext>
                </a:extLst>
              </a:tr>
              <a:tr h="70094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 группах из разных регионов или заполнить пример одного региона или не заполнять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85173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756089"/>
              </p:ext>
            </p:extLst>
          </p:nvPr>
        </p:nvGraphicFramePr>
        <p:xfrm>
          <a:off x="611560" y="3645024"/>
          <a:ext cx="7880947" cy="2749872"/>
        </p:xfrm>
        <a:graphic>
          <a:graphicData uri="http://schemas.openxmlformats.org/drawingml/2006/table">
            <a:tbl>
              <a:tblPr firstRow="1" bandRow="1"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4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987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568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7141" y="984277"/>
            <a:ext cx="5345906" cy="1288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90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</a:t>
            </a: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Тезисное описание ситуации </a:t>
            </a:r>
          </a:p>
          <a:p>
            <a:pPr marL="0" marR="0" lvl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параметров до начала реализации проекта.</a:t>
            </a:r>
          </a:p>
          <a:p>
            <a:pPr marL="0" marR="0" lvl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Акцент на противоречие  и проблему,  которая решается в рамках проекта</a:t>
            </a: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solidFill>
                  <a:srgbClr val="10435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1727" b="0" i="1" u="none" strike="noStrike" kern="1200" cap="none" spc="0" normalizeH="0" baseline="0" noProof="0" dirty="0">
              <a:ln>
                <a:noFill/>
              </a:ln>
              <a:solidFill>
                <a:srgbClr val="10435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564625" y="2743477"/>
            <a:ext cx="2430734" cy="3141911"/>
          </a:xfrm>
          <a:prstGeom prst="rect">
            <a:avLst/>
          </a:prstGeom>
        </p:spPr>
        <p:txBody>
          <a:bodyPr/>
          <a:lstStyle>
            <a:lvl1pPr marL="342900" indent="-34290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Clr>
                <a:schemeClr val="tx1"/>
              </a:buClr>
              <a:buFont typeface="+mj-lt"/>
              <a:buAutoNum type="arabicPeriod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89721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293693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797664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301636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0062A7"/>
              </a:buClr>
              <a:buSzTx/>
              <a:buFont typeface="+mj-lt"/>
              <a:buAutoNum type="arabicPeriod"/>
              <a:tabLst/>
              <a:defRPr/>
            </a:pPr>
            <a:r>
              <a:rPr lang="ru-RU" dirty="0">
                <a:solidFill>
                  <a:srgbClr val="49556E"/>
                </a:solidFill>
                <a:latin typeface="Calibri Light"/>
              </a:rPr>
              <a:t>….</a:t>
            </a:r>
          </a:p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0062A7"/>
              </a:buClr>
              <a:buSz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См. следующий слайд возможного описания проблемного поля проекта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2132856"/>
            <a:ext cx="3633011" cy="4038144"/>
          </a:xfrm>
          <a:prstGeom prst="rect">
            <a:avLst/>
          </a:prstGeom>
          <a:solidFill>
            <a:srgbClr val="0062A7"/>
          </a:solidFill>
          <a:ln w="12700" cap="flat" cmpd="sng" algn="ctr">
            <a:solidFill>
              <a:srgbClr val="0062A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</a:t>
            </a: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Изображения, графики, таблицы, наглядно подтверждающие наличие проблемы</a:t>
            </a:r>
            <a:r>
              <a:rPr kumimoji="0" lang="ru-RU" sz="259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259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59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71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2098" cy="107717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     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Предпосылки реализации проекта </a:t>
            </a:r>
            <a:r>
              <a:rPr lang="ru-RU" sz="31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( пояснения к представлению противоречия и проблемы)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8EE5AD83-6827-46B7-BFCD-15AADAE0211B}"/>
              </a:ext>
            </a:extLst>
          </p:cNvPr>
          <p:cNvGrpSpPr/>
          <p:nvPr/>
        </p:nvGrpSpPr>
        <p:grpSpPr>
          <a:xfrm>
            <a:off x="611560" y="1628800"/>
            <a:ext cx="7754366" cy="4579051"/>
            <a:chOff x="1632418" y="3090970"/>
            <a:chExt cx="6756006" cy="3528230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27A3BB45-5483-4645-83F0-3018BCEE5238}"/>
                </a:ext>
              </a:extLst>
            </p:cNvPr>
            <p:cNvSpPr/>
            <p:nvPr/>
          </p:nvSpPr>
          <p:spPr>
            <a:xfrm>
              <a:off x="1632418" y="3090970"/>
              <a:ext cx="2691900" cy="144016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95" dirty="0">
                  <a:solidFill>
                    <a:schemeClr val="tx1"/>
                  </a:solidFill>
                </a:rPr>
                <a:t>Какое новое</a:t>
              </a:r>
            </a:p>
            <a:p>
              <a:pPr algn="ctr"/>
              <a:r>
                <a:rPr lang="ru-RU" sz="2395" dirty="0">
                  <a:solidFill>
                    <a:schemeClr val="accent4">
                      <a:lumMod val="50000"/>
                    </a:schemeClr>
                  </a:solidFill>
                </a:rPr>
                <a:t>качество</a:t>
              </a:r>
              <a:r>
                <a:rPr lang="ru-RU" sz="2395" dirty="0">
                  <a:solidFill>
                    <a:srgbClr val="C00000"/>
                  </a:solidFill>
                </a:rPr>
                <a:t> </a:t>
              </a:r>
              <a:r>
                <a:rPr lang="ru-RU" sz="2395" dirty="0">
                  <a:solidFill>
                    <a:schemeClr val="tx1"/>
                  </a:solidFill>
                </a:rPr>
                <a:t>необходимо </a:t>
              </a:r>
            </a:p>
            <a:p>
              <a:pPr algn="ctr"/>
              <a:r>
                <a:rPr lang="ru-RU" sz="2395" dirty="0">
                  <a:solidFill>
                    <a:schemeClr val="tx1"/>
                  </a:solidFill>
                </a:rPr>
                <a:t>и какие </a:t>
              </a:r>
              <a:r>
                <a:rPr lang="ru-RU" sz="2395" dirty="0">
                  <a:solidFill>
                    <a:schemeClr val="accent4">
                      <a:lumMod val="50000"/>
                    </a:schemeClr>
                  </a:solidFill>
                </a:rPr>
                <a:t>возможности</a:t>
              </a:r>
              <a:r>
                <a:rPr lang="ru-RU" sz="2395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2395" dirty="0">
                  <a:solidFill>
                    <a:schemeClr val="tx1"/>
                  </a:solidFill>
                </a:rPr>
                <a:t>существуют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D8ECA644-4DBA-4625-AFB4-A3B243873548}"/>
                </a:ext>
              </a:extLst>
            </p:cNvPr>
            <p:cNvSpPr/>
            <p:nvPr/>
          </p:nvSpPr>
          <p:spPr>
            <a:xfrm>
              <a:off x="5724128" y="3106850"/>
              <a:ext cx="2664296" cy="144016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95" dirty="0">
                  <a:solidFill>
                    <a:schemeClr val="tx1"/>
                  </a:solidFill>
                </a:rPr>
                <a:t>Что мешает реализовать эти </a:t>
              </a:r>
              <a:r>
                <a:rPr lang="ru-RU" sz="2395" dirty="0">
                  <a:solidFill>
                    <a:schemeClr val="accent4">
                      <a:lumMod val="50000"/>
                    </a:schemeClr>
                  </a:solidFill>
                </a:rPr>
                <a:t>возможности?</a:t>
              </a:r>
            </a:p>
            <a:p>
              <a:pPr algn="ctr"/>
              <a:r>
                <a:rPr lang="ru-RU" sz="2395" b="1" dirty="0">
                  <a:solidFill>
                    <a:srgbClr val="157535"/>
                  </a:solidFill>
                </a:rPr>
                <a:t>ПРИЧИНЫ…..</a:t>
              </a: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xmlns="" id="{B1207349-E3D7-4839-BAE8-149E42E9A432}"/>
                </a:ext>
              </a:extLst>
            </p:cNvPr>
            <p:cNvCxnSpPr/>
            <p:nvPr/>
          </p:nvCxnSpPr>
          <p:spPr>
            <a:xfrm>
              <a:off x="4518325" y="3701287"/>
              <a:ext cx="1008112" cy="0"/>
            </a:xfrm>
            <a:prstGeom prst="straightConnector1">
              <a:avLst/>
            </a:prstGeom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>
                  <a16:creationId xmlns:a16="http://schemas.microsoft.com/office/drawing/2014/main" xmlns="" id="{00E32809-4373-44B6-B4D1-F574CC20C476}"/>
                </a:ext>
              </a:extLst>
            </p:cNvPr>
            <p:cNvSpPr/>
            <p:nvPr/>
          </p:nvSpPr>
          <p:spPr>
            <a:xfrm>
              <a:off x="2197052" y="5254818"/>
              <a:ext cx="5904656" cy="136438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52" b="1" dirty="0">
                  <a:solidFill>
                    <a:schemeClr val="accent4">
                      <a:lumMod val="50000"/>
                    </a:schemeClr>
                  </a:solidFill>
                </a:rPr>
                <a:t>ВЫВОД –</a:t>
              </a:r>
            </a:p>
            <a:p>
              <a:pPr algn="ctr"/>
              <a:r>
                <a:rPr lang="ru-RU" sz="2052" dirty="0">
                  <a:solidFill>
                    <a:schemeClr val="tx1"/>
                  </a:solidFill>
                </a:rPr>
                <a:t>ПРОТИВОРЕЧИЕ…. ИЛИ ПРОБЛЕМА…..</a:t>
              </a:r>
            </a:p>
            <a:p>
              <a:pPr algn="ctr"/>
              <a:r>
                <a:rPr lang="ru-RU" sz="2052" dirty="0">
                  <a:solidFill>
                    <a:schemeClr val="tx1"/>
                  </a:solidFill>
                </a:rPr>
                <a:t>Какие </a:t>
              </a:r>
              <a:r>
                <a:rPr lang="ru-RU" sz="2052" dirty="0">
                  <a:solidFill>
                    <a:schemeClr val="accent4">
                      <a:lumMod val="50000"/>
                    </a:schemeClr>
                  </a:solidFill>
                </a:rPr>
                <a:t>выгоды </a:t>
              </a:r>
              <a:r>
                <a:rPr lang="ru-RU" sz="2052" dirty="0">
                  <a:solidFill>
                    <a:schemeClr val="tx1"/>
                  </a:solidFill>
                </a:rPr>
                <a:t>получают субъекты </a:t>
              </a:r>
            </a:p>
            <a:p>
              <a:pPr algn="ctr"/>
              <a:r>
                <a:rPr lang="ru-RU" sz="2052" dirty="0">
                  <a:solidFill>
                    <a:schemeClr val="tx1"/>
                  </a:solidFill>
                </a:rPr>
                <a:t>от разрешения противоречия (проблемы)?</a:t>
              </a: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:a16="http://schemas.microsoft.com/office/drawing/2014/main" xmlns="" id="{91AAE1DD-6133-4345-9A8D-6C90FE04F79F}"/>
                </a:ext>
              </a:extLst>
            </p:cNvPr>
            <p:cNvSpPr/>
            <p:nvPr/>
          </p:nvSpPr>
          <p:spPr>
            <a:xfrm>
              <a:off x="3347864" y="4634318"/>
              <a:ext cx="3312368" cy="595135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80271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0419195"/>
              </p:ext>
            </p:extLst>
          </p:nvPr>
        </p:nvGraphicFramePr>
        <p:xfrm>
          <a:off x="179512" y="1628800"/>
          <a:ext cx="8712967" cy="4150072"/>
        </p:xfrm>
        <a:graphic>
          <a:graphicData uri="http://schemas.openxmlformats.org/drawingml/2006/table">
            <a:tbl>
              <a:tblPr firstRow="1" bandRow="1"/>
              <a:tblGrid>
                <a:gridCol w="1525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1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99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9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07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95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7721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185">
                <a:tc row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Период, год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18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462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872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872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косвенный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2407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 txBox="1">
            <a:spLocks/>
          </p:cNvSpPr>
          <p:nvPr/>
        </p:nvSpPr>
        <p:spPr>
          <a:xfrm>
            <a:off x="881063" y="286430"/>
            <a:ext cx="6427241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</p:spTree>
    <p:extLst>
      <p:ext uri="{BB962C8B-B14F-4D97-AF65-F5344CB8AC3E}">
        <p14:creationId xmlns:p14="http://schemas.microsoft.com/office/powerpoint/2010/main" xmlns="" val="248735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881063" y="286430"/>
            <a:ext cx="6427241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6335259"/>
              </p:ext>
            </p:extLst>
          </p:nvPr>
        </p:nvGraphicFramePr>
        <p:xfrm>
          <a:off x="683569" y="1727200"/>
          <a:ext cx="7560840" cy="3921246"/>
        </p:xfrm>
        <a:graphic>
          <a:graphicData uri="http://schemas.openxmlformats.org/drawingml/2006/table">
            <a:tbl>
              <a:tblPr firstRow="1" bandRow="1"/>
              <a:tblGrid>
                <a:gridCol w="13236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7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2124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094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1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881063" y="381680"/>
            <a:ext cx="6715273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Ограничения и допущения проекта</a:t>
            </a: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(данный слайд может отсутствовать)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5355536"/>
              </p:ext>
            </p:extLst>
          </p:nvPr>
        </p:nvGraphicFramePr>
        <p:xfrm>
          <a:off x="611561" y="2160833"/>
          <a:ext cx="7992888" cy="2863654"/>
        </p:xfrm>
        <a:graphic>
          <a:graphicData uri="http://schemas.openxmlformats.org/drawingml/2006/table">
            <a:tbl>
              <a:tblPr firstRow="1" bandRow="1"/>
              <a:tblGrid>
                <a:gridCol w="1977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149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307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Ограничения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Ограничивающий фактор, влияющий на ход реализации проекта, программы, портфеля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28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Допущения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предположения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Фактор, который считается верным, реальным, определенным в ходе планирования проекта и не требующий подтверждения.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8012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3113" y="383536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проекта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5724343"/>
              </p:ext>
            </p:extLst>
          </p:nvPr>
        </p:nvGraphicFramePr>
        <p:xfrm>
          <a:off x="683569" y="1727200"/>
          <a:ext cx="7560840" cy="3921246"/>
        </p:xfrm>
        <a:graphic>
          <a:graphicData uri="http://schemas.openxmlformats.org/drawingml/2006/table">
            <a:tbl>
              <a:tblPr firstRow="1" bandRow="1"/>
              <a:tblGrid>
                <a:gridCol w="13236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7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2124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</a:rPr>
                        <a:t>1.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</a:rPr>
                        <a:t>2.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2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664747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</TotalTime>
  <Words>650</Words>
  <Application>Microsoft Office PowerPoint</Application>
  <PresentationFormat>Экран (4:3)</PresentationFormat>
  <Paragraphs>175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HDOfficeLightV0</vt:lpstr>
      <vt:lpstr>Слайд 1</vt:lpstr>
      <vt:lpstr>Слайд 2</vt:lpstr>
      <vt:lpstr>Слайд 3</vt:lpstr>
      <vt:lpstr>Слайд 4</vt:lpstr>
      <vt:lpstr>      Предпосылки реализации проекта  ( пояснения к представлению противоречия и проблемы)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Людмила В. Свечникова</cp:lastModifiedBy>
  <cp:revision>158</cp:revision>
  <dcterms:created xsi:type="dcterms:W3CDTF">2012-01-11T08:01:34Z</dcterms:created>
  <dcterms:modified xsi:type="dcterms:W3CDTF">2019-04-08T05:21:56Z</dcterms:modified>
</cp:coreProperties>
</file>