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301" r:id="rId5"/>
    <p:sldId id="281" r:id="rId6"/>
    <p:sldId id="282" r:id="rId7"/>
    <p:sldId id="284" r:id="rId8"/>
    <p:sldId id="285" r:id="rId9"/>
    <p:sldId id="291" r:id="rId10"/>
    <p:sldId id="289" r:id="rId11"/>
    <p:sldId id="286" r:id="rId12"/>
    <p:sldId id="290" r:id="rId13"/>
    <p:sldId id="294" r:id="rId14"/>
    <p:sldId id="299" r:id="rId15"/>
    <p:sldId id="296" r:id="rId16"/>
    <p:sldId id="297" r:id="rId17"/>
    <p:sldId id="298" r:id="rId18"/>
    <p:sldId id="300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2BA78-C8BD-4442-A97E-EB7C8E60C0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2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2DBE9-41B8-4A7A-815D-CE3614D6CD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25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E457C-1103-493D-88B6-62E1F10D6D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7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E438B-68C6-40F5-AF7E-32DB6E7C4B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40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016A-A30C-4E82-9A17-BA04936268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9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89589-3038-4452-B6F0-7283CC087C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88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DA638-197E-4205-AD8A-E8CF7F2CDC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60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59CD6-CF19-4C14-9353-FD3DF2C6CD9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47C5-D51A-4764-A989-98363832612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02686-ADD3-4D75-89A6-CC3FB5609A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8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38A88-0D1E-47B5-BBCC-D4969FC0B3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8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81B657-2950-4F7A-89E8-D723669A4CB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package" Target="../embeddings/_________Microsoft_Word1.docx"/><Relationship Id="rId7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emf"/><Relationship Id="rId5" Type="http://schemas.openxmlformats.org/officeDocument/2006/relationships/package" Target="../embeddings/_________Microsoft_Word2.docx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package" Target="../embeddings/_________Microsoft_Word4.doc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672"/>
            <a:ext cx="8435280" cy="1224136"/>
          </a:xfrm>
        </p:spPr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1200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kern="1200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1600" kern="1200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kern="1200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1600" kern="1200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1600" kern="1200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1600" kern="1200" dirty="0" smtClean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МУНИЦИПАЛЬНОЕ </a:t>
            </a:r>
            <a: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ОБРАЗОВАНИЕ ТАЗОВСКИЙ РАЙОН</a:t>
            </a:r>
            <a:b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Муниципальное бюджетное общеобразовательное учреждение</a:t>
            </a:r>
            <a:b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Газ-</a:t>
            </a:r>
            <a:r>
              <a:rPr lang="ru-RU" sz="1600" kern="1200" dirty="0" err="1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Салинская</a:t>
            </a:r>
            <a: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 средняя общеобразовательная школа</a:t>
            </a:r>
            <a:br>
              <a:rPr lang="ru-RU" sz="1600" kern="1200" dirty="0">
                <a:solidFill>
                  <a:srgbClr val="4F81BD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2987824" y="5229200"/>
            <a:ext cx="5698976" cy="896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bg1"/>
                </a:solidFill>
              </a:rPr>
              <a:t>Соколова Людмила Викторовна - учитель истории и обществознания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457200" y="2276873"/>
            <a:ext cx="8291264" cy="2376264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2"/>
                </a:solidFill>
              </a:rPr>
              <a:t>Педагогическая ценность проектной деятельности в старшей школе</a:t>
            </a:r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Умения </a:t>
            </a:r>
            <a:r>
              <a:rPr lang="ru-RU" sz="3600" b="1" dirty="0">
                <a:solidFill>
                  <a:schemeClr val="bg1"/>
                </a:solidFill>
              </a:rPr>
              <a:t>и навыки работы в сотрудничестве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/>
          </a:p>
        </p:txBody>
      </p:sp>
      <p:pic>
        <p:nvPicPr>
          <p:cNvPr id="2051" name="Picture 3" descr="C:\Users\SokolovaLV\Desktop\СОКОЛОВА\МОИ\Camera\IMG_20190416_164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043" y="2067266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okolovaLV\Desktop\СОКОЛОВА\МОИ\Camera\IMG_20190822_1552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773"/>
            <a:ext cx="2130884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okolovaLV\Desktop\2022-2023 у.г\Соколова ИПП\ИИП\фото\ef2f78fe-8aed-4edb-ab9d-1800bbbd9b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95" y="2996952"/>
            <a:ext cx="514806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4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8172400" cy="11620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Коммуникативные </a:t>
            </a:r>
            <a:r>
              <a:rPr lang="ru-RU" sz="3600" b="1" dirty="0">
                <a:solidFill>
                  <a:schemeClr val="bg1"/>
                </a:solidFill>
              </a:rPr>
              <a:t>умения</a:t>
            </a:r>
            <a:r>
              <a:rPr lang="ru-RU" sz="3200" dirty="0">
                <a:solidFill>
                  <a:schemeClr val="bg1"/>
                </a:solidFill>
              </a:rPr>
              <a:t/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okolovaLV\Desktop\СОКОЛОВА\МОИ\Camera\IMG_20210317_145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61" y="1340768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kolovaLV\Desktop\СОКОЛОВА\МОИ\Camera\IMG_20210319_153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4908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okolovaLV\Desktop\СОКОЛОВА\МОИ\Camera\IMG_20210401_160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44" y="3165309"/>
            <a:ext cx="2769518" cy="369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kolovaLV\Desktop\СОКОЛОВА\МОИ\Camera\IMG_20210411_131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544" y="24341"/>
            <a:ext cx="235572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kolovaLV\Desktop\2022-2023 у.г\Салиндер конференция\IMG2023042910500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10834"/>
            <a:ext cx="1999059" cy="26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Презентационные умения и навыки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5362" name="Picture 2" descr="C:\Users\SokolovaLV\Desktop\ИИП\f26014c3-f161-425e-a124-35a88a62bd9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09053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SokolovaLV\Desktop\ИИП\fa97f655-89ca-40de-af0c-d429896beb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132856"/>
            <a:ext cx="2952328" cy="39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SokolovaLV\Desktop\ИИП\84ca104e-a8f7-4fe7-86ee-160683aa48a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36" y="2401754"/>
            <a:ext cx="2548980" cy="339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8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Компьютерная грамотность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SokolovaLV\Desktop\СОКОЛОВА\МОИ\Camera\IMG_20190416_164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SokolovaLV\Desktop\2022-2023 у.г\Соколова ИПП\ИИП\фото\19242c9e-7111-4199-b36d-225d402f7b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25628"/>
            <a:ext cx="4372013" cy="327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okolovaLV\Desktop\2022-2023 у.г\Соколова ИПП\ИИП\фото\af4d3bbc-9228-41c1-9146-9beac468edbf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721352" cy="279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926690"/>
              </p:ext>
            </p:extLst>
          </p:nvPr>
        </p:nvGraphicFramePr>
        <p:xfrm>
          <a:off x="2339752" y="1412776"/>
          <a:ext cx="5140486" cy="239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Объект упаковщика для оболочки" showAsIcon="1" r:id="rId6" imgW="1030320" imgH="480960" progId="Package">
                  <p:embed/>
                </p:oleObj>
              </mc:Choice>
              <mc:Fallback>
                <p:oleObj name="Объект упаковщика для оболочки" showAsIcon="1" r:id="rId6" imgW="1030320" imgH="4809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39752" y="1412776"/>
                        <a:ext cx="5140486" cy="23999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0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Компьютерная грамотность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37084"/>
            <a:ext cx="2578993" cy="36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 descr="C:\Users\SokolovaLV\Desktop\ИИП\80b611b5-0e14-4ffd-a991-6c4cdbd9dff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51" y="1175429"/>
            <a:ext cx="2397942" cy="519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SokolovaLV\Desktop\ИИП\14e4d1e2-1a45-4cc2-853a-048062e1fc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11318"/>
            <a:ext cx="2241525" cy="48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SokolovaLV\Desktop\ИИП\aa2a7a21-68c6-4a62-b894-ab4d1faa1f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779" y="1175429"/>
            <a:ext cx="2263221" cy="49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0" y="1984007"/>
            <a:ext cx="2650643" cy="376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61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Менеджерские умения и </a:t>
            </a:r>
            <a:r>
              <a:rPr lang="ru-RU" b="1" dirty="0" smtClean="0">
                <a:solidFill>
                  <a:schemeClr val="bg1"/>
                </a:solidFill>
              </a:rPr>
              <a:t>навыки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501583"/>
              </p:ext>
            </p:extLst>
          </p:nvPr>
        </p:nvGraphicFramePr>
        <p:xfrm>
          <a:off x="251520" y="1556792"/>
          <a:ext cx="3269247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3" imgW="5925852" imgH="9266756" progId="Word.Document.12">
                  <p:embed/>
                </p:oleObj>
              </mc:Choice>
              <mc:Fallback>
                <p:oleObj name="Документ" r:id="rId3" imgW="5925852" imgH="92667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556792"/>
                        <a:ext cx="3269247" cy="5112568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560948"/>
              </p:ext>
            </p:extLst>
          </p:nvPr>
        </p:nvGraphicFramePr>
        <p:xfrm>
          <a:off x="1907704" y="2766000"/>
          <a:ext cx="30210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Документ" r:id="rId5" imgW="6808930" imgH="9161108" progId="Word.Document.12">
                  <p:embed/>
                </p:oleObj>
              </mc:Choice>
              <mc:Fallback>
                <p:oleObj name="Документ" r:id="rId5" imgW="6808930" imgH="91611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7704" y="2766000"/>
                        <a:ext cx="3021013" cy="406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784937"/>
              </p:ext>
            </p:extLst>
          </p:nvPr>
        </p:nvGraphicFramePr>
        <p:xfrm>
          <a:off x="4860032" y="1412776"/>
          <a:ext cx="3408362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7" imgW="6767631" imgH="8068208" progId="Word.Document.12">
                  <p:embed/>
                </p:oleObj>
              </mc:Choice>
              <mc:Fallback>
                <p:oleObj name="Документ" r:id="rId7" imgW="6767631" imgH="80682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0032" y="1412776"/>
                        <a:ext cx="3408362" cy="406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466529"/>
              </p:ext>
            </p:extLst>
          </p:nvPr>
        </p:nvGraphicFramePr>
        <p:xfrm>
          <a:off x="5868144" y="2794000"/>
          <a:ext cx="299085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9" imgW="6767631" imgH="9194641" progId="Word.Document.12">
                  <p:embed/>
                </p:oleObj>
              </mc:Choice>
              <mc:Fallback>
                <p:oleObj name="Документ" r:id="rId9" imgW="6767631" imgH="9194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8144" y="2794000"/>
                        <a:ext cx="2990850" cy="4064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0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Навыки </a:t>
            </a:r>
            <a:r>
              <a:rPr lang="ru-RU" sz="3600" b="1" dirty="0">
                <a:solidFill>
                  <a:schemeClr val="bg1"/>
                </a:solidFill>
              </a:rPr>
              <a:t>оценочной </a:t>
            </a:r>
            <a:r>
              <a:rPr lang="ru-RU" sz="3600" b="1" dirty="0" smtClean="0">
                <a:solidFill>
                  <a:schemeClr val="bg1"/>
                </a:solidFill>
              </a:rPr>
              <a:t>самостоятельности , (рефлексивные)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«</a:t>
            </a:r>
            <a:r>
              <a:rPr lang="ru-RU" sz="2000" i="1" dirty="0">
                <a:solidFill>
                  <a:schemeClr val="bg1"/>
                </a:solidFill>
              </a:rPr>
              <a:t>В ходе работы над проектом я изучил музыкальную теорию, освоил правила песенного стихосложения, научился играть на </a:t>
            </a:r>
            <a:r>
              <a:rPr lang="ru-RU" sz="2000" i="1" dirty="0" err="1">
                <a:solidFill>
                  <a:schemeClr val="bg1"/>
                </a:solidFill>
              </a:rPr>
              <a:t>укулели</a:t>
            </a:r>
            <a:r>
              <a:rPr lang="ru-RU" sz="2000" i="1" dirty="0">
                <a:solidFill>
                  <a:schemeClr val="bg1"/>
                </a:solidFill>
              </a:rPr>
              <a:t> и гитаре, создавать полноценный трек.</a:t>
            </a:r>
          </a:p>
          <a:p>
            <a:pPr marL="0" indent="0"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Все</a:t>
            </a:r>
            <a:r>
              <a:rPr lang="ru-RU" sz="2000" i="1" dirty="0">
                <a:solidFill>
                  <a:schemeClr val="bg1"/>
                </a:solidFill>
              </a:rPr>
              <a:t>, что я понял за это время - это то, что не нужно бояться пробовать и экспериментировать, учиться на ошибках и получать какой-либо </a:t>
            </a:r>
            <a:r>
              <a:rPr lang="ru-RU" sz="2000" i="1" dirty="0" smtClean="0">
                <a:solidFill>
                  <a:schemeClr val="bg1"/>
                </a:solidFill>
              </a:rPr>
              <a:t>опыт</a:t>
            </a:r>
            <a:r>
              <a:rPr lang="ru-RU" sz="2000" i="1" dirty="0" smtClean="0">
                <a:solidFill>
                  <a:schemeClr val="bg1"/>
                </a:solidFill>
              </a:rPr>
              <a:t>»</a:t>
            </a:r>
          </a:p>
          <a:p>
            <a:pPr marL="0" indent="0">
              <a:buNone/>
            </a:pPr>
            <a:endParaRPr lang="ru-RU" sz="2000" i="1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 «Работая над проектом, я узнал свои сильные и слабые стороны, создал свою программу игры, попробовал себя в роли исследователя, дизайнера, программиста… понял главное -  я способен самостоятельно научиться и освоить то , чего еще не знаю и не умею. Значит я способен к саморазвитию, а это именно то, что требуется в современном динамичном мире»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Результаты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2020-21. «Шаг в будущее» (муниципальный этап), победитель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2021-22.«Ступень в будущее» (окружной этап)    </a:t>
            </a:r>
            <a:r>
              <a:rPr lang="ru-RU" dirty="0" smtClean="0">
                <a:solidFill>
                  <a:schemeClr val="bg1"/>
                </a:solidFill>
              </a:rPr>
              <a:t>1  </a:t>
            </a:r>
            <a:r>
              <a:rPr lang="ru-RU" dirty="0" smtClean="0">
                <a:solidFill>
                  <a:schemeClr val="bg1"/>
                </a:solidFill>
              </a:rPr>
              <a:t>победитель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2022-23.</a:t>
            </a:r>
            <a:r>
              <a:rPr lang="ru-RU" dirty="0">
                <a:solidFill>
                  <a:schemeClr val="bg1"/>
                </a:solidFill>
              </a:rPr>
              <a:t> «Шаг в будущее» (муниципальный этап) </a:t>
            </a:r>
            <a:r>
              <a:rPr lang="ru-RU" dirty="0" smtClean="0">
                <a:solidFill>
                  <a:schemeClr val="bg1"/>
                </a:solidFill>
              </a:rPr>
              <a:t>, 2 победителя, 1 </a:t>
            </a:r>
            <a:r>
              <a:rPr lang="ru-RU" dirty="0" smtClean="0">
                <a:solidFill>
                  <a:schemeClr val="bg1"/>
                </a:solidFill>
              </a:rPr>
              <a:t>призер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Ступень в будущее» (окружной этап)      </a:t>
            </a:r>
            <a:r>
              <a:rPr lang="ru-RU" dirty="0" smtClean="0">
                <a:solidFill>
                  <a:schemeClr val="bg1"/>
                </a:solidFill>
              </a:rPr>
              <a:t>победитель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2023 – 1 призер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7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Педагогическая ценность </a:t>
            </a:r>
            <a:r>
              <a:rPr lang="ru-RU" sz="3200" b="1" dirty="0">
                <a:solidFill>
                  <a:schemeClr val="bg1"/>
                </a:solidFill>
              </a:rPr>
              <a:t>использования </a:t>
            </a:r>
            <a:r>
              <a:rPr lang="ru-RU" sz="3200" b="1" dirty="0" smtClean="0">
                <a:solidFill>
                  <a:schemeClr val="bg1"/>
                </a:solidFill>
              </a:rPr>
              <a:t>проектной деятельности: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>
                <a:solidFill>
                  <a:schemeClr val="bg1"/>
                </a:solidFill>
              </a:rPr>
              <a:t>во-первых, в решении проблемной задачи каждый ученик имеет возможность </a:t>
            </a:r>
            <a:r>
              <a:rPr lang="ru-RU" sz="2000" dirty="0" err="1">
                <a:solidFill>
                  <a:schemeClr val="bg1"/>
                </a:solidFill>
              </a:rPr>
              <a:t>самореализоваться</a:t>
            </a:r>
            <a:r>
              <a:rPr lang="ru-RU" sz="2000" dirty="0">
                <a:solidFill>
                  <a:schemeClr val="bg1"/>
                </a:solidFill>
              </a:rPr>
              <a:t>;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во-вторых, применение различных способностей обучающихся (аналитических, творческих, коммуникативных и др.);</a:t>
            </a:r>
          </a:p>
          <a:p>
            <a:r>
              <a:rPr lang="ru-RU" sz="2000" dirty="0">
                <a:solidFill>
                  <a:schemeClr val="bg1"/>
                </a:solidFill>
              </a:rPr>
              <a:t>- в-третьих, проектная деятельность дает возможность каждому ученику ощутить собственную значимость и необходимость в выполнении общего дела.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Можно с уверенностью сказать, что в процессе проектной деятельности учащихся успешно формируется функциональная </a:t>
            </a:r>
            <a:r>
              <a:rPr lang="ru-RU" sz="2000" dirty="0" smtClean="0">
                <a:solidFill>
                  <a:schemeClr val="bg1"/>
                </a:solidFill>
              </a:rPr>
              <a:t>грамотность: каждый </a:t>
            </a:r>
            <a:r>
              <a:rPr lang="ru-RU" sz="2000" dirty="0">
                <a:solidFill>
                  <a:schemeClr val="bg1"/>
                </a:solidFill>
              </a:rPr>
              <a:t>из учащихся имеет возможность реализовать себя, применить имеющиеся знания и опыт, раскрыть свои творческие способности и задатки, продемонстрировать другим свою компетентность, ощутить </a:t>
            </a:r>
            <a:r>
              <a:rPr lang="ru-RU" sz="2000" dirty="0" smtClean="0">
                <a:solidFill>
                  <a:schemeClr val="bg1"/>
                </a:solidFill>
              </a:rPr>
              <a:t>успех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SokolovaLV\Desktop\Downloads\qr_tmp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523" y="1600200"/>
            <a:ext cx="235795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okolovaLV\Desktop\Downloads\16831334348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4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Проектная деятельность включает три </a:t>
            </a:r>
            <a:r>
              <a:rPr lang="ru-RU" sz="3600" dirty="0" smtClean="0">
                <a:solidFill>
                  <a:schemeClr val="bg1"/>
                </a:solidFill>
              </a:rPr>
              <a:t>блока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u="sng" dirty="0">
                <a:solidFill>
                  <a:schemeClr val="bg1"/>
                </a:solidFill>
              </a:rPr>
              <a:t>Предметный</a:t>
            </a:r>
            <a:r>
              <a:rPr lang="ru-RU" sz="1800" b="1" dirty="0">
                <a:solidFill>
                  <a:schemeClr val="bg1"/>
                </a:solidFill>
              </a:rPr>
              <a:t> блок </a:t>
            </a:r>
            <a:r>
              <a:rPr lang="ru-RU" sz="1800" dirty="0">
                <a:solidFill>
                  <a:schemeClr val="bg1"/>
                </a:solidFill>
              </a:rPr>
              <a:t>представлен способностью учащихся использовать знания из разных предметных областей </a:t>
            </a:r>
            <a:r>
              <a:rPr lang="ru-RU" sz="1800" dirty="0" smtClean="0">
                <a:solidFill>
                  <a:schemeClr val="bg1"/>
                </a:solidFill>
              </a:rPr>
              <a:t>и применять </a:t>
            </a:r>
            <a:r>
              <a:rPr lang="ru-RU" sz="1800" dirty="0">
                <a:solidFill>
                  <a:schemeClr val="bg1"/>
                </a:solidFill>
              </a:rPr>
              <a:t>их для решения поставленных задач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800" b="1" u="sng" dirty="0" err="1">
                <a:solidFill>
                  <a:schemeClr val="bg1"/>
                </a:solidFill>
              </a:rPr>
              <a:t>Деятельностный</a:t>
            </a:r>
            <a:r>
              <a:rPr lang="ru-RU" sz="1800" b="1" u="sng" dirty="0">
                <a:solidFill>
                  <a:schemeClr val="bg1"/>
                </a:solidFill>
              </a:rPr>
              <a:t> блок </a:t>
            </a:r>
            <a:r>
              <a:rPr lang="ru-RU" sz="1800" dirty="0">
                <a:solidFill>
                  <a:schemeClr val="bg1"/>
                </a:solidFill>
              </a:rPr>
              <a:t>заключается в приобретении знаний в ходе самостоятельной учебной </a:t>
            </a:r>
            <a:r>
              <a:rPr lang="ru-RU" sz="1800" dirty="0" smtClean="0">
                <a:solidFill>
                  <a:schemeClr val="bg1"/>
                </a:solidFill>
              </a:rPr>
              <a:t>деятельности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b="1" u="sng" dirty="0" smtClean="0">
                <a:solidFill>
                  <a:schemeClr val="bg1"/>
                </a:solidFill>
              </a:rPr>
              <a:t>Коммуникативный </a:t>
            </a:r>
            <a:r>
              <a:rPr lang="ru-RU" sz="1800" b="1" u="sng" dirty="0">
                <a:solidFill>
                  <a:schemeClr val="bg1"/>
                </a:solidFill>
              </a:rPr>
              <a:t>блок </a:t>
            </a:r>
            <a:r>
              <a:rPr lang="ru-RU" sz="1800" dirty="0">
                <a:solidFill>
                  <a:schemeClr val="bg1"/>
                </a:solidFill>
              </a:rPr>
              <a:t>выстраивается в ходе необходимого для реализации проекта взаимодействия: «учитель-ученик», «ученик-ученик», «учитель-родители-ученик</a:t>
            </a:r>
            <a:r>
              <a:rPr lang="ru-RU" sz="1800" dirty="0" smtClean="0">
                <a:solidFill>
                  <a:schemeClr val="bg1"/>
                </a:solidFill>
              </a:rPr>
              <a:t>». </a:t>
            </a:r>
            <a:r>
              <a:rPr lang="ru-RU" sz="1800" dirty="0">
                <a:solidFill>
                  <a:schemeClr val="bg1"/>
                </a:solidFill>
              </a:rPr>
              <a:t>Обучающиеся преодолевают психологические барьеры, включаясь в общение, проявляют свои творческие способности, учатся сотрудничать, т.е. активно развивают так называемые </a:t>
            </a:r>
            <a:r>
              <a:rPr lang="ru-RU" sz="1800" dirty="0" err="1">
                <a:solidFill>
                  <a:schemeClr val="bg1"/>
                </a:solidFill>
              </a:rPr>
              <a:t>надпрофессиональные</a:t>
            </a:r>
            <a:r>
              <a:rPr lang="ru-RU" sz="1800" dirty="0">
                <a:solidFill>
                  <a:schemeClr val="bg1"/>
                </a:solidFill>
              </a:rPr>
              <a:t> «мягкие навыки».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2273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ru-RU" sz="3600" b="1" dirty="0">
                <a:solidFill>
                  <a:schemeClr val="bg1"/>
                </a:solidFill>
              </a:rPr>
              <a:t>Метод проектов даёт </a:t>
            </a:r>
            <a:r>
              <a:rPr lang="ru-RU" sz="3600" b="1" dirty="0" smtClean="0">
                <a:solidFill>
                  <a:schemeClr val="bg1"/>
                </a:solidFill>
              </a:rPr>
              <a:t>возможность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69146"/>
            <a:ext cx="8229600" cy="505701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организовать</a:t>
            </a:r>
            <a:r>
              <a:rPr lang="ru-RU" sz="2400" dirty="0">
                <a:solidFill>
                  <a:schemeClr val="bg1"/>
                </a:solidFill>
              </a:rPr>
              <a:t> учебную деятельность, соблюдая разумный баланс между теорией и практикой; 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успешно интегрируется в образовательный процесс;</a:t>
            </a:r>
          </a:p>
          <a:p>
            <a:r>
              <a:rPr lang="ru-RU" sz="2400" dirty="0">
                <a:solidFill>
                  <a:schemeClr val="bg1"/>
                </a:solidFill>
              </a:rPr>
              <a:t>обеспечивает не только интеллектуальное, но и </a:t>
            </a:r>
            <a:r>
              <a:rPr lang="ru-RU" sz="2400" dirty="0" smtClean="0">
                <a:solidFill>
                  <a:schemeClr val="bg1"/>
                </a:solidFill>
              </a:rPr>
              <a:t>нравственное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развитие детей, их самостоятельность и активность;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позволяет приобретать обучающимися опыт 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социального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smtClean="0">
                <a:solidFill>
                  <a:schemeClr val="bg1"/>
                </a:solidFill>
              </a:rPr>
              <a:t> взаимодействия</a:t>
            </a:r>
            <a:r>
              <a:rPr lang="ru-RU" sz="2400" dirty="0">
                <a:solidFill>
                  <a:schemeClr val="bg1"/>
                </a:solidFill>
              </a:rPr>
              <a:t>, сплачивает </a:t>
            </a:r>
            <a:r>
              <a:rPr lang="ru-RU" sz="2400" dirty="0" smtClean="0">
                <a:solidFill>
                  <a:schemeClr val="bg1"/>
                </a:solidFill>
              </a:rPr>
              <a:t>детей,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развивает</a:t>
            </a:r>
            <a:r>
              <a:rPr lang="ru-RU" sz="2400" dirty="0">
                <a:solidFill>
                  <a:schemeClr val="bg1"/>
                </a:solidFill>
              </a:rPr>
              <a:t> основные виды функциональной</a:t>
            </a:r>
            <a:r>
              <a:rPr lang="ru-RU" sz="2400">
                <a:solidFill>
                  <a:schemeClr val="bg1"/>
                </a:solidFill>
              </a:rPr>
              <a:t> </a:t>
            </a:r>
            <a:endParaRPr lang="ru-RU" sz="240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smtClean="0">
                <a:solidFill>
                  <a:schemeClr val="bg1"/>
                </a:solidFill>
              </a:rPr>
              <a:t>грамотности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2400" dirty="0">
                <a:solidFill>
                  <a:schemeClr val="bg1"/>
                </a:solidFill>
              </a:rPr>
              <a:t> информационную, </a:t>
            </a:r>
            <a:r>
              <a:rPr lang="ru-RU" sz="2400" dirty="0" err="1">
                <a:solidFill>
                  <a:schemeClr val="bg1"/>
                </a:solidFill>
              </a:rPr>
              <a:t>деятельностную</a:t>
            </a:r>
            <a:r>
              <a:rPr lang="ru-RU" sz="2400" dirty="0">
                <a:solidFill>
                  <a:schemeClr val="bg1"/>
                </a:solidFill>
              </a:rPr>
              <a:t>,  коммуникативную</a:t>
            </a:r>
            <a:r>
              <a:rPr lang="ru-RU" sz="2400" dirty="0"/>
              <a:t>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082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Проектная деятельность позволяет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Формировать гибкие навыки и компетенции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Создает </a:t>
            </a:r>
            <a:r>
              <a:rPr lang="ru-RU" sz="2800" dirty="0">
                <a:solidFill>
                  <a:schemeClr val="bg1"/>
                </a:solidFill>
              </a:rPr>
              <a:t>положительную мотивацию </a:t>
            </a:r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dirty="0">
                <a:solidFill>
                  <a:schemeClr val="bg1"/>
                </a:solidFill>
              </a:rPr>
              <a:t>самообразования.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формирует социальный опыт учащихся в труде и общении, способствует интеллектуальному росту школьников, расширяет кругозор как в области своего предмета, так и в окружающей действительности, даёт возможность лучше раскрыть собственный потенциал</a:t>
            </a:r>
          </a:p>
        </p:txBody>
      </p:sp>
    </p:spTree>
    <p:extLst>
      <p:ext uri="{BB962C8B-B14F-4D97-AF65-F5344CB8AC3E}">
        <p14:creationId xmlns:p14="http://schemas.microsoft.com/office/powerpoint/2010/main" val="30802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FFC000"/>
                </a:solidFill>
              </a:rPr>
              <a:t>Умения</a:t>
            </a:r>
            <a:r>
              <a:rPr lang="ru-RU" sz="2400" b="1" dirty="0">
                <a:solidFill>
                  <a:srgbClr val="FFC000"/>
                </a:solidFill>
              </a:rPr>
              <a:t>, развивающиеся у школьников в процессе проектной деятельности лежат в основе универсальных компетенций (по классификации </a:t>
            </a:r>
            <a:r>
              <a:rPr lang="ru-RU" sz="2400" b="1" dirty="0" err="1">
                <a:solidFill>
                  <a:srgbClr val="FFC000"/>
                </a:solidFill>
              </a:rPr>
              <a:t>А.В.Хуторского</a:t>
            </a:r>
            <a:r>
              <a:rPr lang="ru-RU" sz="2400" b="1" dirty="0">
                <a:solidFill>
                  <a:srgbClr val="FFC000"/>
                </a:solidFill>
              </a:rPr>
              <a:t>):</a:t>
            </a:r>
            <a:r>
              <a:rPr lang="ru-RU" sz="2400" b="1" dirty="0">
                <a:solidFill>
                  <a:srgbClr val="FFFF00"/>
                </a:solidFill>
              </a:rPr>
              <a:t/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 </a:t>
            </a:r>
            <a:r>
              <a:rPr lang="ru-RU" sz="2800" b="1" dirty="0">
                <a:solidFill>
                  <a:schemeClr val="bg1"/>
                </a:solidFill>
              </a:rPr>
              <a:t>Рефлексивные </a:t>
            </a:r>
            <a:r>
              <a:rPr lang="ru-RU" sz="2800" b="1" dirty="0" smtClean="0">
                <a:solidFill>
                  <a:schemeClr val="bg1"/>
                </a:solidFill>
              </a:rPr>
              <a:t>умения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2</a:t>
            </a:r>
            <a:r>
              <a:rPr lang="ru-RU" sz="2800" b="1" dirty="0">
                <a:solidFill>
                  <a:schemeClr val="bg1"/>
                </a:solidFill>
              </a:rPr>
              <a:t>. Поисковые (исследовательские) </a:t>
            </a:r>
            <a:r>
              <a:rPr lang="ru-RU" sz="2800" b="1" dirty="0" smtClean="0">
                <a:solidFill>
                  <a:schemeClr val="bg1"/>
                </a:solidFill>
              </a:rPr>
              <a:t>умения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r>
              <a:rPr lang="ru-RU" sz="2800" b="1" dirty="0">
                <a:solidFill>
                  <a:schemeClr val="bg1"/>
                </a:solidFill>
              </a:rPr>
              <a:t>. Навыки оценочной </a:t>
            </a:r>
            <a:r>
              <a:rPr lang="ru-RU" sz="2800" b="1" dirty="0" smtClean="0">
                <a:solidFill>
                  <a:schemeClr val="bg1"/>
                </a:solidFill>
              </a:rPr>
              <a:t>самостоятельности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4. Умения и навыки работы в </a:t>
            </a:r>
            <a:r>
              <a:rPr lang="ru-RU" sz="2800" b="1" dirty="0" smtClean="0">
                <a:solidFill>
                  <a:schemeClr val="bg1"/>
                </a:solidFill>
              </a:rPr>
              <a:t>сотрудничестве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5. Менеджерские умения и </a:t>
            </a:r>
            <a:r>
              <a:rPr lang="ru-RU" sz="2800" b="1" dirty="0" smtClean="0">
                <a:solidFill>
                  <a:schemeClr val="bg1"/>
                </a:solidFill>
              </a:rPr>
              <a:t>навыки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6</a:t>
            </a:r>
            <a:r>
              <a:rPr lang="ru-RU" sz="2800" b="1" dirty="0">
                <a:solidFill>
                  <a:schemeClr val="bg1"/>
                </a:solidFill>
              </a:rPr>
              <a:t>. Коммуникативные </a:t>
            </a:r>
            <a:r>
              <a:rPr lang="ru-RU" sz="2800" b="1" dirty="0" smtClean="0">
                <a:solidFill>
                  <a:schemeClr val="bg1"/>
                </a:solidFill>
              </a:rPr>
              <a:t>умения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7</a:t>
            </a:r>
            <a:r>
              <a:rPr lang="ru-RU" sz="2800" b="1" dirty="0">
                <a:solidFill>
                  <a:schemeClr val="bg1"/>
                </a:solidFill>
              </a:rPr>
              <a:t>. Презентационные умения и </a:t>
            </a:r>
            <a:r>
              <a:rPr lang="ru-RU" sz="2800" b="1" dirty="0" smtClean="0">
                <a:solidFill>
                  <a:schemeClr val="bg1"/>
                </a:solidFill>
              </a:rPr>
              <a:t>навыки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3681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Рефлексивные умения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1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/>
          <a:lstStyle/>
          <a:p>
            <a:r>
              <a:rPr lang="ru-RU" b="1" i="1" dirty="0">
                <a:solidFill>
                  <a:srgbClr val="FFC000"/>
                </a:solidFill>
              </a:rPr>
              <a:t>Правила выбора темы проекта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Правило 1. </a:t>
            </a:r>
            <a:r>
              <a:rPr lang="ru-RU" sz="1600" i="1" dirty="0" smtClean="0">
                <a:solidFill>
                  <a:schemeClr val="bg1"/>
                </a:solidFill>
              </a:rPr>
              <a:t>Тема </a:t>
            </a:r>
            <a:r>
              <a:rPr lang="ru-RU" sz="1600" i="1" dirty="0">
                <a:solidFill>
                  <a:schemeClr val="bg1"/>
                </a:solidFill>
              </a:rPr>
              <a:t>должна быть интересна ребенку. Исследовательская работа эффективна</a:t>
            </a:r>
            <a:r>
              <a:rPr lang="ru-RU" sz="1600" dirty="0">
                <a:solidFill>
                  <a:schemeClr val="bg1"/>
                </a:solidFill>
              </a:rPr>
              <a:t> только на добровольной основе. Тема, навязанная ученику, какой бы важной она ни казалась взрослым, не даст должного эффекта.</a:t>
            </a:r>
          </a:p>
          <a:p>
            <a:r>
              <a:rPr lang="ru-RU" sz="1600" b="1" i="1" dirty="0">
                <a:solidFill>
                  <a:schemeClr val="bg1"/>
                </a:solidFill>
              </a:rPr>
              <a:t>Правило 2</a:t>
            </a:r>
            <a:r>
              <a:rPr lang="ru-RU" sz="1600" dirty="0">
                <a:solidFill>
                  <a:schemeClr val="bg1"/>
                </a:solidFill>
              </a:rPr>
              <a:t>. Тема должна быть выполнима, решение ее должно быть полезно участникам исследования. Натолкнуть </a:t>
            </a:r>
            <a:r>
              <a:rPr lang="ru-RU" sz="1600" dirty="0" smtClean="0">
                <a:solidFill>
                  <a:schemeClr val="bg1"/>
                </a:solidFill>
              </a:rPr>
              <a:t>ученика на </a:t>
            </a:r>
            <a:r>
              <a:rPr lang="ru-RU" sz="1600" dirty="0">
                <a:solidFill>
                  <a:schemeClr val="bg1"/>
                </a:solidFill>
              </a:rPr>
              <a:t>ту идею, в которой он максимально реализуется как исследователь, раскроет лучшие стороны своего интеллекта, получит новые полезные знания, умения и навыки, – сложная, но необходимая задача для работы учителя. Надо подвести </a:t>
            </a:r>
            <a:r>
              <a:rPr lang="ru-RU" sz="1600" dirty="0" smtClean="0">
                <a:solidFill>
                  <a:schemeClr val="bg1"/>
                </a:solidFill>
              </a:rPr>
              <a:t>обучающегося </a:t>
            </a:r>
            <a:r>
              <a:rPr lang="ru-RU" sz="1600" dirty="0">
                <a:solidFill>
                  <a:schemeClr val="bg1"/>
                </a:solidFill>
              </a:rPr>
              <a:t>к такой проблеме, выбор которой он считал бы своим решением.</a:t>
            </a:r>
          </a:p>
          <a:p>
            <a:r>
              <a:rPr lang="ru-RU" sz="1600" b="1" i="1" dirty="0">
                <a:solidFill>
                  <a:schemeClr val="bg1"/>
                </a:solidFill>
              </a:rPr>
              <a:t>Правило 3.</a:t>
            </a:r>
            <a:r>
              <a:rPr lang="ru-RU" sz="1600" dirty="0">
                <a:solidFill>
                  <a:schemeClr val="bg1"/>
                </a:solidFill>
              </a:rPr>
              <a:t> Учитывая интересы детей, старайтесь держаться ближе к той сфере, в которой сами лучше всего разбираетесь, в которой чувствуете себя сильным. Увлечь другого может лишь тот, кто увлечен сам.</a:t>
            </a:r>
          </a:p>
          <a:p>
            <a:r>
              <a:rPr lang="ru-RU" sz="1600" b="1" i="1" dirty="0">
                <a:solidFill>
                  <a:schemeClr val="bg1"/>
                </a:solidFill>
              </a:rPr>
              <a:t>Правило 4</a:t>
            </a:r>
            <a:r>
              <a:rPr lang="ru-RU" sz="1600" i="1" dirty="0">
                <a:solidFill>
                  <a:schemeClr val="bg1"/>
                </a:solidFill>
              </a:rPr>
              <a:t>.</a:t>
            </a:r>
            <a:r>
              <a:rPr lang="ru-RU" sz="1600" dirty="0">
                <a:solidFill>
                  <a:schemeClr val="bg1"/>
                </a:solidFill>
              </a:rPr>
              <a:t> Тема должна быть оригинальной, с элементами неожиданности, необычности. Оригинальность следует понимать, как способность нестандартно смотреть на традиционные предметы и явления.</a:t>
            </a:r>
          </a:p>
          <a:p>
            <a:r>
              <a:rPr lang="ru-RU" sz="1600" b="1" i="1" dirty="0">
                <a:solidFill>
                  <a:schemeClr val="bg1"/>
                </a:solidFill>
              </a:rPr>
              <a:t>Правило 5</a:t>
            </a:r>
            <a:r>
              <a:rPr lang="ru-RU" sz="1600" b="1" dirty="0">
                <a:solidFill>
                  <a:schemeClr val="bg1"/>
                </a:solidFill>
              </a:rPr>
              <a:t>.</a:t>
            </a:r>
            <a:r>
              <a:rPr lang="ru-RU" sz="1600" dirty="0">
                <a:solidFill>
                  <a:schemeClr val="bg1"/>
                </a:solidFill>
              </a:rPr>
              <a:t> Тема должна быть такой, чтобы работа могла быть выполнена относительно быстро. Способность долго концентрировать собственное внимание на одном объекте, т. е. долговременно, целеустремленно работать в одном направлении, у младшего школьника ограничена.</a:t>
            </a:r>
          </a:p>
          <a:p>
            <a:endParaRPr lang="ru-RU" sz="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Рефлексивные умения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FFC000"/>
                </a:solidFill>
              </a:rPr>
              <a:t>Темы </a:t>
            </a:r>
            <a:r>
              <a:rPr lang="ru-RU" sz="2400" b="1" dirty="0" smtClean="0">
                <a:solidFill>
                  <a:srgbClr val="FFC000"/>
                </a:solidFill>
              </a:rPr>
              <a:t>проектов: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en-US" sz="2400" dirty="0">
                <a:solidFill>
                  <a:schemeClr val="bg1"/>
                </a:solidFill>
              </a:rPr>
              <a:t>DAW</a:t>
            </a:r>
            <a:r>
              <a:rPr lang="ru-RU" sz="2400" dirty="0">
                <a:solidFill>
                  <a:schemeClr val="bg1"/>
                </a:solidFill>
              </a:rPr>
              <a:t>-программы как инструмент  творческой самореализации»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«Предупреждение подростковой преступности»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«Как </a:t>
            </a:r>
            <a:r>
              <a:rPr lang="ru-RU" sz="2400" dirty="0">
                <a:solidFill>
                  <a:schemeClr val="bg1"/>
                </a:solidFill>
              </a:rPr>
              <a:t>обеспечить личную финансовую </a:t>
            </a:r>
            <a:r>
              <a:rPr lang="ru-RU" sz="2400" dirty="0" smtClean="0">
                <a:solidFill>
                  <a:schemeClr val="bg1"/>
                </a:solidFill>
              </a:rPr>
              <a:t>безопасность»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«Изучение конкурентоспособности торговых предприятий с. Газ-Сале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«Как </a:t>
            </a:r>
            <a:r>
              <a:rPr lang="ru-RU" sz="2400" dirty="0">
                <a:solidFill>
                  <a:schemeClr val="bg1"/>
                </a:solidFill>
              </a:rPr>
              <a:t>найти своё направление в сфере </a:t>
            </a:r>
            <a:r>
              <a:rPr lang="en-US" sz="2400" dirty="0" smtClean="0">
                <a:solidFill>
                  <a:schemeClr val="bg1"/>
                </a:solidFill>
              </a:rPr>
              <a:t>IT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«Холодная </a:t>
            </a:r>
            <a:r>
              <a:rPr lang="ru-RU" sz="2400" dirty="0">
                <a:solidFill>
                  <a:schemeClr val="bg1"/>
                </a:solidFill>
              </a:rPr>
              <a:t>война: </a:t>
            </a:r>
            <a:r>
              <a:rPr lang="ru-RU" sz="2400" dirty="0" smtClean="0">
                <a:solidFill>
                  <a:schemeClr val="bg1"/>
                </a:solidFill>
              </a:rPr>
              <a:t>тогда и сейчас…»</a:t>
            </a:r>
          </a:p>
          <a:p>
            <a:r>
              <a:rPr lang="ru-RU" sz="2400" dirty="0">
                <a:solidFill>
                  <a:schemeClr val="bg1"/>
                </a:solidFill>
              </a:rPr>
              <a:t>Организация продвижения товаров в розничной торговле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10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Поисковые (исследовательские) умения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  <p:pic>
        <p:nvPicPr>
          <p:cNvPr id="6" name="Picture 6" descr="C:\Users\SokolovaLV\Desktop\ИИП\c844eda2-0165-4ed4-8442-2f207cc07d4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41049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SokolovaLV\Desktop\2022-2023 у.г\Соколова ИПП\ИИП\фото\5c198602-63da-44a0-ad28-1b4dbb9fd8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14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Поисковые </a:t>
            </a:r>
            <a:r>
              <a:rPr lang="ru-RU" sz="3600" b="1" dirty="0">
                <a:solidFill>
                  <a:schemeClr val="bg1"/>
                </a:solidFill>
              </a:rPr>
              <a:t>(исследовательские) умения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SokolovaLV\Desktop\ИИП\552852fb-4fd5-49a0-adf2-d37c720c5e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" y="1340768"/>
            <a:ext cx="3529989" cy="533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okolovaLV\Desktop\ИИП\649fdd6d-5623-47a9-a659-ac716793c2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4700033" cy="44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77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дивидуальный проект">
  <a:themeElements>
    <a:clrScheme name="Общ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бщ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щ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индивидуальный проект</Template>
  <TotalTime>547</TotalTime>
  <Words>770</Words>
  <Application>Microsoft Office PowerPoint</Application>
  <PresentationFormat>Экран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индивидуальный проект</vt:lpstr>
      <vt:lpstr>Объект упаковщика для оболочки</vt:lpstr>
      <vt:lpstr>Документ Microsoft Word</vt:lpstr>
      <vt:lpstr>     МУНИЦИПАЛЬНОЕ ОБРАЗОВАНИЕ ТАЗОВСКИЙ РАЙОН Муниципальное бюджетное общеобразовательное учреждение Газ-Салинская средняя общеобразовательная школа </vt:lpstr>
      <vt:lpstr>Проектная деятельность включает три блока</vt:lpstr>
      <vt:lpstr>Метод проектов даёт возможность </vt:lpstr>
      <vt:lpstr>Проектная деятельность позволяет </vt:lpstr>
      <vt:lpstr> Умения, развивающиеся у школьников в процессе проектной деятельности лежат в основе универсальных компетенций (по классификации А.В.Хуторского): </vt:lpstr>
      <vt:lpstr>Рефлексивные умения </vt:lpstr>
      <vt:lpstr>Рефлексивные умения</vt:lpstr>
      <vt:lpstr> Поисковые (исследовательские) умения </vt:lpstr>
      <vt:lpstr>Поисковые (исследовательские) умения</vt:lpstr>
      <vt:lpstr> Умения и навыки работы в сотрудничестве </vt:lpstr>
      <vt:lpstr>Коммуникативные умения </vt:lpstr>
      <vt:lpstr>Презентационные умения и навыки</vt:lpstr>
      <vt:lpstr>Компьютерная грамотность</vt:lpstr>
      <vt:lpstr>Компьютерная грамотность</vt:lpstr>
      <vt:lpstr>Менеджерские умения и навыки</vt:lpstr>
      <vt:lpstr>Навыки оценочной самостоятельности , (рефлексивные) </vt:lpstr>
      <vt:lpstr>Результаты</vt:lpstr>
      <vt:lpstr>Педагогическая ценность использования проектной деятельности: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проект как инструмент личностного роста обучающегося</dc:title>
  <dc:creator>SokolovaLV</dc:creator>
  <cp:lastModifiedBy>SokolovaLV</cp:lastModifiedBy>
  <cp:revision>30</cp:revision>
  <dcterms:created xsi:type="dcterms:W3CDTF">2022-05-30T06:19:37Z</dcterms:created>
  <dcterms:modified xsi:type="dcterms:W3CDTF">2023-05-04T06:25:39Z</dcterms:modified>
</cp:coreProperties>
</file>