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6BAF4"/>
    <a:srgbClr val="AB99EF"/>
    <a:srgbClr val="F4A460"/>
    <a:srgbClr val="E6E6FA"/>
    <a:srgbClr val="E0FFFF"/>
    <a:srgbClr val="66CDAA"/>
    <a:srgbClr val="E9967A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6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9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4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1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0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1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75D2-96D9-4B63-9270-B09A632CE693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57FD-1DC3-4A10-BBBF-0F9FA90FC0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3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5552" y="2223641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1352" y="3979416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4A460">
                  <a:tint val="66000"/>
                  <a:satMod val="160000"/>
                </a:srgbClr>
              </a:gs>
              <a:gs pos="50000">
                <a:srgbClr val="F4A460">
                  <a:tint val="44500"/>
                  <a:satMod val="160000"/>
                </a:srgbClr>
              </a:gs>
              <a:gs pos="100000">
                <a:srgbClr val="F4A4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C:\Users\user\Desktop\проект\авк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539" y="622792"/>
            <a:ext cx="1116426" cy="175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01" y="2634171"/>
            <a:ext cx="1076912" cy="141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6247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«Сбережем родной Ямал – он нам отчим домом стал!»</a:t>
            </a:r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1996"/>
            <a:ext cx="1745622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476" y="1537623"/>
            <a:ext cx="1051006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67" y="4593709"/>
            <a:ext cx="1352770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91" y="4314737"/>
            <a:ext cx="1996042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>
            <a:stCxn id="1029" idx="3"/>
          </p:cNvCxnSpPr>
          <p:nvPr/>
        </p:nvCxnSpPr>
        <p:spPr>
          <a:xfrm>
            <a:off x="2141158" y="2280078"/>
            <a:ext cx="1878043" cy="11489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34" idx="3"/>
          </p:cNvCxnSpPr>
          <p:nvPr/>
        </p:nvCxnSpPr>
        <p:spPr>
          <a:xfrm flipH="1">
            <a:off x="5302137" y="2275623"/>
            <a:ext cx="2318339" cy="11533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572000" y="4054268"/>
            <a:ext cx="0" cy="5209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302137" y="3498512"/>
            <a:ext cx="2061376" cy="16324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Остров </a:t>
            </a:r>
            <a:r>
              <a:rPr lang="ru-RU" sz="3600" dirty="0" err="1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Авки</a:t>
            </a:r>
            <a:r>
              <a:rPr lang="ru-RU" sz="3600" dirty="0" smtClean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8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(человек-природа)</a:t>
            </a:r>
            <a:endParaRPr lang="ru-RU" sz="28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903372"/>
            <a:ext cx="296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 SemiBold Condensed" panose="020B0502040204020203" pitchFamily="34" charset="0"/>
              </a:rPr>
              <a:t>Птичий мир – содержит рисунки птиц, макеты птиц и их 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гнезд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4224" y="3445906"/>
            <a:ext cx="2828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</a:rPr>
              <a:t>Метеостанция – расположена на улице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70944" y="3474809"/>
            <a:ext cx="3194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ahnschrift SemiBold Condensed" panose="020B0502040204020203" pitchFamily="34" charset="0"/>
              </a:rPr>
              <a:t>Чум чудес – Рисунок в виде чума – это зона познания и эксперимента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09" y="3981679"/>
            <a:ext cx="500087" cy="203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5970944" y="903372"/>
            <a:ext cx="296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ahnschrift SemiBold Condensed" panose="020B0502040204020203" pitchFamily="34" charset="0"/>
              </a:rPr>
              <a:t>Водный мир- рисунок реки Таз (на стене), рыб в ней, аквариум 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95737" y="5962365"/>
            <a:ext cx="4258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 SemiBold Condensed" panose="020B0502040204020203" pitchFamily="34" charset="0"/>
              </a:rPr>
              <a:t>Звери Ямала – рисунки и макеты 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51520" y="6388305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2051720" y="3498514"/>
            <a:ext cx="1967482" cy="137064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782" y="19763"/>
            <a:ext cx="9144000" cy="6858000"/>
          </a:xfrm>
          <a:prstGeom prst="rect">
            <a:avLst/>
          </a:prstGeom>
          <a:solidFill>
            <a:srgbClr val="FAF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6247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6600CC"/>
                </a:solidFill>
                <a:latin typeface="Bahnschrift SemiBold Condensed" panose="020B0502040204020203" pitchFamily="34" charset="0"/>
              </a:rPr>
              <a:t>«Ценим знаки все вокруг – знак всем людям важный друг!»</a:t>
            </a:r>
            <a:endParaRPr lang="ru-RU" sz="2600" dirty="0">
              <a:solidFill>
                <a:srgbClr val="6600CC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6600C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Лукоморье</a:t>
            </a:r>
            <a:r>
              <a:rPr lang="ru-RU" sz="3600" dirty="0">
                <a:solidFill>
                  <a:srgbClr val="6600CC"/>
                </a:solidFill>
              </a:rPr>
              <a:t> </a:t>
            </a:r>
            <a:r>
              <a:rPr lang="ru-RU" sz="3600" b="1" dirty="0" smtClean="0"/>
              <a:t>(человек-знак)</a:t>
            </a:r>
            <a:endParaRPr lang="ru-RU" sz="36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4073" y="6388305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412459" y="1434484"/>
            <a:ext cx="3675985" cy="3618366"/>
            <a:chOff x="225780" y="764704"/>
            <a:chExt cx="4253706" cy="4187031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80" y="764704"/>
              <a:ext cx="4253706" cy="4187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231" y="3002055"/>
              <a:ext cx="872057" cy="853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697" y="1556792"/>
              <a:ext cx="872057" cy="853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92" y="1553308"/>
              <a:ext cx="872057" cy="853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0" y="2850461"/>
              <a:ext cx="872057" cy="853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46" name="Прямая со стрелкой 45"/>
          <p:cNvCxnSpPr/>
          <p:nvPr/>
        </p:nvCxnSpPr>
        <p:spPr>
          <a:xfrm>
            <a:off x="911536" y="1463504"/>
            <a:ext cx="155798" cy="7388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256932" y="1500346"/>
            <a:ext cx="241943" cy="720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3687281" y="4065464"/>
            <a:ext cx="149628" cy="101640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412459" y="4003900"/>
            <a:ext cx="438097" cy="10779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5338" y="824962"/>
            <a:ext cx="1562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ahnschrift SemiBold Condensed" panose="020B0502040204020203" pitchFamily="34" charset="0"/>
              </a:rPr>
              <a:t>Буквы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99792" y="861793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ahnschrift SemiBold Condensed" panose="020B0502040204020203" pitchFamily="34" charset="0"/>
              </a:rPr>
              <a:t>Цифры</a:t>
            </a:r>
            <a:endParaRPr lang="ru-RU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99792" y="5118540"/>
            <a:ext cx="1959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SemiBold Condensed" panose="020B0502040204020203" pitchFamily="34" charset="0"/>
              </a:rPr>
              <a:t>Знаки 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безопасности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590" y="5110744"/>
            <a:ext cx="2321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SemiBold Condensed" panose="020B0502040204020203" pitchFamily="34" charset="0"/>
              </a:rPr>
              <a:t>Знаки жестов</a:t>
            </a:r>
            <a:endParaRPr lang="ru-RU" sz="2400" dirty="0">
              <a:latin typeface="Bahnschrift SemiBold Condensed" panose="020B0502040204020203" pitchFamily="34" charset="0"/>
            </a:endParaRPr>
          </a:p>
        </p:txBody>
      </p:sp>
      <p:pic>
        <p:nvPicPr>
          <p:cNvPr id="64" name="Рисунок 63" descr="C:\Users\user\Desktop\проект\ко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056" y="3889620"/>
            <a:ext cx="1807108" cy="16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4564218" y="581783"/>
            <a:ext cx="3891" cy="57419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4861176" y="3689565"/>
            <a:ext cx="4137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</a:rPr>
              <a:t>- создание мультипликационных фильмов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61177" y="4180116"/>
            <a:ext cx="4289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</a:rPr>
              <a:t>- 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создание видеосюжетов 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92580" y="4670667"/>
            <a:ext cx="4289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</a:rPr>
              <a:t>- интервьюирование 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56" y="814866"/>
            <a:ext cx="3655750" cy="268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67" y="-3401"/>
            <a:ext cx="9159564" cy="6858319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6247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C000"/>
                </a:solidFill>
                <a:latin typeface="Bahnschrift SemiBold Condensed" panose="020B0502040204020203" pitchFamily="34" charset="0"/>
              </a:rPr>
              <a:t>«Техническому творчеству – БЫТЬ!»</a:t>
            </a:r>
            <a:endParaRPr lang="ru-RU" sz="2600" dirty="0">
              <a:solidFill>
                <a:srgbClr val="FFC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Технолоджи </a:t>
            </a:r>
            <a:r>
              <a:rPr lang="ru-RU" sz="32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(человек-знак)</a:t>
            </a:r>
            <a:endParaRPr lang="ru-RU" sz="32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4073" y="6388305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" y="980729"/>
            <a:ext cx="121767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051720" y="980728"/>
            <a:ext cx="2552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SemiBold Condensed" panose="020B0502040204020203" pitchFamily="34" charset="0"/>
              </a:rPr>
              <a:t>И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зучите строение 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предложенных механизмов на практике 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cxnSp>
        <p:nvCxnSpPr>
          <p:cNvPr id="31" name="Прямая со стрелкой 30"/>
          <p:cNvCxnSpPr>
            <a:stCxn id="3075" idx="3"/>
          </p:cNvCxnSpPr>
          <p:nvPr/>
        </p:nvCxnSpPr>
        <p:spPr>
          <a:xfrm flipV="1">
            <a:off x="1573402" y="1334671"/>
            <a:ext cx="478318" cy="6901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ÐÐ°ÑÑÐ¸Ð½ÐºÐ¸ Ð¿Ð¾ Ð·Ð°Ð¿ÑÐ¾ÑÑ ÑÐ¸ÐºÑÐ¸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4" y="3071498"/>
            <a:ext cx="2153846" cy="34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163586" y="3429000"/>
            <a:ext cx="2599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ahnschrift SemiBold Condensed" panose="020B0502040204020203" pitchFamily="34" charset="0"/>
              </a:rPr>
              <a:t>Р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еши мои ребусы и головоломки </a:t>
            </a:r>
            <a:endParaRPr lang="ru-RU" sz="2000" dirty="0">
              <a:latin typeface="Bahnschrift SemiBold Condensed" panose="020B0502040204020203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725802" y="3782943"/>
            <a:ext cx="437784" cy="7981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ÐÐ°ÑÑÐ¸Ð½ÐºÐ¸ Ð¿Ð¾ Ð·Ð°Ð¿ÑÐ¾ÑÑ Ð¿Ð°Ð¿ÑÑ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95" y="3451798"/>
            <a:ext cx="2031752" cy="26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804248" y="3582888"/>
            <a:ext cx="2552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anose="020B0502040204020203" pitchFamily="34" charset="0"/>
              </a:rPr>
              <a:t>Предложи </a:t>
            </a:r>
            <a:r>
              <a:rPr lang="ru-RU" sz="2000" dirty="0">
                <a:latin typeface="Bahnschrift SemiBold Condensed" panose="020B0502040204020203" pitchFamily="34" charset="0"/>
              </a:rPr>
              <a:t>новшества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223840" y="3917432"/>
            <a:ext cx="478318" cy="6901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604275" y="740890"/>
            <a:ext cx="4335332" cy="20806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	Дети </a:t>
            </a:r>
            <a:r>
              <a:rPr lang="ru-RU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знакомятся с разными видами конструкторов и робототехники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	На </a:t>
            </a:r>
            <a:r>
              <a:rPr lang="ru-RU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острове детей встречают его жители </a:t>
            </a:r>
            <a:r>
              <a:rPr lang="ru-RU" i="1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Нео-Фиксики</a:t>
            </a:r>
            <a:r>
              <a:rPr lang="ru-RU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</a:t>
            </a:r>
            <a:endParaRPr lang="ru-RU" i="1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	В </a:t>
            </a:r>
            <a:r>
              <a:rPr lang="ru-RU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портфельчиках – </a:t>
            </a:r>
            <a:r>
              <a:rPr lang="ru-RU" i="1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помогаторах</a:t>
            </a:r>
            <a:r>
              <a:rPr lang="ru-RU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разные </a:t>
            </a:r>
            <a:r>
              <a:rPr lang="ru-RU" i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виды заданий</a:t>
            </a:r>
            <a:endParaRPr lang="ru-RU" i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0" y="-857"/>
            <a:ext cx="9159564" cy="6858319"/>
          </a:xfrm>
          <a:prstGeom prst="rect">
            <a:avLst/>
          </a:prstGeom>
          <a:solidFill>
            <a:srgbClr val="E6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5028" y="6415476"/>
            <a:ext cx="8676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B0F0"/>
                </a:solidFill>
                <a:latin typeface="Bahnschrift SemiBold Condensed" panose="020B0502040204020203" pitchFamily="34" charset="0"/>
              </a:rPr>
              <a:t>«Таланты трудно распознать – их будем вместе развивать!»</a:t>
            </a:r>
            <a:endParaRPr lang="ru-RU" sz="2200" dirty="0">
              <a:solidFill>
                <a:srgbClr val="00B0F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Остров </a:t>
            </a:r>
            <a:r>
              <a:rPr lang="ru-RU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талантов </a:t>
            </a:r>
            <a:r>
              <a:rPr lang="ru-RU" sz="28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(человек-</a:t>
            </a:r>
            <a:r>
              <a:rPr lang="ru-RU" sz="28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худ.образ</a:t>
            </a:r>
            <a:r>
              <a:rPr lang="ru-RU" sz="28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)</a:t>
            </a:r>
            <a:r>
              <a:rPr lang="ru-RU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4073" y="6388305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0" y="1484784"/>
            <a:ext cx="2315903" cy="344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" y="615839"/>
            <a:ext cx="2749297" cy="138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97302" y="2652367"/>
            <a:ext cx="2088232" cy="263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Красный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музыка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F4A460"/>
                </a:solidFill>
                <a:latin typeface="Bahnschrift SemiBold Condensed" panose="020B0502040204020203" pitchFamily="34" charset="0"/>
              </a:rPr>
              <a:t>Оранжевый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живопись</a:t>
            </a:r>
          </a:p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FFFF00"/>
                </a:solidFill>
                <a:latin typeface="Bahnschrift SemiBold Condensed" panose="020B0502040204020203" pitchFamily="34" charset="0"/>
              </a:rPr>
              <a:t>Желтый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скульптура</a:t>
            </a:r>
          </a:p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Зеленый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литература</a:t>
            </a:r>
          </a:p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00B0F0"/>
                </a:solidFill>
                <a:latin typeface="Bahnschrift SemiBold Condensed" panose="020B0502040204020203" pitchFamily="34" charset="0"/>
              </a:rPr>
              <a:t>Голубой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театр</a:t>
            </a:r>
          </a:p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Синий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декоративно – прикладное искусство</a:t>
            </a:r>
          </a:p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rgbClr val="6600CC"/>
                </a:solidFill>
                <a:latin typeface="Bahnschrift SemiBold Condensed" panose="020B0502040204020203" pitchFamily="34" charset="0"/>
              </a:rPr>
              <a:t>Фиолетовый</a:t>
            </a:r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– архитектура </a:t>
            </a:r>
            <a:endParaRPr lang="ru-RU" sz="1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stCxn id="39" idx="2"/>
          </p:cNvCxnSpPr>
          <p:nvPr/>
        </p:nvCxnSpPr>
        <p:spPr>
          <a:xfrm flipH="1">
            <a:off x="4568109" y="646331"/>
            <a:ext cx="3891" cy="57419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4575" y="764704"/>
            <a:ext cx="3960440" cy="222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Фея Радужка сопровождает детей по зонам творчества предлагая им задания в выбранной сфере искусства.</a:t>
            </a:r>
          </a:p>
          <a:p>
            <a:endParaRPr lang="ru-RU" sz="1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Выбрать сферу искусства на сегодня детям помогает «волшебная» палитра. Она, вращаясь как волчок, останавливается на определенном цвете. Стрелка волчка в данном случаи кисточка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24288"/>
            <a:ext cx="3528392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564" y="-10758"/>
            <a:ext cx="9159564" cy="6858319"/>
          </a:xfrm>
          <a:prstGeom prst="rect">
            <a:avLst/>
          </a:prstGeom>
          <a:solidFill>
            <a:srgbClr val="C6B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26070" y="165175"/>
            <a:ext cx="4320480" cy="1048318"/>
            <a:chOff x="803320" y="-57800"/>
            <a:chExt cx="7492702" cy="2702364"/>
          </a:xfrm>
        </p:grpSpPr>
        <p:pic>
          <p:nvPicPr>
            <p:cNvPr id="5137" name="Picture 17" descr="ÐÐ°ÑÑÐ¸Ð½ÐºÐ¸ Ð¿Ð¾ Ð·Ð°Ð¿ÑÐ¾ÑÑ ÑÑÐ°Ð²Ð° ÑÐ¸ÑÑÐ½Ð¾Ðº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20" y="-57800"/>
              <a:ext cx="7492702" cy="2637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1652225" y="616899"/>
              <a:ext cx="5616624" cy="2027665"/>
              <a:chOff x="611560" y="494545"/>
              <a:chExt cx="5616624" cy="2027665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60" y="764704"/>
                <a:ext cx="835612" cy="1586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5" name="Picture 5" descr="ÐÐ°ÑÑÐ¸Ð½ÐºÐ¸ Ð¿Ð¾ Ð·Ð°Ð¿ÑÐ¾ÑÑ ÑÐ²ÐµÑÐ¾ÑÐ½ÑÐ¹ Ð³Ð¾ÑÐ¾Ð´ Ð³ÐµÑÐ¾Ð¸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6505" y="593443"/>
                <a:ext cx="1189706" cy="1928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7" name="Picture 7" descr="ÐÐ°ÑÑÐ¸Ð½ÐºÐ¸ Ð¿Ð¾ Ð·Ð°Ð¿ÑÐ¾ÑÑ ÑÐ²ÐµÑÐ¾ÑÐ½ÑÐ¹ Ð³Ð¾ÑÐ¾Ð´ Ð³ÐµÑÐ¾Ð¸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95174" y="494545"/>
                <a:ext cx="1233010" cy="199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9" name="Picture 9" descr="ÐÐ°ÑÑÐ¸Ð½ÐºÐ¸ Ð¿Ð¾ Ð·Ð°Ð¿ÑÐ¾ÑÑ ÑÐ²ÐµÑÐ¾ÑÐ½ÑÐ¹ Ð³Ð¾ÑÐ¾Ð´ Ð³ÐµÑÐ¾Ð¸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4" y="666692"/>
                <a:ext cx="1114425" cy="1800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1" name="Picture 11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848" y="662476"/>
                <a:ext cx="1104900" cy="1790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3" name="Picture 13" descr="ÐÐ°ÑÑÐ¸Ð½ÐºÐ¸ Ð¿Ð¾ Ð·Ð°Ð¿ÑÐ¾ÑÑ ÑÐ²ÐµÑÐ¾ÑÐ½ÑÐ¹ Ð³Ð¾ÑÐ¾Ð´ Ð³ÐµÑÐ¾Ð¸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170117" y="518137"/>
                <a:ext cx="1066701" cy="1937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0" y="61653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«Много есть профессий разных. Нужно все о них узнать.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В этом городе, ребята, мы их будем изучать»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245526"/>
            <a:ext cx="47556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Цветочный </a:t>
            </a:r>
            <a:r>
              <a:rPr lang="ru-RU" sz="3400" dirty="0" smtClean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город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(человек-человек)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23528" y="6165304"/>
            <a:ext cx="86409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05885" y="4258805"/>
            <a:ext cx="3230719" cy="1273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3. Далее дети должны оценить: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 сложность профессии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важность профессии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редкость профессии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взаимодействие с людьми 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7" y="2119717"/>
            <a:ext cx="1805793" cy="15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6155" y="1439638"/>
            <a:ext cx="3015265" cy="838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1. Бюро профессий - предлагает выбрать ту профессию, с которой они будут знакомиться сегодня. </a:t>
            </a:r>
          </a:p>
          <a:p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84320" y="1600881"/>
            <a:ext cx="1457149" cy="4608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56" y="2791860"/>
            <a:ext cx="2160240" cy="274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587393" y="1898592"/>
            <a:ext cx="4357907" cy="572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Далее детей встречают  представители профессий.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Они предлагают детям изучить: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особенности профессии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•инвентарь и атрибуты профессии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• дидактические игры</a:t>
            </a:r>
          </a:p>
          <a:p>
            <a:endParaRPr lang="ru-RU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74920" y="5133126"/>
            <a:ext cx="280831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-2700000" flipH="1" flipV="1">
            <a:off x="2890791" y="3346415"/>
            <a:ext cx="1993994" cy="4608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1" y="4165282"/>
            <a:ext cx="1774362" cy="19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292</Words>
  <Application>Microsoft Office PowerPoint</Application>
  <PresentationFormat>Экран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Bahnschrift SemiBold Condensed</vt:lpstr>
      <vt:lpstr>Calibri</vt:lpstr>
      <vt:lpstr>Segoe UI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16</cp:lastModifiedBy>
  <cp:revision>34</cp:revision>
  <dcterms:created xsi:type="dcterms:W3CDTF">2019-05-06T14:30:15Z</dcterms:created>
  <dcterms:modified xsi:type="dcterms:W3CDTF">2019-05-07T03:40:14Z</dcterms:modified>
</cp:coreProperties>
</file>