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66" r:id="rId4"/>
    <p:sldId id="267" r:id="rId5"/>
    <p:sldId id="258" r:id="rId6"/>
    <p:sldId id="262" r:id="rId7"/>
    <p:sldId id="259" r:id="rId8"/>
    <p:sldId id="268" r:id="rId9"/>
    <p:sldId id="269" r:id="rId10"/>
    <p:sldId id="273" r:id="rId11"/>
    <p:sldId id="280" r:id="rId12"/>
    <p:sldId id="27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56769126347072"/>
          <c:y val="3.6604947458668144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2813472114209608E-2"/>
          <c:y val="0.17448428162070048"/>
          <c:w val="0.7372114903899567"/>
          <c:h val="0.5817183834919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с ОВЗ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Старшая школа</c:v>
                </c:pt>
                <c:pt idx="1">
                  <c:v>Начальная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</c:v>
                </c:pt>
                <c:pt idx="1">
                  <c:v>59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52170966894330961"/>
          <c:y val="0"/>
          <c:w val="0.45982677409741091"/>
          <c:h val="0.67121463628224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2.2 слабослышащие </c:v>
                </c:pt>
                <c:pt idx="1">
                  <c:v>4.2 слабовидящие </c:v>
                </c:pt>
                <c:pt idx="2">
                  <c:v>5.2 тяжелые нарушения речи</c:v>
                </c:pt>
                <c:pt idx="3">
                  <c:v>7.2 задержка психического развития</c:v>
                </c:pt>
                <c:pt idx="4">
                  <c:v>1 вариант (легкая умственная отсталость)</c:v>
                </c:pt>
                <c:pt idx="5">
                  <c:v>2 вариант (средняя и тяжелая умственная отсталость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98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4.5833752158049482E-2"/>
          <c:y val="0.32406795486775991"/>
          <c:w val="0.79635199263573908"/>
          <c:h val="0.6162777256775391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56769126347072"/>
          <c:y val="3.6604947458668137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2813472114209566E-2"/>
          <c:y val="0.17448428162070048"/>
          <c:w val="0.7372114903899567"/>
          <c:h val="0.58171838349198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с ОВЗ</c:v>
                </c:pt>
              </c:strCache>
            </c:strRef>
          </c:tx>
          <c:dLbls>
            <c:dLbl>
              <c:idx val="0"/>
              <c:layout>
                <c:manualLayout>
                  <c:x val="-0.18972004610590926"/>
                  <c:y val="-0.153189442626033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Вариант 7.2</c:v>
                </c:pt>
                <c:pt idx="1">
                  <c:v>Вариант 1 и вариант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14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52170966894330961"/>
          <c:y val="0"/>
          <c:w val="0.45982677409741091"/>
          <c:h val="0.67121463628224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2.2 слабослышащие </c:v>
                </c:pt>
                <c:pt idx="1">
                  <c:v>4.2 слабовидящие </c:v>
                </c:pt>
                <c:pt idx="2">
                  <c:v>5.2 тяжелые нарушения речи</c:v>
                </c:pt>
                <c:pt idx="3">
                  <c:v>7.2 задержка психического развития</c:v>
                </c:pt>
                <c:pt idx="4">
                  <c:v>1 вариант (легкая умственная отсталость)</c:v>
                </c:pt>
                <c:pt idx="5">
                  <c:v>2 вариант (средняя и тяжелая умственная отсталость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42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4.5833752158049482E-2"/>
          <c:y val="0.32406795486775991"/>
          <c:w val="0.79635199263573908"/>
          <c:h val="0.6162777256775391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668" y="2204864"/>
            <a:ext cx="651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Обучение детей с особыми</a:t>
            </a:r>
          </a:p>
          <a:p>
            <a:pPr algn="ctr"/>
            <a:r>
              <a:rPr lang="ru-RU" sz="2800" dirty="0" smtClean="0"/>
              <a:t> образовательными потребностями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09697" y="403886"/>
            <a:ext cx="663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МКОУ </a:t>
            </a:r>
            <a:r>
              <a:rPr lang="ru-RU" dirty="0" err="1" smtClean="0"/>
              <a:t>Тазовская</a:t>
            </a:r>
            <a:r>
              <a:rPr lang="ru-RU" dirty="0" smtClean="0"/>
              <a:t> школа – интернат</a:t>
            </a:r>
            <a:r>
              <a:rPr lang="en-US" dirty="0" smtClean="0"/>
              <a:t> </a:t>
            </a:r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221088"/>
            <a:ext cx="3722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Мишина Е.О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err="1" smtClean="0"/>
              <a:t>Книгина</a:t>
            </a:r>
            <a:r>
              <a:rPr lang="ru-RU" dirty="0" smtClean="0"/>
              <a:t> Н.В</a:t>
            </a:r>
          </a:p>
          <a:p>
            <a:pPr algn="r"/>
            <a:r>
              <a:rPr lang="ru-RU" dirty="0" smtClean="0"/>
              <a:t>Педагог-психолог начальной школы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8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85079"/>
            <a:ext cx="732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Дети с ОВЗ, обучающиеся в начальной школе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012040561"/>
              </p:ext>
            </p:extLst>
          </p:nvPr>
        </p:nvGraphicFramePr>
        <p:xfrm>
          <a:off x="112702" y="1556792"/>
          <a:ext cx="431528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67943168"/>
              </p:ext>
            </p:extLst>
          </p:nvPr>
        </p:nvGraphicFramePr>
        <p:xfrm>
          <a:off x="4355976" y="1268760"/>
          <a:ext cx="4536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62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ормы ЗПР у детей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Лебединской К.С.)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879" y="2174242"/>
            <a:ext cx="21837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3770281"/>
            <a:ext cx="19442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Соматогенная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3787615"/>
            <a:ext cx="19442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26266" y="2204896"/>
            <a:ext cx="19442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Церебральноорганическая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8156" y="5661248"/>
            <a:ext cx="6120680" cy="108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А.Алексеев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«Стиль мышления»,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САН, «Диагностика эмоционально-волевой сферы,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А.Лаченса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008579" y="174219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660232" y="17728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311860" y="1886242"/>
            <a:ext cx="612068" cy="187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292080" y="1879687"/>
            <a:ext cx="612068" cy="187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9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332656"/>
            <a:ext cx="5400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Методы обучения </a:t>
            </a:r>
            <a:r>
              <a:rPr lang="ru-RU" sz="2400" dirty="0" smtClean="0"/>
              <a:t>с детьми </a:t>
            </a:r>
            <a:r>
              <a:rPr lang="ru-RU" sz="2400" dirty="0" smtClean="0"/>
              <a:t>с ОВЗ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5285" y="1700808"/>
            <a:ext cx="22322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Традиционные методы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1700808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Нетрадиционные методы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529136" y="1079968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88224" y="1079968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356992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9136" y="3356992"/>
            <a:ext cx="15801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9036" y="4542865"/>
            <a:ext cx="16468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Наглядные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9413" y="3356992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Музыкотерапия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52320" y="3399656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Куклотерапия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4542865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506861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Песочная терапия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475656" y="2852936"/>
            <a:ext cx="1533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15816" y="2852936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2261409" y="2852936"/>
            <a:ext cx="191037" cy="165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940152" y="2852936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452320" y="285293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flipH="1">
            <a:off x="6372200" y="2852936"/>
            <a:ext cx="288032" cy="1689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76256" y="2852936"/>
            <a:ext cx="360040" cy="165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93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5" y="548680"/>
            <a:ext cx="1811800" cy="322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2" y="548680"/>
            <a:ext cx="3888432" cy="291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116632"/>
            <a:ext cx="64087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Сурдопедагогика и тифлопедагогика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515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Взаимодействие с родителями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52736"/>
            <a:ext cx="4248471" cy="318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06" y="1052735"/>
            <a:ext cx="4248471" cy="318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267342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13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5856" y="1700808"/>
            <a:ext cx="2592288" cy="2386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Профессиональное взаимодействие с участниками образовательного процесса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700808"/>
            <a:ext cx="2592288" cy="251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Коммуникативные проблемы, </a:t>
            </a:r>
            <a:endParaRPr lang="ru-RU" sz="2000" dirty="0" smtClean="0"/>
          </a:p>
          <a:p>
            <a:pPr algn="ctr"/>
            <a:r>
              <a:rPr lang="ru-RU" sz="2000" dirty="0" smtClean="0"/>
              <a:t>социальная </a:t>
            </a:r>
            <a:r>
              <a:rPr lang="ru-RU" sz="2000" dirty="0" err="1" smtClean="0"/>
              <a:t>дезадаптация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психо-эмоциональные</a:t>
            </a:r>
            <a:r>
              <a:rPr lang="ru-RU" sz="2000" dirty="0" smtClean="0"/>
              <a:t> </a:t>
            </a:r>
            <a:r>
              <a:rPr lang="ru-RU" sz="2000" dirty="0" smtClean="0"/>
              <a:t>расстройства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1700808"/>
            <a:ext cx="2592288" cy="2386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Образовательная успешность</a:t>
            </a: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15816" y="2555420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012160" y="2541565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3797" y="5453728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Педагоги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453728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Ученики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5453728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Родители</a:t>
            </a:r>
            <a:endParaRPr lang="ru-RU" sz="2000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877166" y="5651750"/>
            <a:ext cx="653364" cy="3960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976780" y="5658962"/>
            <a:ext cx="653364" cy="3960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11760" y="4087091"/>
            <a:ext cx="864096" cy="121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85625" y="4087091"/>
            <a:ext cx="990631" cy="121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422108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85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8507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Дети с ОВЗ, обучающиеся в школе-интернате 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518013740"/>
              </p:ext>
            </p:extLst>
          </p:nvPr>
        </p:nvGraphicFramePr>
        <p:xfrm>
          <a:off x="112702" y="1556792"/>
          <a:ext cx="431528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6946415"/>
              </p:ext>
            </p:extLst>
          </p:nvPr>
        </p:nvGraphicFramePr>
        <p:xfrm>
          <a:off x="4355976" y="1268760"/>
          <a:ext cx="4536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929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43808" y="116632"/>
            <a:ext cx="38164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СИПР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10445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6" y="692696"/>
            <a:ext cx="4374571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712" y="3487316"/>
            <a:ext cx="1008112" cy="85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0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67744" y="476672"/>
            <a:ext cx="4968552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Наглядные методы обучения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916832"/>
            <a:ext cx="201622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Видеофильмы</a:t>
            </a:r>
          </a:p>
          <a:p>
            <a:pPr algn="ctr"/>
            <a:r>
              <a:rPr lang="ru-RU" i="1" dirty="0" smtClean="0"/>
              <a:t>используются </a:t>
            </a:r>
            <a:r>
              <a:rPr lang="ru-RU" i="1" dirty="0" smtClean="0"/>
              <a:t>на всех этапах учебного процесса </a:t>
            </a:r>
            <a:endParaRPr lang="ru-RU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5735" y="1972072"/>
            <a:ext cx="2016224" cy="2681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Опыты и наблюдения</a:t>
            </a:r>
          </a:p>
          <a:p>
            <a:pPr algn="ctr"/>
            <a:r>
              <a:rPr lang="ru-RU" i="1" dirty="0" smtClean="0"/>
              <a:t>Наблюдая за чем-то или кем-то, ребенок познает окружающий мир</a:t>
            </a:r>
            <a:endParaRPr lang="ru-RU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951824"/>
            <a:ext cx="2016224" cy="2701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Экскурсии</a:t>
            </a:r>
          </a:p>
          <a:p>
            <a:pPr algn="ctr"/>
            <a:r>
              <a:rPr lang="ru-RU" i="1" dirty="0" smtClean="0"/>
              <a:t>Занятия по социально-бытовой ориентировке</a:t>
            </a:r>
          </a:p>
          <a:p>
            <a:pPr algn="ctr"/>
            <a:endParaRPr lang="ru-RU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483768" y="1351321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13847" y="1353669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32240" y="139193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95" y="4653136"/>
            <a:ext cx="3640297" cy="207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147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10" y="404664"/>
            <a:ext cx="2962022" cy="394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587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48" y="3140968"/>
            <a:ext cx="2652299" cy="353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3936"/>
            <a:ext cx="3067737" cy="409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76820"/>
            <a:ext cx="3349211" cy="251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16632"/>
            <a:ext cx="8640960" cy="66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психических функций и познавательной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83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62" y="3180056"/>
            <a:ext cx="6492213" cy="36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93462" y="69420"/>
            <a:ext cx="4248472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Экскурсии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445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2267744" y="476672"/>
            <a:ext cx="4968552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/>
              <a:t>Практические </a:t>
            </a:r>
            <a:r>
              <a:rPr lang="ru-RU" sz="2400" dirty="0" smtClean="0"/>
              <a:t>методы обучения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7634" y="1848772"/>
            <a:ext cx="2016224" cy="3380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Упражнения</a:t>
            </a:r>
          </a:p>
          <a:p>
            <a:pPr algn="ctr"/>
            <a:r>
              <a:rPr lang="ru-RU" i="1" dirty="0" smtClean="0"/>
              <a:t>Сочетаем с объяснением, беседой, демонстрацией </a:t>
            </a:r>
            <a:endParaRPr lang="ru-RU" i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1367523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743908" y="1367523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35796" y="1848773"/>
            <a:ext cx="2016224" cy="3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Игры </a:t>
            </a:r>
          </a:p>
          <a:p>
            <a:pPr algn="ctr"/>
            <a:r>
              <a:rPr lang="ru-RU" i="1" dirty="0" smtClean="0"/>
              <a:t>Применяем  при закреплении и повторении пройденного материала, реже на этапе подготовки к усвоению нового материала</a:t>
            </a:r>
            <a:endParaRPr lang="ru-RU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4" y="4229252"/>
            <a:ext cx="2586309" cy="251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00" y="4229252"/>
            <a:ext cx="1873277" cy="249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068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38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35895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188640"/>
            <a:ext cx="56886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Укрепление физического здоровья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153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16632"/>
            <a:ext cx="55446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Формирование навыков самообслуживания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1. </a:t>
            </a:r>
            <a:r>
              <a:rPr lang="ru-RU" sz="1600" dirty="0" smtClean="0"/>
              <a:t>навыки </a:t>
            </a:r>
            <a:r>
              <a:rPr lang="ru-RU" sz="1600" dirty="0" smtClean="0"/>
              <a:t>приема </a:t>
            </a:r>
            <a:r>
              <a:rPr lang="ru-RU" sz="1600" dirty="0"/>
              <a:t>пищи.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smtClean="0"/>
              <a:t>различать </a:t>
            </a:r>
            <a:r>
              <a:rPr lang="ru-RU" sz="1600" dirty="0"/>
              <a:t>предметы, необходимые для приема пищи, продукты питания; 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действовать </a:t>
            </a:r>
            <a:r>
              <a:rPr lang="ru-RU" sz="1600" dirty="0"/>
              <a:t>с этими предметами: мыть руки перед едой, сервировать стол, во время приема пищи пользоваться ложкой, вилкой, есть опрятно, не разливая и не роняя пищу, тщательно пережевывать пищу;</a:t>
            </a:r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dirty="0" smtClean="0"/>
              <a:t>гигиенические </a:t>
            </a:r>
            <a:r>
              <a:rPr lang="ru-RU" sz="1600" dirty="0" smtClean="0"/>
              <a:t>навыки. 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smtClean="0"/>
              <a:t>знать </a:t>
            </a:r>
            <a:r>
              <a:rPr lang="ru-RU" sz="1600" dirty="0"/>
              <a:t>предметы санитарии и гигиены и их место положение; 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проводить </a:t>
            </a:r>
            <a:r>
              <a:rPr lang="ru-RU" sz="1600" dirty="0"/>
              <a:t>утренний и вечерний туалет: мыть руки, лицо, вытираться полотенцем.</a:t>
            </a:r>
          </a:p>
          <a:p>
            <a:pPr marL="0" indent="0">
              <a:buNone/>
            </a:pPr>
            <a:r>
              <a:rPr lang="ru-RU" sz="1600" dirty="0"/>
              <a:t>3. </a:t>
            </a:r>
            <a:r>
              <a:rPr lang="ru-RU" sz="1600" dirty="0" smtClean="0"/>
              <a:t>навыки </a:t>
            </a:r>
            <a:r>
              <a:rPr lang="ru-RU" sz="1600" dirty="0" smtClean="0"/>
              <a:t>опрятности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накрывать </a:t>
            </a:r>
            <a:r>
              <a:rPr lang="ru-RU" sz="1600" dirty="0"/>
              <a:t>на стол перед обедом, во время еды аккуратно есть пищу, пользоваться салфеткой, убирать и мыть после еды посуду; 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заправить </a:t>
            </a:r>
            <a:r>
              <a:rPr lang="ru-RU" sz="1600" dirty="0"/>
              <a:t>за собой постель, при раздевании – </a:t>
            </a:r>
            <a:r>
              <a:rPr lang="ru-RU" sz="1600" dirty="0" smtClean="0"/>
              <a:t>учим  </a:t>
            </a:r>
            <a:r>
              <a:rPr lang="ru-RU" sz="1600" dirty="0"/>
              <a:t>складывать в определенной последовательности одежду на свой стульчик;</a:t>
            </a:r>
          </a:p>
          <a:p>
            <a:pPr marL="0" indent="0">
              <a:buNone/>
            </a:pPr>
            <a:r>
              <a:rPr lang="ru-RU" sz="1600" dirty="0" smtClean="0"/>
              <a:t>- Приучаем убирать </a:t>
            </a:r>
            <a:r>
              <a:rPr lang="ru-RU" sz="1600" dirty="0"/>
              <a:t>помещения: вытирать пыль, поливать комнатные растения.</a:t>
            </a:r>
          </a:p>
          <a:p>
            <a:pPr marL="0" indent="0">
              <a:buNone/>
            </a:pPr>
            <a:r>
              <a:rPr lang="ru-RU" sz="1600" dirty="0"/>
              <a:t>4. </a:t>
            </a:r>
            <a:r>
              <a:rPr lang="ru-RU" sz="1600" dirty="0" smtClean="0"/>
              <a:t>навык </a:t>
            </a:r>
            <a:r>
              <a:rPr lang="ru-RU" sz="1600" dirty="0" smtClean="0"/>
              <a:t>одевания </a:t>
            </a:r>
            <a:r>
              <a:rPr lang="ru-RU" sz="1600" dirty="0"/>
              <a:t>и </a:t>
            </a:r>
            <a:r>
              <a:rPr lang="ru-RU" sz="1600" dirty="0" smtClean="0"/>
              <a:t>раздевания: 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умение </a:t>
            </a:r>
            <a:r>
              <a:rPr lang="ru-RU" sz="1600" dirty="0"/>
              <a:t>различать предметы одежды и обуви; 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smtClean="0"/>
              <a:t>шнуровать </a:t>
            </a:r>
            <a:r>
              <a:rPr lang="ru-RU" sz="1600" dirty="0"/>
              <a:t>ботинки, завязывать и развязывать шнурки, различать обувь для правой и левой ноги, застегивать крупные и мелкие пуговицы, молнии, кнопки и т.д.; 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 smtClean="0"/>
              <a:t>правильно </a:t>
            </a:r>
            <a:r>
              <a:rPr lang="ru-RU" sz="1600" dirty="0"/>
              <a:t>и последовательно одеваться (одежду и обувь), самостоятельно застегивать одежду. 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6896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646</TotalTime>
  <Words>210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Формы ЗПР у детей  (по Лебединской К.С.)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Людмила В. Свечникова</cp:lastModifiedBy>
  <cp:revision>67</cp:revision>
  <dcterms:created xsi:type="dcterms:W3CDTF">2021-11-10T03:21:35Z</dcterms:created>
  <dcterms:modified xsi:type="dcterms:W3CDTF">2021-11-18T05:06:01Z</dcterms:modified>
</cp:coreProperties>
</file>