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handoutMasterIdLst>
    <p:handoutMasterId r:id="rId40"/>
  </p:handoutMasterIdLst>
  <p:sldIdLst>
    <p:sldId id="257" r:id="rId3"/>
    <p:sldId id="302" r:id="rId4"/>
    <p:sldId id="288" r:id="rId5"/>
    <p:sldId id="282" r:id="rId6"/>
    <p:sldId id="287" r:id="rId7"/>
    <p:sldId id="284" r:id="rId8"/>
    <p:sldId id="285" r:id="rId9"/>
    <p:sldId id="314" r:id="rId10"/>
    <p:sldId id="294" r:id="rId11"/>
    <p:sldId id="296" r:id="rId12"/>
    <p:sldId id="298" r:id="rId13"/>
    <p:sldId id="297" r:id="rId14"/>
    <p:sldId id="299" r:id="rId15"/>
    <p:sldId id="300" r:id="rId16"/>
    <p:sldId id="301" r:id="rId17"/>
    <p:sldId id="315" r:id="rId18"/>
    <p:sldId id="317" r:id="rId19"/>
    <p:sldId id="319" r:id="rId20"/>
    <p:sldId id="336" r:id="rId21"/>
    <p:sldId id="318" r:id="rId22"/>
    <p:sldId id="320" r:id="rId23"/>
    <p:sldId id="321" r:id="rId24"/>
    <p:sldId id="322" r:id="rId25"/>
    <p:sldId id="324" r:id="rId26"/>
    <p:sldId id="326" r:id="rId27"/>
    <p:sldId id="325" r:id="rId28"/>
    <p:sldId id="327" r:id="rId29"/>
    <p:sldId id="328" r:id="rId30"/>
    <p:sldId id="330" r:id="rId31"/>
    <p:sldId id="329" r:id="rId32"/>
    <p:sldId id="331" r:id="rId33"/>
    <p:sldId id="332" r:id="rId34"/>
    <p:sldId id="333" r:id="rId35"/>
    <p:sldId id="334" r:id="rId36"/>
    <p:sldId id="335" r:id="rId37"/>
    <p:sldId id="270" r:id="rId38"/>
    <p:sldId id="311" r:id="rId3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FF00"/>
    <a:srgbClr val="0000FF"/>
    <a:srgbClr val="98EB6F"/>
    <a:srgbClr val="13DFBD"/>
    <a:srgbClr val="3366FF"/>
    <a:srgbClr val="FBB54F"/>
    <a:srgbClr val="61ECFF"/>
    <a:srgbClr val="EDB037"/>
    <a:srgbClr val="8DF3D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79" autoAdjust="0"/>
    <p:restoredTop sz="94660"/>
  </p:normalViewPr>
  <p:slideViewPr>
    <p:cSldViewPr>
      <p:cViewPr varScale="1">
        <p:scale>
          <a:sx n="71" d="100"/>
          <a:sy n="71" d="100"/>
        </p:scale>
        <p:origin x="-67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2910" y="6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1;&#1080;&#1089;&#1090;%20Microsoft%20Office%20Exc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40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Лист1!$B$30:$B$34</c:f>
              <c:strCache>
                <c:ptCount val="5"/>
                <c:pt idx="0">
                  <c:v>Известны ли Вам технологии работы с учащимися группы риска образовательной неуспешности?</c:v>
                </c:pt>
                <c:pt idx="1">
                  <c:v>Можете ли Вы назвать конкретные технологии работы с учащимися группы с риском образовательной неуспешности</c:v>
                </c:pt>
                <c:pt idx="2">
                  <c:v>Можете ли назвать собственными профессиональные дефициты из предложенных: отсутствие знаний и навыков работы с неблагополучными детьми</c:v>
                </c:pt>
                <c:pt idx="3">
                  <c:v>отсутствие знаний и навыков работы с обучающимися, для которых русский язык не является родным;</c:v>
                </c:pt>
                <c:pt idx="4">
                  <c:v>отсутствие знаний и навыков работы с обучающимися с ОВЗ;</c:v>
                </c:pt>
              </c:strCache>
            </c:strRef>
          </c:cat>
          <c:val>
            <c:numRef>
              <c:f>Лист1!$C$30:$C$34</c:f>
              <c:numCache>
                <c:formatCode>General</c:formatCode>
                <c:ptCount val="5"/>
                <c:pt idx="0">
                  <c:v>69</c:v>
                </c:pt>
                <c:pt idx="1">
                  <c:v>54</c:v>
                </c:pt>
                <c:pt idx="2">
                  <c:v>42</c:v>
                </c:pt>
                <c:pt idx="3">
                  <c:v>31</c:v>
                </c:pt>
                <c:pt idx="4">
                  <c:v>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DEA-4314-80AE-F3A5747ADE96}"/>
            </c:ext>
          </c:extLst>
        </c:ser>
        <c:shape val="box"/>
        <c:axId val="78775040"/>
        <c:axId val="78776576"/>
        <c:axId val="0"/>
      </c:bar3DChart>
      <c:catAx>
        <c:axId val="78775040"/>
        <c:scaling>
          <c:orientation val="minMax"/>
        </c:scaling>
        <c:axPos val="b"/>
        <c:numFmt formatCode="General" sourceLinked="0"/>
        <c:tickLblPos val="nextTo"/>
        <c:crossAx val="78776576"/>
        <c:crosses val="autoZero"/>
        <c:auto val="1"/>
        <c:lblAlgn val="ctr"/>
        <c:lblOffset val="100"/>
      </c:catAx>
      <c:valAx>
        <c:axId val="78776576"/>
        <c:scaling>
          <c:orientation val="minMax"/>
        </c:scaling>
        <c:axPos val="l"/>
        <c:majorGridlines/>
        <c:numFmt formatCode="General" sourceLinked="1"/>
        <c:tickLblPos val="nextTo"/>
        <c:crossAx val="78775040"/>
        <c:crosses val="autoZero"/>
        <c:crossBetween val="between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5400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Лист1!$B$35:$B$39</c:f>
              <c:strCache>
                <c:ptCount val="5"/>
                <c:pt idx="0">
                  <c:v>Можете ли назвать собственными профессиональные дефициты из предложенных: трудности в области мотивации учебной деятельности школьников;</c:v>
                </c:pt>
                <c:pt idx="1">
                  <c:v>знание детской возрастной психологии;</c:v>
                </c:pt>
                <c:pt idx="2">
                  <c:v>определение форм активности детей, за счет которых возможно достижение ими метапредметных результатов;</c:v>
                </c:pt>
                <c:pt idx="3">
                  <c:v>умение устанавливать взаимосвязь знаний по разным учебным предметам для решения прикладных учебных задач?</c:v>
                </c:pt>
                <c:pt idx="4">
                  <c:v>Готовы ли вы к освоению новых технологий для преодоления профессиональных дефицитов?</c:v>
                </c:pt>
              </c:strCache>
            </c:strRef>
          </c:cat>
          <c:val>
            <c:numRef>
              <c:f>Лист1!$C$35:$C$39</c:f>
              <c:numCache>
                <c:formatCode>General</c:formatCode>
                <c:ptCount val="5"/>
                <c:pt idx="0">
                  <c:v>62</c:v>
                </c:pt>
                <c:pt idx="1">
                  <c:v>42</c:v>
                </c:pt>
                <c:pt idx="2">
                  <c:v>54</c:v>
                </c:pt>
                <c:pt idx="3">
                  <c:v>38</c:v>
                </c:pt>
                <c:pt idx="4">
                  <c:v>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B4A-4B4A-8098-56FB3A8E38A5}"/>
            </c:ext>
          </c:extLst>
        </c:ser>
        <c:shape val="box"/>
        <c:axId val="78822016"/>
        <c:axId val="78832000"/>
        <c:axId val="0"/>
      </c:bar3DChart>
      <c:catAx>
        <c:axId val="78822016"/>
        <c:scaling>
          <c:orientation val="minMax"/>
        </c:scaling>
        <c:axPos val="b"/>
        <c:numFmt formatCode="General" sourceLinked="0"/>
        <c:tickLblPos val="nextTo"/>
        <c:crossAx val="78832000"/>
        <c:crosses val="autoZero"/>
        <c:auto val="1"/>
        <c:lblAlgn val="ctr"/>
        <c:lblOffset val="100"/>
      </c:catAx>
      <c:valAx>
        <c:axId val="78832000"/>
        <c:scaling>
          <c:orientation val="minMax"/>
        </c:scaling>
        <c:axPos val="l"/>
        <c:majorGridlines/>
        <c:numFmt formatCode="General" sourceLinked="1"/>
        <c:tickLblPos val="nextTo"/>
        <c:crossAx val="78822016"/>
        <c:crosses val="autoZero"/>
        <c:crossBetween val="between"/>
      </c:valAx>
    </c:plotArea>
    <c:plotVisOnly val="1"/>
    <c:dispBlanksAs val="gap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CD5AF7-5BAB-4478-B3F9-A8E16AD4D2BD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B6651F-B22E-4992-8568-A4D4BE8E86CD}">
      <dgm:prSet phldrT="[Текст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solidFill>
                <a:srgbClr val="0000FF"/>
              </a:solidFill>
            </a:rPr>
            <a:t>500+</a:t>
          </a:r>
          <a:endParaRPr lang="ru-RU" dirty="0">
            <a:solidFill>
              <a:srgbClr val="0000FF"/>
            </a:solidFill>
          </a:endParaRPr>
        </a:p>
      </dgm:t>
    </dgm:pt>
    <dgm:pt modelId="{3F857152-A329-4270-AE67-F4F8EE892164}" type="parTrans" cxnId="{4C4601FE-A2A4-4E74-B5DE-DD693BC1858B}">
      <dgm:prSet/>
      <dgm:spPr/>
      <dgm:t>
        <a:bodyPr/>
        <a:lstStyle/>
        <a:p>
          <a:endParaRPr lang="ru-RU"/>
        </a:p>
      </dgm:t>
    </dgm:pt>
    <dgm:pt modelId="{6172C8D7-3B9D-4F3A-9F81-5E06E47E5393}" type="sibTrans" cxnId="{4C4601FE-A2A4-4E74-B5DE-DD693BC1858B}">
      <dgm:prSet/>
      <dgm:spPr/>
      <dgm:t>
        <a:bodyPr/>
        <a:lstStyle/>
        <a:p>
          <a:endParaRPr lang="ru-RU"/>
        </a:p>
      </dgm:t>
    </dgm:pt>
    <dgm:pt modelId="{AB6FD15F-E216-40E9-B250-FF8C3AE80BBD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высокая доля обучающихся с рисками учебной </a:t>
          </a:r>
          <a:r>
            <a:rPr lang="ru-RU" dirty="0" err="1" smtClean="0">
              <a:solidFill>
                <a:schemeClr val="bg1"/>
              </a:solidFill>
            </a:rPr>
            <a:t>неуспешности</a:t>
          </a:r>
          <a:endParaRPr lang="ru-RU" dirty="0">
            <a:solidFill>
              <a:schemeClr val="bg1"/>
            </a:solidFill>
          </a:endParaRPr>
        </a:p>
      </dgm:t>
    </dgm:pt>
    <dgm:pt modelId="{72859FC9-B71D-4135-B19A-18C3FC58BC58}" type="parTrans" cxnId="{82D8D80E-796C-472F-B91C-A7F1A542349B}">
      <dgm:prSet/>
      <dgm:spPr/>
      <dgm:t>
        <a:bodyPr/>
        <a:lstStyle/>
        <a:p>
          <a:endParaRPr lang="ru-RU"/>
        </a:p>
      </dgm:t>
    </dgm:pt>
    <dgm:pt modelId="{15784C37-B84E-4E8D-BE55-B37CB7A033F1}" type="sibTrans" cxnId="{82D8D80E-796C-472F-B91C-A7F1A542349B}">
      <dgm:prSet/>
      <dgm:spPr/>
      <dgm:t>
        <a:bodyPr/>
        <a:lstStyle/>
        <a:p>
          <a:endParaRPr lang="ru-RU"/>
        </a:p>
      </dgm:t>
    </dgm:pt>
    <dgm:pt modelId="{B53EB025-C9B6-4876-87C9-41287AB72469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низкий уровень вовлеченности родителей</a:t>
          </a:r>
          <a:endParaRPr lang="ru-RU" dirty="0">
            <a:solidFill>
              <a:schemeClr val="bg1"/>
            </a:solidFill>
          </a:endParaRPr>
        </a:p>
      </dgm:t>
    </dgm:pt>
    <dgm:pt modelId="{A69E16E4-E452-45D8-ABA3-E3EE52A7909D}" type="sibTrans" cxnId="{F3E4C06D-1AB9-4F13-93AB-5FD696768E17}">
      <dgm:prSet/>
      <dgm:spPr/>
      <dgm:t>
        <a:bodyPr/>
        <a:lstStyle/>
        <a:p>
          <a:endParaRPr lang="ru-RU"/>
        </a:p>
      </dgm:t>
    </dgm:pt>
    <dgm:pt modelId="{3D43A0F3-36B0-4DB9-8414-DC4884D0F4EF}" type="parTrans" cxnId="{F3E4C06D-1AB9-4F13-93AB-5FD696768E17}">
      <dgm:prSet/>
      <dgm:spPr/>
      <dgm:t>
        <a:bodyPr/>
        <a:lstStyle/>
        <a:p>
          <a:endParaRPr lang="ru-RU"/>
        </a:p>
      </dgm:t>
    </dgm:pt>
    <dgm:pt modelId="{55F70FDB-9AA0-4D16-B117-7196917C5FB5}" type="pres">
      <dgm:prSet presAssocID="{22CD5AF7-5BAB-4478-B3F9-A8E16AD4D2B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492515-A0A4-412C-9571-FF3F87C8E713}" type="pres">
      <dgm:prSet presAssocID="{00B6651F-B22E-4992-8568-A4D4BE8E86CD}" presName="centerShape" presStyleLbl="node0" presStyleIdx="0" presStyleCnt="1" custScaleX="158102" custScaleY="172505" custLinFactNeighborX="6792" custLinFactNeighborY="-25717"/>
      <dgm:spPr/>
      <dgm:t>
        <a:bodyPr/>
        <a:lstStyle/>
        <a:p>
          <a:endParaRPr lang="ru-RU"/>
        </a:p>
      </dgm:t>
    </dgm:pt>
    <dgm:pt modelId="{C6DE6CF4-5576-4F05-BF03-807761094658}" type="pres">
      <dgm:prSet presAssocID="{B53EB025-C9B6-4876-87C9-41287AB72469}" presName="node" presStyleLbl="node1" presStyleIdx="0" presStyleCnt="2" custScaleX="365250" custScaleY="243028" custRadScaleRad="248723" custRadScaleInc="1633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F719CB-08FA-4D56-8C6A-7585F826B70F}" type="pres">
      <dgm:prSet presAssocID="{B53EB025-C9B6-4876-87C9-41287AB72469}" presName="dummy" presStyleCnt="0"/>
      <dgm:spPr/>
    </dgm:pt>
    <dgm:pt modelId="{89A44C7D-79A7-4C20-A4C4-E65753534913}" type="pres">
      <dgm:prSet presAssocID="{A69E16E4-E452-45D8-ABA3-E3EE52A7909D}" presName="sibTrans" presStyleLbl="sibTrans2D1" presStyleIdx="0" presStyleCnt="2" custScaleX="139353" custScaleY="43693" custLinFactNeighborX="2113" custLinFactNeighborY="1079"/>
      <dgm:spPr/>
      <dgm:t>
        <a:bodyPr/>
        <a:lstStyle/>
        <a:p>
          <a:endParaRPr lang="ru-RU"/>
        </a:p>
      </dgm:t>
    </dgm:pt>
    <dgm:pt modelId="{39FA2E7F-1A7E-4EAF-9B40-06C72C3FE297}" type="pres">
      <dgm:prSet presAssocID="{AB6FD15F-E216-40E9-B250-FF8C3AE80BBD}" presName="node" presStyleLbl="node1" presStyleIdx="1" presStyleCnt="2" custScaleX="345400" custScaleY="218457" custRadScaleRad="194056" custRadScaleInc="1346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00DA23-8984-4DF8-BF75-E693B561648F}" type="pres">
      <dgm:prSet presAssocID="{AB6FD15F-E216-40E9-B250-FF8C3AE80BBD}" presName="dummy" presStyleCnt="0"/>
      <dgm:spPr/>
    </dgm:pt>
    <dgm:pt modelId="{D5D52833-E909-4889-9D26-531FB9F86241}" type="pres">
      <dgm:prSet presAssocID="{15784C37-B84E-4E8D-BE55-B37CB7A033F1}" presName="sibTrans" presStyleLbl="sibTrans2D1" presStyleIdx="1" presStyleCnt="2" custScaleX="150399" custScaleY="50478" custLinFactNeighborX="1079" custLinFactNeighborY="-48"/>
      <dgm:spPr/>
      <dgm:t>
        <a:bodyPr/>
        <a:lstStyle/>
        <a:p>
          <a:endParaRPr lang="ru-RU"/>
        </a:p>
      </dgm:t>
    </dgm:pt>
  </dgm:ptLst>
  <dgm:cxnLst>
    <dgm:cxn modelId="{B6224221-06C0-457E-8781-CB8D0495F68B}" type="presOf" srcId="{AB6FD15F-E216-40E9-B250-FF8C3AE80BBD}" destId="{39FA2E7F-1A7E-4EAF-9B40-06C72C3FE297}" srcOrd="0" destOrd="0" presId="urn:microsoft.com/office/officeart/2005/8/layout/radial6"/>
    <dgm:cxn modelId="{F3E4C06D-1AB9-4F13-93AB-5FD696768E17}" srcId="{00B6651F-B22E-4992-8568-A4D4BE8E86CD}" destId="{B53EB025-C9B6-4876-87C9-41287AB72469}" srcOrd="0" destOrd="0" parTransId="{3D43A0F3-36B0-4DB9-8414-DC4884D0F4EF}" sibTransId="{A69E16E4-E452-45D8-ABA3-E3EE52A7909D}"/>
    <dgm:cxn modelId="{A043D1B8-1CA9-40AC-9C4E-952E434CB358}" type="presOf" srcId="{A69E16E4-E452-45D8-ABA3-E3EE52A7909D}" destId="{89A44C7D-79A7-4C20-A4C4-E65753534913}" srcOrd="0" destOrd="0" presId="urn:microsoft.com/office/officeart/2005/8/layout/radial6"/>
    <dgm:cxn modelId="{EDEA425C-FC10-4ECB-9C5C-2317264CA444}" type="presOf" srcId="{00B6651F-B22E-4992-8568-A4D4BE8E86CD}" destId="{DD492515-A0A4-412C-9571-FF3F87C8E713}" srcOrd="0" destOrd="0" presId="urn:microsoft.com/office/officeart/2005/8/layout/radial6"/>
    <dgm:cxn modelId="{082417BA-35C4-4B64-968F-70AEEE220CE5}" type="presOf" srcId="{B53EB025-C9B6-4876-87C9-41287AB72469}" destId="{C6DE6CF4-5576-4F05-BF03-807761094658}" srcOrd="0" destOrd="0" presId="urn:microsoft.com/office/officeart/2005/8/layout/radial6"/>
    <dgm:cxn modelId="{42E3250B-E4EC-4714-878E-201F9C000D30}" type="presOf" srcId="{15784C37-B84E-4E8D-BE55-B37CB7A033F1}" destId="{D5D52833-E909-4889-9D26-531FB9F86241}" srcOrd="0" destOrd="0" presId="urn:microsoft.com/office/officeart/2005/8/layout/radial6"/>
    <dgm:cxn modelId="{4C4601FE-A2A4-4E74-B5DE-DD693BC1858B}" srcId="{22CD5AF7-5BAB-4478-B3F9-A8E16AD4D2BD}" destId="{00B6651F-B22E-4992-8568-A4D4BE8E86CD}" srcOrd="0" destOrd="0" parTransId="{3F857152-A329-4270-AE67-F4F8EE892164}" sibTransId="{6172C8D7-3B9D-4F3A-9F81-5E06E47E5393}"/>
    <dgm:cxn modelId="{82D8D80E-796C-472F-B91C-A7F1A542349B}" srcId="{00B6651F-B22E-4992-8568-A4D4BE8E86CD}" destId="{AB6FD15F-E216-40E9-B250-FF8C3AE80BBD}" srcOrd="1" destOrd="0" parTransId="{72859FC9-B71D-4135-B19A-18C3FC58BC58}" sibTransId="{15784C37-B84E-4E8D-BE55-B37CB7A033F1}"/>
    <dgm:cxn modelId="{75F7CC07-493D-45C9-BD65-55961D7E273E}" type="presOf" srcId="{22CD5AF7-5BAB-4478-B3F9-A8E16AD4D2BD}" destId="{55F70FDB-9AA0-4D16-B117-7196917C5FB5}" srcOrd="0" destOrd="0" presId="urn:microsoft.com/office/officeart/2005/8/layout/radial6"/>
    <dgm:cxn modelId="{16BAF117-076C-4B6C-8CA2-FC3C7E5A3B8F}" type="presParOf" srcId="{55F70FDB-9AA0-4D16-B117-7196917C5FB5}" destId="{DD492515-A0A4-412C-9571-FF3F87C8E713}" srcOrd="0" destOrd="0" presId="urn:microsoft.com/office/officeart/2005/8/layout/radial6"/>
    <dgm:cxn modelId="{087D0B67-E194-4AFA-BD2D-67495A013E26}" type="presParOf" srcId="{55F70FDB-9AA0-4D16-B117-7196917C5FB5}" destId="{C6DE6CF4-5576-4F05-BF03-807761094658}" srcOrd="1" destOrd="0" presId="urn:microsoft.com/office/officeart/2005/8/layout/radial6"/>
    <dgm:cxn modelId="{9521180C-E7FC-4AC0-9654-4CF24E36AFF2}" type="presParOf" srcId="{55F70FDB-9AA0-4D16-B117-7196917C5FB5}" destId="{29F719CB-08FA-4D56-8C6A-7585F826B70F}" srcOrd="2" destOrd="0" presId="urn:microsoft.com/office/officeart/2005/8/layout/radial6"/>
    <dgm:cxn modelId="{7715C9A1-CBFD-4165-B54C-4E84120370BD}" type="presParOf" srcId="{55F70FDB-9AA0-4D16-B117-7196917C5FB5}" destId="{89A44C7D-79A7-4C20-A4C4-E65753534913}" srcOrd="3" destOrd="0" presId="urn:microsoft.com/office/officeart/2005/8/layout/radial6"/>
    <dgm:cxn modelId="{67C3894C-7A89-462E-95E7-9426C413A9B5}" type="presParOf" srcId="{55F70FDB-9AA0-4D16-B117-7196917C5FB5}" destId="{39FA2E7F-1A7E-4EAF-9B40-06C72C3FE297}" srcOrd="4" destOrd="0" presId="urn:microsoft.com/office/officeart/2005/8/layout/radial6"/>
    <dgm:cxn modelId="{57E05F34-B832-4C0D-8B29-C683EB8A835A}" type="presParOf" srcId="{55F70FDB-9AA0-4D16-B117-7196917C5FB5}" destId="{2B00DA23-8984-4DF8-BF75-E693B561648F}" srcOrd="5" destOrd="0" presId="urn:microsoft.com/office/officeart/2005/8/layout/radial6"/>
    <dgm:cxn modelId="{0E00725B-81BB-4B10-9A03-06DDCDB29D44}" type="presParOf" srcId="{55F70FDB-9AA0-4D16-B117-7196917C5FB5}" destId="{D5D52833-E909-4889-9D26-531FB9F86241}" srcOrd="6" destOrd="0" presId="urn:microsoft.com/office/officeart/2005/8/layout/radial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6AE279-A730-41E0-8C27-35840F25C04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59F250-702C-427A-9744-0872FB746C76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Русский язык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791462-0491-4164-88D9-BD9FAC961E22}" type="parTrans" cxnId="{6D033699-F93A-45ED-A0F5-C1ACC9A82EDB}">
      <dgm:prSet/>
      <dgm:spPr/>
      <dgm:t>
        <a:bodyPr/>
        <a:lstStyle/>
        <a:p>
          <a:endParaRPr lang="ru-RU"/>
        </a:p>
      </dgm:t>
    </dgm:pt>
    <dgm:pt modelId="{F0AD0AA5-EF21-4BC6-BB5B-1BDCA9A5D7A4}" type="sibTrans" cxnId="{6D033699-F93A-45ED-A0F5-C1ACC9A82EDB}">
      <dgm:prSet/>
      <dgm:spPr/>
      <dgm:t>
        <a:bodyPr/>
        <a:lstStyle/>
        <a:p>
          <a:endParaRPr lang="ru-RU"/>
        </a:p>
      </dgm:t>
    </dgm:pt>
    <dgm:pt modelId="{32D84CE3-1D2C-4885-8859-786A499615E0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Литература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D0EF551-F5BD-4650-A773-74249BBFA58A}" type="parTrans" cxnId="{76DA3BDA-4E96-4896-8ECB-E6CEA964E6DA}">
      <dgm:prSet/>
      <dgm:spPr/>
      <dgm:t>
        <a:bodyPr/>
        <a:lstStyle/>
        <a:p>
          <a:endParaRPr lang="ru-RU"/>
        </a:p>
      </dgm:t>
    </dgm:pt>
    <dgm:pt modelId="{0C22FEF6-F52D-455F-9096-3DFC186F85CE}" type="sibTrans" cxnId="{76DA3BDA-4E96-4896-8ECB-E6CEA964E6DA}">
      <dgm:prSet/>
      <dgm:spPr/>
      <dgm:t>
        <a:bodyPr/>
        <a:lstStyle/>
        <a:p>
          <a:endParaRPr lang="ru-RU"/>
        </a:p>
      </dgm:t>
    </dgm:pt>
    <dgm:pt modelId="{9B76F554-E4EC-49DC-A19F-C2EAB5F2B392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Математика</a:t>
          </a:r>
          <a:endParaRPr lang="ru-RU" dirty="0"/>
        </a:p>
      </dgm:t>
    </dgm:pt>
    <dgm:pt modelId="{B46205A8-2D60-493E-BDBA-413C7E4086F1}" type="parTrans" cxnId="{B97616E2-A124-489C-802A-1E76311EA4F6}">
      <dgm:prSet/>
      <dgm:spPr/>
      <dgm:t>
        <a:bodyPr/>
        <a:lstStyle/>
        <a:p>
          <a:endParaRPr lang="ru-RU"/>
        </a:p>
      </dgm:t>
    </dgm:pt>
    <dgm:pt modelId="{8BF106A4-5348-4D0B-8E7E-4391ED918EDA}" type="sibTrans" cxnId="{B97616E2-A124-489C-802A-1E76311EA4F6}">
      <dgm:prSet/>
      <dgm:spPr/>
      <dgm:t>
        <a:bodyPr/>
        <a:lstStyle/>
        <a:p>
          <a:endParaRPr lang="ru-RU"/>
        </a:p>
      </dgm:t>
    </dgm:pt>
    <dgm:pt modelId="{D5A3A2F6-1DC5-4134-AD88-437010F628F8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Английский язык</a:t>
          </a:r>
          <a:endParaRPr lang="ru-RU" dirty="0"/>
        </a:p>
      </dgm:t>
    </dgm:pt>
    <dgm:pt modelId="{7F999D95-9256-48DB-85D0-2DA5E2C26148}" type="parTrans" cxnId="{34307C77-1A1E-4179-943F-D9DAE244BE6D}">
      <dgm:prSet/>
      <dgm:spPr/>
      <dgm:t>
        <a:bodyPr/>
        <a:lstStyle/>
        <a:p>
          <a:endParaRPr lang="ru-RU"/>
        </a:p>
      </dgm:t>
    </dgm:pt>
    <dgm:pt modelId="{6C745C61-530D-45CE-AD56-28655DDA4AC4}" type="sibTrans" cxnId="{34307C77-1A1E-4179-943F-D9DAE244BE6D}">
      <dgm:prSet/>
      <dgm:spPr/>
      <dgm:t>
        <a:bodyPr/>
        <a:lstStyle/>
        <a:p>
          <a:endParaRPr lang="ru-RU"/>
        </a:p>
      </dgm:t>
    </dgm:pt>
    <dgm:pt modelId="{3CE07207-CC93-45FE-B06F-19F00758ADD5}" type="pres">
      <dgm:prSet presAssocID="{626AE279-A730-41E0-8C27-35840F25C04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32A46E-03E8-4530-A813-5A2FE2E2FA63}" type="pres">
      <dgm:prSet presAssocID="{9F59F250-702C-427A-9744-0872FB746C7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F99463-1EDF-40AB-B8A0-20E633FD692E}" type="pres">
      <dgm:prSet presAssocID="{F0AD0AA5-EF21-4BC6-BB5B-1BDCA9A5D7A4}" presName="spacer" presStyleCnt="0"/>
      <dgm:spPr/>
    </dgm:pt>
    <dgm:pt modelId="{B80E63E1-795E-48EA-A7FD-172FA83349C6}" type="pres">
      <dgm:prSet presAssocID="{32D84CE3-1D2C-4885-8859-786A499615E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D11E71-1586-47A8-A904-FAC767214257}" type="pres">
      <dgm:prSet presAssocID="{0C22FEF6-F52D-455F-9096-3DFC186F85CE}" presName="spacer" presStyleCnt="0"/>
      <dgm:spPr/>
    </dgm:pt>
    <dgm:pt modelId="{CC54C422-DD4A-4A7E-8C02-EA00956C0A6F}" type="pres">
      <dgm:prSet presAssocID="{9B76F554-E4EC-49DC-A19F-C2EAB5F2B39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9211ED-A955-4AC6-8F95-F28C7639EDAF}" type="pres">
      <dgm:prSet presAssocID="{8BF106A4-5348-4D0B-8E7E-4391ED918EDA}" presName="spacer" presStyleCnt="0"/>
      <dgm:spPr/>
    </dgm:pt>
    <dgm:pt modelId="{B2BBA45B-491D-433C-A8A9-556887E96E9C}" type="pres">
      <dgm:prSet presAssocID="{D5A3A2F6-1DC5-4134-AD88-437010F628F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DA3BDA-4E96-4896-8ECB-E6CEA964E6DA}" srcId="{626AE279-A730-41E0-8C27-35840F25C042}" destId="{32D84CE3-1D2C-4885-8859-786A499615E0}" srcOrd="1" destOrd="0" parTransId="{4D0EF551-F5BD-4650-A773-74249BBFA58A}" sibTransId="{0C22FEF6-F52D-455F-9096-3DFC186F85CE}"/>
    <dgm:cxn modelId="{76CC64C6-CF6D-4A76-A357-2B77289A5E8C}" type="presOf" srcId="{9B76F554-E4EC-49DC-A19F-C2EAB5F2B392}" destId="{CC54C422-DD4A-4A7E-8C02-EA00956C0A6F}" srcOrd="0" destOrd="0" presId="urn:microsoft.com/office/officeart/2005/8/layout/vList2"/>
    <dgm:cxn modelId="{B97616E2-A124-489C-802A-1E76311EA4F6}" srcId="{626AE279-A730-41E0-8C27-35840F25C042}" destId="{9B76F554-E4EC-49DC-A19F-C2EAB5F2B392}" srcOrd="2" destOrd="0" parTransId="{B46205A8-2D60-493E-BDBA-413C7E4086F1}" sibTransId="{8BF106A4-5348-4D0B-8E7E-4391ED918EDA}"/>
    <dgm:cxn modelId="{34307C77-1A1E-4179-943F-D9DAE244BE6D}" srcId="{626AE279-A730-41E0-8C27-35840F25C042}" destId="{D5A3A2F6-1DC5-4134-AD88-437010F628F8}" srcOrd="3" destOrd="0" parTransId="{7F999D95-9256-48DB-85D0-2DA5E2C26148}" sibTransId="{6C745C61-530D-45CE-AD56-28655DDA4AC4}"/>
    <dgm:cxn modelId="{10B88BD8-F589-4078-893E-E791331FD6E1}" type="presOf" srcId="{32D84CE3-1D2C-4885-8859-786A499615E0}" destId="{B80E63E1-795E-48EA-A7FD-172FA83349C6}" srcOrd="0" destOrd="0" presId="urn:microsoft.com/office/officeart/2005/8/layout/vList2"/>
    <dgm:cxn modelId="{156146F8-DCA4-4AEE-AECE-332C896D0872}" type="presOf" srcId="{626AE279-A730-41E0-8C27-35840F25C042}" destId="{3CE07207-CC93-45FE-B06F-19F00758ADD5}" srcOrd="0" destOrd="0" presId="urn:microsoft.com/office/officeart/2005/8/layout/vList2"/>
    <dgm:cxn modelId="{AB2BF4BE-459E-4DE8-8DF9-CA5A55AE86D3}" type="presOf" srcId="{9F59F250-702C-427A-9744-0872FB746C76}" destId="{D032A46E-03E8-4530-A813-5A2FE2E2FA63}" srcOrd="0" destOrd="0" presId="urn:microsoft.com/office/officeart/2005/8/layout/vList2"/>
    <dgm:cxn modelId="{22DA1656-51FD-41D4-A3DA-174292F651C1}" type="presOf" srcId="{D5A3A2F6-1DC5-4134-AD88-437010F628F8}" destId="{B2BBA45B-491D-433C-A8A9-556887E96E9C}" srcOrd="0" destOrd="0" presId="urn:microsoft.com/office/officeart/2005/8/layout/vList2"/>
    <dgm:cxn modelId="{6D033699-F93A-45ED-A0F5-C1ACC9A82EDB}" srcId="{626AE279-A730-41E0-8C27-35840F25C042}" destId="{9F59F250-702C-427A-9744-0872FB746C76}" srcOrd="0" destOrd="0" parTransId="{5A791462-0491-4164-88D9-BD9FAC961E22}" sibTransId="{F0AD0AA5-EF21-4BC6-BB5B-1BDCA9A5D7A4}"/>
    <dgm:cxn modelId="{0C8496F7-8C4B-415D-BEDB-0BBB3240A48F}" type="presParOf" srcId="{3CE07207-CC93-45FE-B06F-19F00758ADD5}" destId="{D032A46E-03E8-4530-A813-5A2FE2E2FA63}" srcOrd="0" destOrd="0" presId="urn:microsoft.com/office/officeart/2005/8/layout/vList2"/>
    <dgm:cxn modelId="{5865AD48-D2E4-4DBB-9C15-065DA78E9CB1}" type="presParOf" srcId="{3CE07207-CC93-45FE-B06F-19F00758ADD5}" destId="{83F99463-1EDF-40AB-B8A0-20E633FD692E}" srcOrd="1" destOrd="0" presId="urn:microsoft.com/office/officeart/2005/8/layout/vList2"/>
    <dgm:cxn modelId="{981C9C60-D6B0-4A3D-B11A-62D6A399D7CC}" type="presParOf" srcId="{3CE07207-CC93-45FE-B06F-19F00758ADD5}" destId="{B80E63E1-795E-48EA-A7FD-172FA83349C6}" srcOrd="2" destOrd="0" presId="urn:microsoft.com/office/officeart/2005/8/layout/vList2"/>
    <dgm:cxn modelId="{C0B91B99-54D9-410A-B598-2F1D76581CC7}" type="presParOf" srcId="{3CE07207-CC93-45FE-B06F-19F00758ADD5}" destId="{80D11E71-1586-47A8-A904-FAC767214257}" srcOrd="3" destOrd="0" presId="urn:microsoft.com/office/officeart/2005/8/layout/vList2"/>
    <dgm:cxn modelId="{D0E8646A-ACB9-4167-BC81-AADC38A1BFA8}" type="presParOf" srcId="{3CE07207-CC93-45FE-B06F-19F00758ADD5}" destId="{CC54C422-DD4A-4A7E-8C02-EA00956C0A6F}" srcOrd="4" destOrd="0" presId="urn:microsoft.com/office/officeart/2005/8/layout/vList2"/>
    <dgm:cxn modelId="{D5401CDD-0451-4F6C-BE7A-A806E6839AA4}" type="presParOf" srcId="{3CE07207-CC93-45FE-B06F-19F00758ADD5}" destId="{1E9211ED-A955-4AC6-8F95-F28C7639EDAF}" srcOrd="5" destOrd="0" presId="urn:microsoft.com/office/officeart/2005/8/layout/vList2"/>
    <dgm:cxn modelId="{C874B481-E241-4382-8CB9-74CA67677E02}" type="presParOf" srcId="{3CE07207-CC93-45FE-B06F-19F00758ADD5}" destId="{B2BBA45B-491D-433C-A8A9-556887E96E9C}" srcOrd="6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6AE279-A730-41E0-8C27-35840F25C04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59F250-702C-427A-9744-0872FB746C76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Русский язык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791462-0491-4164-88D9-BD9FAC961E22}" type="parTrans" cxnId="{6D033699-F93A-45ED-A0F5-C1ACC9A82EDB}">
      <dgm:prSet/>
      <dgm:spPr/>
      <dgm:t>
        <a:bodyPr/>
        <a:lstStyle/>
        <a:p>
          <a:endParaRPr lang="ru-RU"/>
        </a:p>
      </dgm:t>
    </dgm:pt>
    <dgm:pt modelId="{F0AD0AA5-EF21-4BC6-BB5B-1BDCA9A5D7A4}" type="sibTrans" cxnId="{6D033699-F93A-45ED-A0F5-C1ACC9A82EDB}">
      <dgm:prSet/>
      <dgm:spPr/>
      <dgm:t>
        <a:bodyPr/>
        <a:lstStyle/>
        <a:p>
          <a:endParaRPr lang="ru-RU"/>
        </a:p>
      </dgm:t>
    </dgm:pt>
    <dgm:pt modelId="{32D84CE3-1D2C-4885-8859-786A499615E0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Литература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D0EF551-F5BD-4650-A773-74249BBFA58A}" type="parTrans" cxnId="{76DA3BDA-4E96-4896-8ECB-E6CEA964E6DA}">
      <dgm:prSet/>
      <dgm:spPr/>
      <dgm:t>
        <a:bodyPr/>
        <a:lstStyle/>
        <a:p>
          <a:endParaRPr lang="ru-RU"/>
        </a:p>
      </dgm:t>
    </dgm:pt>
    <dgm:pt modelId="{0C22FEF6-F52D-455F-9096-3DFC186F85CE}" type="sibTrans" cxnId="{76DA3BDA-4E96-4896-8ECB-E6CEA964E6DA}">
      <dgm:prSet/>
      <dgm:spPr/>
      <dgm:t>
        <a:bodyPr/>
        <a:lstStyle/>
        <a:p>
          <a:endParaRPr lang="ru-RU"/>
        </a:p>
      </dgm:t>
    </dgm:pt>
    <dgm:pt modelId="{3CE07207-CC93-45FE-B06F-19F00758ADD5}" type="pres">
      <dgm:prSet presAssocID="{626AE279-A730-41E0-8C27-35840F25C04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32A46E-03E8-4530-A813-5A2FE2E2FA63}" type="pres">
      <dgm:prSet presAssocID="{9F59F250-702C-427A-9744-0872FB746C7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F99463-1EDF-40AB-B8A0-20E633FD692E}" type="pres">
      <dgm:prSet presAssocID="{F0AD0AA5-EF21-4BC6-BB5B-1BDCA9A5D7A4}" presName="spacer" presStyleCnt="0"/>
      <dgm:spPr/>
    </dgm:pt>
    <dgm:pt modelId="{B80E63E1-795E-48EA-A7FD-172FA83349C6}" type="pres">
      <dgm:prSet presAssocID="{32D84CE3-1D2C-4885-8859-786A499615E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DA3BDA-4E96-4896-8ECB-E6CEA964E6DA}" srcId="{626AE279-A730-41E0-8C27-35840F25C042}" destId="{32D84CE3-1D2C-4885-8859-786A499615E0}" srcOrd="1" destOrd="0" parTransId="{4D0EF551-F5BD-4650-A773-74249BBFA58A}" sibTransId="{0C22FEF6-F52D-455F-9096-3DFC186F85CE}"/>
    <dgm:cxn modelId="{10B88BD8-F589-4078-893E-E791331FD6E1}" type="presOf" srcId="{32D84CE3-1D2C-4885-8859-786A499615E0}" destId="{B80E63E1-795E-48EA-A7FD-172FA83349C6}" srcOrd="0" destOrd="0" presId="urn:microsoft.com/office/officeart/2005/8/layout/vList2"/>
    <dgm:cxn modelId="{156146F8-DCA4-4AEE-AECE-332C896D0872}" type="presOf" srcId="{626AE279-A730-41E0-8C27-35840F25C042}" destId="{3CE07207-CC93-45FE-B06F-19F00758ADD5}" srcOrd="0" destOrd="0" presId="urn:microsoft.com/office/officeart/2005/8/layout/vList2"/>
    <dgm:cxn modelId="{6D033699-F93A-45ED-A0F5-C1ACC9A82EDB}" srcId="{626AE279-A730-41E0-8C27-35840F25C042}" destId="{9F59F250-702C-427A-9744-0872FB746C76}" srcOrd="0" destOrd="0" parTransId="{5A791462-0491-4164-88D9-BD9FAC961E22}" sibTransId="{F0AD0AA5-EF21-4BC6-BB5B-1BDCA9A5D7A4}"/>
    <dgm:cxn modelId="{AB2BF4BE-459E-4DE8-8DF9-CA5A55AE86D3}" type="presOf" srcId="{9F59F250-702C-427A-9744-0872FB746C76}" destId="{D032A46E-03E8-4530-A813-5A2FE2E2FA63}" srcOrd="0" destOrd="0" presId="urn:microsoft.com/office/officeart/2005/8/layout/vList2"/>
    <dgm:cxn modelId="{0C8496F7-8C4B-415D-BEDB-0BBB3240A48F}" type="presParOf" srcId="{3CE07207-CC93-45FE-B06F-19F00758ADD5}" destId="{D032A46E-03E8-4530-A813-5A2FE2E2FA63}" srcOrd="0" destOrd="0" presId="urn:microsoft.com/office/officeart/2005/8/layout/vList2"/>
    <dgm:cxn modelId="{5865AD48-D2E4-4DBB-9C15-065DA78E9CB1}" type="presParOf" srcId="{3CE07207-CC93-45FE-B06F-19F00758ADD5}" destId="{83F99463-1EDF-40AB-B8A0-20E633FD692E}" srcOrd="1" destOrd="0" presId="urn:microsoft.com/office/officeart/2005/8/layout/vList2"/>
    <dgm:cxn modelId="{981C9C60-D6B0-4A3D-B11A-62D6A399D7CC}" type="presParOf" srcId="{3CE07207-CC93-45FE-B06F-19F00758ADD5}" destId="{B80E63E1-795E-48EA-A7FD-172FA83349C6}" srcOrd="2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6AE279-A730-41E0-8C27-35840F25C04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59F250-702C-427A-9744-0872FB746C76}">
      <dgm:prSet phldrT="[Текст]" custT="1"/>
      <dgm:spPr/>
      <dgm:t>
        <a:bodyPr/>
        <a:lstStyle/>
        <a:p>
          <a:pPr algn="ctr"/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Математика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791462-0491-4164-88D9-BD9FAC961E22}" type="parTrans" cxnId="{6D033699-F93A-45ED-A0F5-C1ACC9A82EDB}">
      <dgm:prSet/>
      <dgm:spPr/>
      <dgm:t>
        <a:bodyPr/>
        <a:lstStyle/>
        <a:p>
          <a:endParaRPr lang="ru-RU"/>
        </a:p>
      </dgm:t>
    </dgm:pt>
    <dgm:pt modelId="{F0AD0AA5-EF21-4BC6-BB5B-1BDCA9A5D7A4}" type="sibTrans" cxnId="{6D033699-F93A-45ED-A0F5-C1ACC9A82EDB}">
      <dgm:prSet/>
      <dgm:spPr/>
      <dgm:t>
        <a:bodyPr/>
        <a:lstStyle/>
        <a:p>
          <a:endParaRPr lang="ru-RU"/>
        </a:p>
      </dgm:t>
    </dgm:pt>
    <dgm:pt modelId="{3CE07207-CC93-45FE-B06F-19F00758ADD5}" type="pres">
      <dgm:prSet presAssocID="{626AE279-A730-41E0-8C27-35840F25C04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32A46E-03E8-4530-A813-5A2FE2E2FA63}" type="pres">
      <dgm:prSet presAssocID="{9F59F250-702C-427A-9744-0872FB746C7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20E473-7C80-4432-A90E-2E6963ACC5AA}" type="presOf" srcId="{9F59F250-702C-427A-9744-0872FB746C76}" destId="{D032A46E-03E8-4530-A813-5A2FE2E2FA63}" srcOrd="0" destOrd="0" presId="urn:microsoft.com/office/officeart/2005/8/layout/vList2"/>
    <dgm:cxn modelId="{6D033699-F93A-45ED-A0F5-C1ACC9A82EDB}" srcId="{626AE279-A730-41E0-8C27-35840F25C042}" destId="{9F59F250-702C-427A-9744-0872FB746C76}" srcOrd="0" destOrd="0" parTransId="{5A791462-0491-4164-88D9-BD9FAC961E22}" sibTransId="{F0AD0AA5-EF21-4BC6-BB5B-1BDCA9A5D7A4}"/>
    <dgm:cxn modelId="{FEE6C616-CF7E-4ACA-9177-0202A9E768CA}" type="presOf" srcId="{626AE279-A730-41E0-8C27-35840F25C042}" destId="{3CE07207-CC93-45FE-B06F-19F00758ADD5}" srcOrd="0" destOrd="0" presId="urn:microsoft.com/office/officeart/2005/8/layout/vList2"/>
    <dgm:cxn modelId="{C581542F-A144-429E-B979-DEE3AE217546}" type="presParOf" srcId="{3CE07207-CC93-45FE-B06F-19F00758ADD5}" destId="{D032A46E-03E8-4530-A813-5A2FE2E2FA63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26AE279-A730-41E0-8C27-35840F25C04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59F250-702C-427A-9744-0872FB746C76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Английский язык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791462-0491-4164-88D9-BD9FAC961E22}" type="parTrans" cxnId="{6D033699-F93A-45ED-A0F5-C1ACC9A82EDB}">
      <dgm:prSet/>
      <dgm:spPr/>
      <dgm:t>
        <a:bodyPr/>
        <a:lstStyle/>
        <a:p>
          <a:endParaRPr lang="ru-RU"/>
        </a:p>
      </dgm:t>
    </dgm:pt>
    <dgm:pt modelId="{F0AD0AA5-EF21-4BC6-BB5B-1BDCA9A5D7A4}" type="sibTrans" cxnId="{6D033699-F93A-45ED-A0F5-C1ACC9A82EDB}">
      <dgm:prSet/>
      <dgm:spPr/>
      <dgm:t>
        <a:bodyPr/>
        <a:lstStyle/>
        <a:p>
          <a:endParaRPr lang="ru-RU"/>
        </a:p>
      </dgm:t>
    </dgm:pt>
    <dgm:pt modelId="{3CE07207-CC93-45FE-B06F-19F00758ADD5}" type="pres">
      <dgm:prSet presAssocID="{626AE279-A730-41E0-8C27-35840F25C04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32A46E-03E8-4530-A813-5A2FE2E2FA63}" type="pres">
      <dgm:prSet presAssocID="{9F59F250-702C-427A-9744-0872FB746C7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8C9930-48CC-40CD-B991-454AE497C2BA}" type="presOf" srcId="{626AE279-A730-41E0-8C27-35840F25C042}" destId="{3CE07207-CC93-45FE-B06F-19F00758ADD5}" srcOrd="0" destOrd="0" presId="urn:microsoft.com/office/officeart/2005/8/layout/vList2"/>
    <dgm:cxn modelId="{6D033699-F93A-45ED-A0F5-C1ACC9A82EDB}" srcId="{626AE279-A730-41E0-8C27-35840F25C042}" destId="{9F59F250-702C-427A-9744-0872FB746C76}" srcOrd="0" destOrd="0" parTransId="{5A791462-0491-4164-88D9-BD9FAC961E22}" sibTransId="{F0AD0AA5-EF21-4BC6-BB5B-1BDCA9A5D7A4}"/>
    <dgm:cxn modelId="{7758C4AA-D045-4595-B2E8-86842F27EBBD}" type="presOf" srcId="{9F59F250-702C-427A-9744-0872FB746C76}" destId="{D032A46E-03E8-4530-A813-5A2FE2E2FA63}" srcOrd="0" destOrd="0" presId="urn:microsoft.com/office/officeart/2005/8/layout/vList2"/>
    <dgm:cxn modelId="{C827C7AB-3A4D-4B7D-8CC5-74AF31A409AA}" type="presParOf" srcId="{3CE07207-CC93-45FE-B06F-19F00758ADD5}" destId="{D032A46E-03E8-4530-A813-5A2FE2E2FA63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01C22E8-DC18-4700-A6D2-27E7CB374FFD}" type="doc">
      <dgm:prSet loTypeId="urn:microsoft.com/office/officeart/2005/8/layout/chevron2" loCatId="process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12F472D0-0C32-4454-AE1A-A0B183E41E41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17DD7BB8-F58F-4DD9-BD5E-7B87C6AD238F}" type="parTrans" cxnId="{E5EFD44E-16EB-4849-9E79-4908F440DE64}">
      <dgm:prSet/>
      <dgm:spPr/>
      <dgm:t>
        <a:bodyPr/>
        <a:lstStyle/>
        <a:p>
          <a:endParaRPr lang="ru-RU"/>
        </a:p>
      </dgm:t>
    </dgm:pt>
    <dgm:pt modelId="{C9CFF287-93E7-4E24-B71B-827309C59961}" type="sibTrans" cxnId="{E5EFD44E-16EB-4849-9E79-4908F440DE64}">
      <dgm:prSet/>
      <dgm:spPr/>
      <dgm:t>
        <a:bodyPr/>
        <a:lstStyle/>
        <a:p>
          <a:endParaRPr lang="ru-RU"/>
        </a:p>
      </dgm:t>
    </dgm:pt>
    <dgm:pt modelId="{11D49A43-8B78-420A-8EFB-F92C6CE6589F}">
      <dgm:prSet phldrT="[Текст]"/>
      <dgm:spPr/>
      <dgm:t>
        <a:bodyPr/>
        <a:lstStyle/>
        <a:p>
          <a:r>
            <a:rPr lang="ru-RU" i="1" dirty="0" smtClean="0"/>
            <a:t>Повышение уровня </a:t>
          </a:r>
          <a:r>
            <a:rPr lang="ru-RU" i="1" dirty="0" err="1" smtClean="0"/>
            <a:t>обученности</a:t>
          </a:r>
          <a:r>
            <a:rPr lang="ru-RU" i="1" dirty="0" smtClean="0"/>
            <a:t> учащихся</a:t>
          </a:r>
          <a:endParaRPr lang="ru-RU" dirty="0"/>
        </a:p>
      </dgm:t>
    </dgm:pt>
    <dgm:pt modelId="{67A78E6F-73B0-4FA1-B4FC-7762E3128AA9}" type="parTrans" cxnId="{90198685-7EB7-4DE9-9FC5-D32D036B6F78}">
      <dgm:prSet/>
      <dgm:spPr/>
      <dgm:t>
        <a:bodyPr/>
        <a:lstStyle/>
        <a:p>
          <a:endParaRPr lang="ru-RU"/>
        </a:p>
      </dgm:t>
    </dgm:pt>
    <dgm:pt modelId="{068E22D0-3F29-43D4-BF85-19B9C56554D7}" type="sibTrans" cxnId="{90198685-7EB7-4DE9-9FC5-D32D036B6F78}">
      <dgm:prSet/>
      <dgm:spPr/>
      <dgm:t>
        <a:bodyPr/>
        <a:lstStyle/>
        <a:p>
          <a:endParaRPr lang="ru-RU"/>
        </a:p>
      </dgm:t>
    </dgm:pt>
    <dgm:pt modelId="{83429A0B-264F-47F6-B789-7B607C83C276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126C4937-454C-4649-A987-C44FA973C880}" type="parTrans" cxnId="{33E6A7B8-AAF3-4464-958F-2326E70EBBC7}">
      <dgm:prSet/>
      <dgm:spPr/>
      <dgm:t>
        <a:bodyPr/>
        <a:lstStyle/>
        <a:p>
          <a:endParaRPr lang="ru-RU"/>
        </a:p>
      </dgm:t>
    </dgm:pt>
    <dgm:pt modelId="{C6EA1CDE-7D41-479D-815A-080919A4313C}" type="sibTrans" cxnId="{33E6A7B8-AAF3-4464-958F-2326E70EBBC7}">
      <dgm:prSet/>
      <dgm:spPr/>
      <dgm:t>
        <a:bodyPr/>
        <a:lstStyle/>
        <a:p>
          <a:endParaRPr lang="ru-RU"/>
        </a:p>
      </dgm:t>
    </dgm:pt>
    <dgm:pt modelId="{A86E9952-FDE1-49AA-8E36-4D65A7E0C332}">
      <dgm:prSet phldrT="[Текст]"/>
      <dgm:spPr/>
      <dgm:t>
        <a:bodyPr/>
        <a:lstStyle/>
        <a:p>
          <a:r>
            <a:rPr lang="ru-RU" i="1" dirty="0" smtClean="0"/>
            <a:t>Готовность к </a:t>
          </a:r>
          <a:r>
            <a:rPr lang="ru-RU" i="1" dirty="0" smtClean="0"/>
            <a:t>продолжению образования</a:t>
          </a:r>
          <a:endParaRPr lang="ru-RU" dirty="0"/>
        </a:p>
      </dgm:t>
    </dgm:pt>
    <dgm:pt modelId="{BDF3147B-9AB2-4A8D-B08A-3DA9AC1A36C2}" type="parTrans" cxnId="{794CA1C4-CA06-46F4-AF9C-155276ADE6DE}">
      <dgm:prSet/>
      <dgm:spPr/>
      <dgm:t>
        <a:bodyPr/>
        <a:lstStyle/>
        <a:p>
          <a:endParaRPr lang="ru-RU"/>
        </a:p>
      </dgm:t>
    </dgm:pt>
    <dgm:pt modelId="{116748AC-546B-466B-A28A-E884A4C9F167}" type="sibTrans" cxnId="{794CA1C4-CA06-46F4-AF9C-155276ADE6DE}">
      <dgm:prSet/>
      <dgm:spPr/>
      <dgm:t>
        <a:bodyPr/>
        <a:lstStyle/>
        <a:p>
          <a:endParaRPr lang="ru-RU"/>
        </a:p>
      </dgm:t>
    </dgm:pt>
    <dgm:pt modelId="{1B1A2E8E-ABDF-4B76-81D4-F7A8CAB90B23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DB30A7F2-55BA-4B59-B4E7-A2B52FC3654C}" type="parTrans" cxnId="{DB4D1560-F638-4F56-B61E-B782F2B93DB7}">
      <dgm:prSet/>
      <dgm:spPr/>
      <dgm:t>
        <a:bodyPr/>
        <a:lstStyle/>
        <a:p>
          <a:endParaRPr lang="ru-RU"/>
        </a:p>
      </dgm:t>
    </dgm:pt>
    <dgm:pt modelId="{04E8D16C-D799-43DE-AD41-EF511FEB8197}" type="sibTrans" cxnId="{DB4D1560-F638-4F56-B61E-B782F2B93DB7}">
      <dgm:prSet/>
      <dgm:spPr/>
      <dgm:t>
        <a:bodyPr/>
        <a:lstStyle/>
        <a:p>
          <a:endParaRPr lang="ru-RU"/>
        </a:p>
      </dgm:t>
    </dgm:pt>
    <dgm:pt modelId="{7327CE3E-ED16-47C3-ACC4-5ED98ACD7647}">
      <dgm:prSet/>
      <dgm:spPr/>
      <dgm:t>
        <a:bodyPr/>
        <a:lstStyle/>
        <a:p>
          <a:r>
            <a:rPr lang="ru-RU" i="1" smtClean="0"/>
            <a:t>Освоение </a:t>
          </a:r>
          <a:r>
            <a:rPr lang="ru-RU" i="1" dirty="0" smtClean="0"/>
            <a:t>образовательной программы</a:t>
          </a:r>
          <a:endParaRPr lang="ru-RU" dirty="0"/>
        </a:p>
      </dgm:t>
    </dgm:pt>
    <dgm:pt modelId="{00DEB6F6-900D-4E0C-A6DA-461BF67B316E}" type="parTrans" cxnId="{372409AA-0406-4AD5-B987-5829A44BBC00}">
      <dgm:prSet/>
      <dgm:spPr/>
      <dgm:t>
        <a:bodyPr/>
        <a:lstStyle/>
        <a:p>
          <a:endParaRPr lang="ru-RU"/>
        </a:p>
      </dgm:t>
    </dgm:pt>
    <dgm:pt modelId="{00B5725E-3E61-4FBF-BD32-BD28F8C095F6}" type="sibTrans" cxnId="{372409AA-0406-4AD5-B987-5829A44BBC00}">
      <dgm:prSet/>
      <dgm:spPr/>
      <dgm:t>
        <a:bodyPr/>
        <a:lstStyle/>
        <a:p>
          <a:endParaRPr lang="ru-RU"/>
        </a:p>
      </dgm:t>
    </dgm:pt>
    <dgm:pt modelId="{B89DB414-3F46-44B3-ACF1-76419E3443BF}" type="pres">
      <dgm:prSet presAssocID="{A01C22E8-DC18-4700-A6D2-27E7CB374FF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D171A4-127C-40FB-852F-23817DAC8275}" type="pres">
      <dgm:prSet presAssocID="{12F472D0-0C32-4454-AE1A-A0B183E41E41}" presName="composite" presStyleCnt="0"/>
      <dgm:spPr/>
    </dgm:pt>
    <dgm:pt modelId="{6A767525-1CB8-41CE-BC29-F075EAF28BC8}" type="pres">
      <dgm:prSet presAssocID="{12F472D0-0C32-4454-AE1A-A0B183E41E4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645A66-4589-4E29-8994-F4CC398A6E7E}" type="pres">
      <dgm:prSet presAssocID="{12F472D0-0C32-4454-AE1A-A0B183E41E4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125CFF-9E1F-45A0-9230-237B7CF20F5C}" type="pres">
      <dgm:prSet presAssocID="{C9CFF287-93E7-4E24-B71B-827309C59961}" presName="sp" presStyleCnt="0"/>
      <dgm:spPr/>
    </dgm:pt>
    <dgm:pt modelId="{3F2FF788-99CE-488B-911E-6A6D00454E8F}" type="pres">
      <dgm:prSet presAssocID="{83429A0B-264F-47F6-B789-7B607C83C276}" presName="composite" presStyleCnt="0"/>
      <dgm:spPr/>
    </dgm:pt>
    <dgm:pt modelId="{30542D34-3EF8-46A7-BB02-E2AFA41CA8FE}" type="pres">
      <dgm:prSet presAssocID="{83429A0B-264F-47F6-B789-7B607C83C27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7AFCA2-6297-4FF8-A594-AE37696C6502}" type="pres">
      <dgm:prSet presAssocID="{83429A0B-264F-47F6-B789-7B607C83C27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743202-AAD8-4DA4-959F-F0D708FDB2CF}" type="pres">
      <dgm:prSet presAssocID="{C6EA1CDE-7D41-479D-815A-080919A4313C}" presName="sp" presStyleCnt="0"/>
      <dgm:spPr/>
    </dgm:pt>
    <dgm:pt modelId="{406A766A-ED75-4BFD-B2F0-32A54031EFAF}" type="pres">
      <dgm:prSet presAssocID="{1B1A2E8E-ABDF-4B76-81D4-F7A8CAB90B23}" presName="composite" presStyleCnt="0"/>
      <dgm:spPr/>
    </dgm:pt>
    <dgm:pt modelId="{938E38F9-8915-4ED3-A83B-186F8A6BC1CD}" type="pres">
      <dgm:prSet presAssocID="{1B1A2E8E-ABDF-4B76-81D4-F7A8CAB90B2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4AC1BF-C11A-4006-AACB-DCC10B02DBE6}" type="pres">
      <dgm:prSet presAssocID="{1B1A2E8E-ABDF-4B76-81D4-F7A8CAB90B23}" presName="descendantText" presStyleLbl="alignAcc1" presStyleIdx="2" presStyleCnt="3" custLinFactNeighborX="-484" custLinFactNeighborY="4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198685-7EB7-4DE9-9FC5-D32D036B6F78}" srcId="{12F472D0-0C32-4454-AE1A-A0B183E41E41}" destId="{11D49A43-8B78-420A-8EFB-F92C6CE6589F}" srcOrd="0" destOrd="0" parTransId="{67A78E6F-73B0-4FA1-B4FC-7762E3128AA9}" sibTransId="{068E22D0-3F29-43D4-BF85-19B9C56554D7}"/>
    <dgm:cxn modelId="{DB4D1560-F638-4F56-B61E-B782F2B93DB7}" srcId="{A01C22E8-DC18-4700-A6D2-27E7CB374FFD}" destId="{1B1A2E8E-ABDF-4B76-81D4-F7A8CAB90B23}" srcOrd="2" destOrd="0" parTransId="{DB30A7F2-55BA-4B59-B4E7-A2B52FC3654C}" sibTransId="{04E8D16C-D799-43DE-AD41-EF511FEB8197}"/>
    <dgm:cxn modelId="{372409AA-0406-4AD5-B987-5829A44BBC00}" srcId="{1B1A2E8E-ABDF-4B76-81D4-F7A8CAB90B23}" destId="{7327CE3E-ED16-47C3-ACC4-5ED98ACD7647}" srcOrd="0" destOrd="0" parTransId="{00DEB6F6-900D-4E0C-A6DA-461BF67B316E}" sibTransId="{00B5725E-3E61-4FBF-BD32-BD28F8C095F6}"/>
    <dgm:cxn modelId="{794CA1C4-CA06-46F4-AF9C-155276ADE6DE}" srcId="{83429A0B-264F-47F6-B789-7B607C83C276}" destId="{A86E9952-FDE1-49AA-8E36-4D65A7E0C332}" srcOrd="0" destOrd="0" parTransId="{BDF3147B-9AB2-4A8D-B08A-3DA9AC1A36C2}" sibTransId="{116748AC-546B-466B-A28A-E884A4C9F167}"/>
    <dgm:cxn modelId="{706F2976-87C3-4D91-8775-A59244C94F9C}" type="presOf" srcId="{A01C22E8-DC18-4700-A6D2-27E7CB374FFD}" destId="{B89DB414-3F46-44B3-ACF1-76419E3443BF}" srcOrd="0" destOrd="0" presId="urn:microsoft.com/office/officeart/2005/8/layout/chevron2"/>
    <dgm:cxn modelId="{E5EFD44E-16EB-4849-9E79-4908F440DE64}" srcId="{A01C22E8-DC18-4700-A6D2-27E7CB374FFD}" destId="{12F472D0-0C32-4454-AE1A-A0B183E41E41}" srcOrd="0" destOrd="0" parTransId="{17DD7BB8-F58F-4DD9-BD5E-7B87C6AD238F}" sibTransId="{C9CFF287-93E7-4E24-B71B-827309C59961}"/>
    <dgm:cxn modelId="{0186B9F9-648A-4546-8591-360F385013E7}" type="presOf" srcId="{A86E9952-FDE1-49AA-8E36-4D65A7E0C332}" destId="{857AFCA2-6297-4FF8-A594-AE37696C6502}" srcOrd="0" destOrd="0" presId="urn:microsoft.com/office/officeart/2005/8/layout/chevron2"/>
    <dgm:cxn modelId="{DBA2FA0C-FED8-4486-AA57-1D5A1C1117B8}" type="presOf" srcId="{7327CE3E-ED16-47C3-ACC4-5ED98ACD7647}" destId="{A64AC1BF-C11A-4006-AACB-DCC10B02DBE6}" srcOrd="0" destOrd="0" presId="urn:microsoft.com/office/officeart/2005/8/layout/chevron2"/>
    <dgm:cxn modelId="{33E6A7B8-AAF3-4464-958F-2326E70EBBC7}" srcId="{A01C22E8-DC18-4700-A6D2-27E7CB374FFD}" destId="{83429A0B-264F-47F6-B789-7B607C83C276}" srcOrd="1" destOrd="0" parTransId="{126C4937-454C-4649-A987-C44FA973C880}" sibTransId="{C6EA1CDE-7D41-479D-815A-080919A4313C}"/>
    <dgm:cxn modelId="{64A4DC37-919F-4F64-B3D7-528ACADA1DAC}" type="presOf" srcId="{11D49A43-8B78-420A-8EFB-F92C6CE6589F}" destId="{B7645A66-4589-4E29-8994-F4CC398A6E7E}" srcOrd="0" destOrd="0" presId="urn:microsoft.com/office/officeart/2005/8/layout/chevron2"/>
    <dgm:cxn modelId="{57CFD4E5-E22E-4001-A1EF-1C5302A974F7}" type="presOf" srcId="{1B1A2E8E-ABDF-4B76-81D4-F7A8CAB90B23}" destId="{938E38F9-8915-4ED3-A83B-186F8A6BC1CD}" srcOrd="0" destOrd="0" presId="urn:microsoft.com/office/officeart/2005/8/layout/chevron2"/>
    <dgm:cxn modelId="{5DA3CE30-2E8F-4684-A3D8-D3228FA3F797}" type="presOf" srcId="{83429A0B-264F-47F6-B789-7B607C83C276}" destId="{30542D34-3EF8-46A7-BB02-E2AFA41CA8FE}" srcOrd="0" destOrd="0" presId="urn:microsoft.com/office/officeart/2005/8/layout/chevron2"/>
    <dgm:cxn modelId="{1FE46AC4-4A31-47D7-8E7D-75D68AD2D9EC}" type="presOf" srcId="{12F472D0-0C32-4454-AE1A-A0B183E41E41}" destId="{6A767525-1CB8-41CE-BC29-F075EAF28BC8}" srcOrd="0" destOrd="0" presId="urn:microsoft.com/office/officeart/2005/8/layout/chevron2"/>
    <dgm:cxn modelId="{E9E69D5B-BA15-4E07-B4E0-CC4AFB546643}" type="presParOf" srcId="{B89DB414-3F46-44B3-ACF1-76419E3443BF}" destId="{1AD171A4-127C-40FB-852F-23817DAC8275}" srcOrd="0" destOrd="0" presId="urn:microsoft.com/office/officeart/2005/8/layout/chevron2"/>
    <dgm:cxn modelId="{8F7680EE-DBB1-428D-8B69-CF2D5B164445}" type="presParOf" srcId="{1AD171A4-127C-40FB-852F-23817DAC8275}" destId="{6A767525-1CB8-41CE-BC29-F075EAF28BC8}" srcOrd="0" destOrd="0" presId="urn:microsoft.com/office/officeart/2005/8/layout/chevron2"/>
    <dgm:cxn modelId="{3473AD4D-50FE-43D2-A8D1-A1219F6E86D4}" type="presParOf" srcId="{1AD171A4-127C-40FB-852F-23817DAC8275}" destId="{B7645A66-4589-4E29-8994-F4CC398A6E7E}" srcOrd="1" destOrd="0" presId="urn:microsoft.com/office/officeart/2005/8/layout/chevron2"/>
    <dgm:cxn modelId="{60DE76B9-FAC5-43A2-B86D-80496CF54C60}" type="presParOf" srcId="{B89DB414-3F46-44B3-ACF1-76419E3443BF}" destId="{9F125CFF-9E1F-45A0-9230-237B7CF20F5C}" srcOrd="1" destOrd="0" presId="urn:microsoft.com/office/officeart/2005/8/layout/chevron2"/>
    <dgm:cxn modelId="{053CD4E2-1714-40E3-B24E-E87815B42CE8}" type="presParOf" srcId="{B89DB414-3F46-44B3-ACF1-76419E3443BF}" destId="{3F2FF788-99CE-488B-911E-6A6D00454E8F}" srcOrd="2" destOrd="0" presId="urn:microsoft.com/office/officeart/2005/8/layout/chevron2"/>
    <dgm:cxn modelId="{8BA133CA-BDDB-4E73-A2CD-EAC28E5B60B1}" type="presParOf" srcId="{3F2FF788-99CE-488B-911E-6A6D00454E8F}" destId="{30542D34-3EF8-46A7-BB02-E2AFA41CA8FE}" srcOrd="0" destOrd="0" presId="urn:microsoft.com/office/officeart/2005/8/layout/chevron2"/>
    <dgm:cxn modelId="{8021814C-EF2E-4762-8A72-095451EE245C}" type="presParOf" srcId="{3F2FF788-99CE-488B-911E-6A6D00454E8F}" destId="{857AFCA2-6297-4FF8-A594-AE37696C6502}" srcOrd="1" destOrd="0" presId="urn:microsoft.com/office/officeart/2005/8/layout/chevron2"/>
    <dgm:cxn modelId="{E1CF8514-140F-4858-AC6B-2B2B1048C523}" type="presParOf" srcId="{B89DB414-3F46-44B3-ACF1-76419E3443BF}" destId="{56743202-AAD8-4DA4-959F-F0D708FDB2CF}" srcOrd="3" destOrd="0" presId="urn:microsoft.com/office/officeart/2005/8/layout/chevron2"/>
    <dgm:cxn modelId="{C5209420-A2B7-4EB5-8738-99594AD569D3}" type="presParOf" srcId="{B89DB414-3F46-44B3-ACF1-76419E3443BF}" destId="{406A766A-ED75-4BFD-B2F0-32A54031EFAF}" srcOrd="4" destOrd="0" presId="urn:microsoft.com/office/officeart/2005/8/layout/chevron2"/>
    <dgm:cxn modelId="{186D2A3C-BC0D-4A9F-ABC6-C85F4DA02304}" type="presParOf" srcId="{406A766A-ED75-4BFD-B2F0-32A54031EFAF}" destId="{938E38F9-8915-4ED3-A83B-186F8A6BC1CD}" srcOrd="0" destOrd="0" presId="urn:microsoft.com/office/officeart/2005/8/layout/chevron2"/>
    <dgm:cxn modelId="{2FDB8190-6294-40DD-9B02-A9FC5815FCB7}" type="presParOf" srcId="{406A766A-ED75-4BFD-B2F0-32A54031EFAF}" destId="{A64AC1BF-C11A-4006-AACB-DCC10B02DBE6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D52833-E909-4889-9D26-531FB9F86241}">
      <dsp:nvSpPr>
        <dsp:cNvPr id="0" name=""/>
        <dsp:cNvSpPr/>
      </dsp:nvSpPr>
      <dsp:spPr>
        <a:xfrm>
          <a:off x="1500206" y="857232"/>
          <a:ext cx="9831314" cy="3299656"/>
        </a:xfrm>
        <a:prstGeom prst="blockArc">
          <a:avLst>
            <a:gd name="adj1" fmla="val 10829316"/>
            <a:gd name="adj2" fmla="val 29316"/>
            <a:gd name="adj3" fmla="val 214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A44C7D-79A7-4C20-A4C4-E65753534913}">
      <dsp:nvSpPr>
        <dsp:cNvPr id="0" name=""/>
        <dsp:cNvSpPr/>
      </dsp:nvSpPr>
      <dsp:spPr>
        <a:xfrm>
          <a:off x="1928825" y="1152664"/>
          <a:ext cx="9109256" cy="2856133"/>
        </a:xfrm>
        <a:prstGeom prst="blockArc">
          <a:avLst>
            <a:gd name="adj1" fmla="val 29316"/>
            <a:gd name="adj2" fmla="val 10829316"/>
            <a:gd name="adj3" fmla="val 214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492515-A0A4-412C-9571-FF3F87C8E713}">
      <dsp:nvSpPr>
        <dsp:cNvPr id="0" name=""/>
        <dsp:cNvSpPr/>
      </dsp:nvSpPr>
      <dsp:spPr>
        <a:xfrm>
          <a:off x="5041090" y="63754"/>
          <a:ext cx="2201535" cy="2402093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kern="1200" dirty="0" smtClean="0">
              <a:solidFill>
                <a:srgbClr val="0000FF"/>
              </a:solidFill>
            </a:rPr>
            <a:t>500+</a:t>
          </a:r>
          <a:endParaRPr lang="ru-RU" sz="5500" kern="1200" dirty="0">
            <a:solidFill>
              <a:srgbClr val="0000FF"/>
            </a:solidFill>
          </a:endParaRPr>
        </a:p>
      </dsp:txBody>
      <dsp:txXfrm>
        <a:off x="5363497" y="415532"/>
        <a:ext cx="1556721" cy="1698537"/>
      </dsp:txXfrm>
    </dsp:sp>
    <dsp:sp modelId="{C6DE6CF4-5576-4F05-BF03-807761094658}">
      <dsp:nvSpPr>
        <dsp:cNvPr id="0" name=""/>
        <dsp:cNvSpPr/>
      </dsp:nvSpPr>
      <dsp:spPr>
        <a:xfrm>
          <a:off x="7798425" y="1353332"/>
          <a:ext cx="3560217" cy="23688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</a:rPr>
            <a:t>низкий уровень вовлеченности родителей</a:t>
          </a:r>
          <a:endParaRPr lang="ru-RU" sz="2400" kern="1200" dirty="0">
            <a:solidFill>
              <a:schemeClr val="bg1"/>
            </a:solidFill>
          </a:endParaRPr>
        </a:p>
      </dsp:txBody>
      <dsp:txXfrm>
        <a:off x="8319807" y="1700246"/>
        <a:ext cx="2517453" cy="1675049"/>
      </dsp:txXfrm>
    </dsp:sp>
    <dsp:sp modelId="{39FA2E7F-1A7E-4EAF-9B40-06C72C3FE297}">
      <dsp:nvSpPr>
        <dsp:cNvPr id="0" name=""/>
        <dsp:cNvSpPr/>
      </dsp:nvSpPr>
      <dsp:spPr>
        <a:xfrm>
          <a:off x="1428762" y="1417938"/>
          <a:ext cx="3366733" cy="21293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</a:rPr>
            <a:t>высокая доля обучающихся с рисками учебной </a:t>
          </a:r>
          <a:r>
            <a:rPr lang="ru-RU" sz="2400" kern="1200" dirty="0" err="1" smtClean="0">
              <a:solidFill>
                <a:schemeClr val="bg1"/>
              </a:solidFill>
            </a:rPr>
            <a:t>неуспешности</a:t>
          </a:r>
          <a:endParaRPr lang="ru-RU" sz="2400" kern="1200" dirty="0">
            <a:solidFill>
              <a:schemeClr val="bg1"/>
            </a:solidFill>
          </a:endParaRPr>
        </a:p>
      </dsp:txBody>
      <dsp:txXfrm>
        <a:off x="1921809" y="1729778"/>
        <a:ext cx="2380639" cy="15056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32A46E-03E8-4530-A813-5A2FE2E2FA63}">
      <dsp:nvSpPr>
        <dsp:cNvPr id="0" name=""/>
        <dsp:cNvSpPr/>
      </dsp:nvSpPr>
      <dsp:spPr>
        <a:xfrm>
          <a:off x="0" y="36693"/>
          <a:ext cx="8128000" cy="1198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Русский язык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8485" y="95178"/>
        <a:ext cx="8011030" cy="1081110"/>
      </dsp:txXfrm>
    </dsp:sp>
    <dsp:sp modelId="{B80E63E1-795E-48EA-A7FD-172FA83349C6}">
      <dsp:nvSpPr>
        <dsp:cNvPr id="0" name=""/>
        <dsp:cNvSpPr/>
      </dsp:nvSpPr>
      <dsp:spPr>
        <a:xfrm>
          <a:off x="0" y="1419093"/>
          <a:ext cx="8128000" cy="1198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Литература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8485" y="1477578"/>
        <a:ext cx="8011030" cy="1081110"/>
      </dsp:txXfrm>
    </dsp:sp>
    <dsp:sp modelId="{CC54C422-DD4A-4A7E-8C02-EA00956C0A6F}">
      <dsp:nvSpPr>
        <dsp:cNvPr id="0" name=""/>
        <dsp:cNvSpPr/>
      </dsp:nvSpPr>
      <dsp:spPr>
        <a:xfrm>
          <a:off x="0" y="2801493"/>
          <a:ext cx="8128000" cy="1198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Математика</a:t>
          </a:r>
          <a:endParaRPr lang="ru-RU" kern="1200" dirty="0"/>
        </a:p>
      </dsp:txBody>
      <dsp:txXfrm>
        <a:off x="58485" y="2859978"/>
        <a:ext cx="8011030" cy="1081110"/>
      </dsp:txXfrm>
    </dsp:sp>
    <dsp:sp modelId="{B2BBA45B-491D-433C-A8A9-556887E96E9C}">
      <dsp:nvSpPr>
        <dsp:cNvPr id="0" name=""/>
        <dsp:cNvSpPr/>
      </dsp:nvSpPr>
      <dsp:spPr>
        <a:xfrm>
          <a:off x="0" y="4183893"/>
          <a:ext cx="8128000" cy="1198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Английский язык</a:t>
          </a:r>
          <a:endParaRPr lang="ru-RU" kern="1200" dirty="0"/>
        </a:p>
      </dsp:txBody>
      <dsp:txXfrm>
        <a:off x="58485" y="4242378"/>
        <a:ext cx="8011030" cy="10811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32A46E-03E8-4530-A813-5A2FE2E2FA63}">
      <dsp:nvSpPr>
        <dsp:cNvPr id="0" name=""/>
        <dsp:cNvSpPr/>
      </dsp:nvSpPr>
      <dsp:spPr>
        <a:xfrm>
          <a:off x="0" y="641892"/>
          <a:ext cx="6968309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Русский язык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399" y="701291"/>
        <a:ext cx="6849511" cy="1098002"/>
      </dsp:txXfrm>
    </dsp:sp>
    <dsp:sp modelId="{B80E63E1-795E-48EA-A7FD-172FA83349C6}">
      <dsp:nvSpPr>
        <dsp:cNvPr id="0" name=""/>
        <dsp:cNvSpPr/>
      </dsp:nvSpPr>
      <dsp:spPr>
        <a:xfrm>
          <a:off x="0" y="2045892"/>
          <a:ext cx="6968309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Литература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399" y="2105291"/>
        <a:ext cx="6849511" cy="10980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32A46E-03E8-4530-A813-5A2FE2E2FA63}">
      <dsp:nvSpPr>
        <dsp:cNvPr id="0" name=""/>
        <dsp:cNvSpPr/>
      </dsp:nvSpPr>
      <dsp:spPr>
        <a:xfrm>
          <a:off x="0" y="1343892"/>
          <a:ext cx="6968309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Математика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399" y="1403291"/>
        <a:ext cx="6849511" cy="10980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32A46E-03E8-4530-A813-5A2FE2E2FA63}">
      <dsp:nvSpPr>
        <dsp:cNvPr id="0" name=""/>
        <dsp:cNvSpPr/>
      </dsp:nvSpPr>
      <dsp:spPr>
        <a:xfrm>
          <a:off x="0" y="1343892"/>
          <a:ext cx="6968309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Английский язык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399" y="1403291"/>
        <a:ext cx="6849511" cy="10980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767525-1CB8-41CE-BC29-F075EAF28BC8}">
      <dsp:nvSpPr>
        <dsp:cNvPr id="0" name=""/>
        <dsp:cNvSpPr/>
      </dsp:nvSpPr>
      <dsp:spPr>
        <a:xfrm rot="5400000">
          <a:off x="-287188" y="288503"/>
          <a:ext cx="1914591" cy="134021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1</a:t>
          </a:r>
          <a:endParaRPr lang="ru-RU" sz="3700" kern="1200" dirty="0"/>
        </a:p>
      </dsp:txBody>
      <dsp:txXfrm rot="-5400000">
        <a:off x="1" y="671421"/>
        <a:ext cx="1340214" cy="574377"/>
      </dsp:txXfrm>
    </dsp:sp>
    <dsp:sp modelId="{B7645A66-4589-4E29-8994-F4CC398A6E7E}">
      <dsp:nvSpPr>
        <dsp:cNvPr id="0" name=""/>
        <dsp:cNvSpPr/>
      </dsp:nvSpPr>
      <dsp:spPr>
        <a:xfrm rot="5400000">
          <a:off x="3602864" y="-2261336"/>
          <a:ext cx="1244484" cy="57697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i="1" kern="1200" dirty="0" smtClean="0"/>
            <a:t>Повысится уровень </a:t>
          </a:r>
          <a:r>
            <a:rPr lang="ru-RU" sz="3100" i="1" kern="1200" dirty="0" err="1" smtClean="0"/>
            <a:t>обученности</a:t>
          </a:r>
          <a:r>
            <a:rPr lang="ru-RU" sz="3100" i="1" kern="1200" dirty="0" smtClean="0"/>
            <a:t> учащихся</a:t>
          </a:r>
          <a:endParaRPr lang="ru-RU" sz="3100" kern="1200" dirty="0"/>
        </a:p>
      </dsp:txBody>
      <dsp:txXfrm rot="-5400000">
        <a:off x="1340214" y="62065"/>
        <a:ext cx="5709034" cy="1122982"/>
      </dsp:txXfrm>
    </dsp:sp>
    <dsp:sp modelId="{30542D34-3EF8-46A7-BB02-E2AFA41CA8FE}">
      <dsp:nvSpPr>
        <dsp:cNvPr id="0" name=""/>
        <dsp:cNvSpPr/>
      </dsp:nvSpPr>
      <dsp:spPr>
        <a:xfrm rot="5400000">
          <a:off x="-287188" y="2011892"/>
          <a:ext cx="1914591" cy="134021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2</a:t>
          </a:r>
          <a:endParaRPr lang="ru-RU" sz="3700" kern="1200" dirty="0"/>
        </a:p>
      </dsp:txBody>
      <dsp:txXfrm rot="-5400000">
        <a:off x="1" y="2394810"/>
        <a:ext cx="1340214" cy="574377"/>
      </dsp:txXfrm>
    </dsp:sp>
    <dsp:sp modelId="{857AFCA2-6297-4FF8-A594-AE37696C6502}">
      <dsp:nvSpPr>
        <dsp:cNvPr id="0" name=""/>
        <dsp:cNvSpPr/>
      </dsp:nvSpPr>
      <dsp:spPr>
        <a:xfrm rot="5400000">
          <a:off x="3602864" y="-537946"/>
          <a:ext cx="1244484" cy="57697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i="1" kern="1200" dirty="0" smtClean="0"/>
            <a:t>Увеличится готовность их к продолжению образования</a:t>
          </a:r>
          <a:endParaRPr lang="ru-RU" sz="3100" kern="1200" dirty="0"/>
        </a:p>
      </dsp:txBody>
      <dsp:txXfrm rot="-5400000">
        <a:off x="1340214" y="1785455"/>
        <a:ext cx="5709034" cy="1122982"/>
      </dsp:txXfrm>
    </dsp:sp>
    <dsp:sp modelId="{938E38F9-8915-4ED3-A83B-186F8A6BC1CD}">
      <dsp:nvSpPr>
        <dsp:cNvPr id="0" name=""/>
        <dsp:cNvSpPr/>
      </dsp:nvSpPr>
      <dsp:spPr>
        <a:xfrm rot="5400000">
          <a:off x="-287188" y="3735282"/>
          <a:ext cx="1914591" cy="134021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3</a:t>
          </a:r>
          <a:endParaRPr lang="ru-RU" sz="3700" kern="1200" dirty="0"/>
        </a:p>
      </dsp:txBody>
      <dsp:txXfrm rot="-5400000">
        <a:off x="1" y="4118200"/>
        <a:ext cx="1340214" cy="574377"/>
      </dsp:txXfrm>
    </dsp:sp>
    <dsp:sp modelId="{A64AC1BF-C11A-4006-AACB-DCC10B02DBE6}">
      <dsp:nvSpPr>
        <dsp:cNvPr id="0" name=""/>
        <dsp:cNvSpPr/>
      </dsp:nvSpPr>
      <dsp:spPr>
        <a:xfrm rot="5400000">
          <a:off x="3574939" y="1236106"/>
          <a:ext cx="1244484" cy="57697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i="1" kern="1200" dirty="0" smtClean="0"/>
            <a:t>Будет достигнуто освоение образовательной программы</a:t>
          </a:r>
          <a:endParaRPr lang="ru-RU" sz="3100" kern="1200" dirty="0"/>
        </a:p>
      </dsp:txBody>
      <dsp:txXfrm rot="-5400000">
        <a:off x="1312289" y="3559508"/>
        <a:ext cx="5709034" cy="11229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F2F7B378-F3C3-41B8-8DD0-C5D620DAFC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2901C03F-57BC-48E8-9722-8F93BB1458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3EABC-888E-45EE-8863-6B9DADE81BC7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F8DD4E16-63A7-46D4-965F-DFEDEEC2FF3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F3C3E9B-2E8C-428D-BB7E-0AA702DDAC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C2CC4-1C78-404B-A098-5CACD23DFB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6001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E5A776-3F97-4299-AFB8-9607DF94E8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DABD1B4-9E57-4BD4-81F5-AD9997A239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4F6626D-2242-4C34-83D2-02E98BEF5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8123AF0-EA6C-459B-B732-DB2D79C0F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1CC6188-CFB6-43C2-9349-FD96859CE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9823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69ECF8D-844C-4207-BAFA-BADE0FBA7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6426469-404D-401F-95F6-E0C98645D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895BDFE-B10E-4FAF-A15D-F4FFD9782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B9061DF-27D3-42F9-9FB4-651396A7D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F6BC1DC-F4E9-4874-BE0B-D6D6744D3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1E5B1EA-92C7-47FC-BC38-1FAB347C1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0634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816B7A6-6EAC-4BBF-948C-C8D5733C1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D6D5E4AE-9B2E-46CA-8717-200A217D02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893BE01-4769-4E6A-8960-83538B200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7349CE3-EA6D-4380-B1AE-193EFD616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17A502A-D4FD-4860-9BFE-4FB90CE47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B6699D3-C1D9-45F6-B369-7F88E8BA6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0796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2E499A-B1C5-45D5-BA03-DB7D34F1B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72902A6-0545-4C86-AEB4-D4D2026CD4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0818021-F016-46DF-9876-A3BF58A4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75377C4-5A91-434C-9B36-D20BBE5AE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0D638BE-7E3D-4F28-AB07-F72F16CC6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0065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99977926-8E4F-4CE6-A757-91CAAD5EE4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4434D3B-A7EE-494D-9948-39B8B4F123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D02B6CD-1749-42A2-86BD-A05BF5EA9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7030530-D506-4099-A747-AB201739B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8CCE513-E3FF-416C-BA50-7558E3709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5392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8BEE-67DF-45C7-B557-87F59D748458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882DFAC-58FC-49D3-BB43-7201E9640C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617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8BEE-67DF-45C7-B557-87F59D748458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FAC-58FC-49D3-BB43-7201E9640C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2380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8BEE-67DF-45C7-B557-87F59D748458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882DFAC-58FC-49D3-BB43-7201E9640C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9522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8BEE-67DF-45C7-B557-87F59D748458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882DFAC-58FC-49D3-BB43-7201E9640C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21039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8BEE-67DF-45C7-B557-87F59D748458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882DFAC-58FC-49D3-BB43-7201E9640C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22142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8BEE-67DF-45C7-B557-87F59D748458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FAC-58FC-49D3-BB43-7201E9640C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71939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E870FD-F4C7-49CF-B581-7F35094F9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CC936A2-3190-4A74-A7F5-9A69B38EA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8E91E77-A7CC-4598-930C-DC667BE90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F197651-1A0A-4FF5-B49F-690FFDD85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87301F7-4AC7-44A9-9959-6C078369D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180490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8BEE-67DF-45C7-B557-87F59D748458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FAC-58FC-49D3-BB43-7201E9640C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80041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8BEE-67DF-45C7-B557-87F59D748458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FAC-58FC-49D3-BB43-7201E9640C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1688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8BEE-67DF-45C7-B557-87F59D748458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882DFAC-58FC-49D3-BB43-7201E9640C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86637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8BEE-67DF-45C7-B557-87F59D748458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882DFAC-58FC-49D3-BB43-7201E9640C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41989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8BEE-67DF-45C7-B557-87F59D748458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882DFAC-58FC-49D3-BB43-7201E9640C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7767609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8BEE-67DF-45C7-B557-87F59D748458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882DFAC-58FC-49D3-BB43-7201E9640C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15642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8BEE-67DF-45C7-B557-87F59D748458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882DFAC-58FC-49D3-BB43-7201E9640C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9032546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8BEE-67DF-45C7-B557-87F59D748458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882DFAC-58FC-49D3-BB43-7201E9640C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20677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8BEE-67DF-45C7-B557-87F59D748458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FAC-58FC-49D3-BB43-7201E9640C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70913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8BEE-67DF-45C7-B557-87F59D748458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FAC-58FC-49D3-BB43-7201E9640C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9861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A6F5AD-EA4A-4DB8-8427-F2BAC2EEB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6D600F0-D511-4EA6-8E66-4B74E302D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E521C7B-7A88-453B-8B33-0751D78C6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E60E05E-D298-4F3D-A9B1-75C011790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801BB4F-9B21-431B-8FA1-C79A9C206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6034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0C4698B-97E6-474E-B597-819E37C57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AA650EA-3B6A-4EFF-8B9E-5975F7661A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30CA183-0D2A-4ED2-9DBA-5BE63CE07C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5640056-3AB9-4C72-A36D-A44812C87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BA5C592-8D9A-4EFD-BDAF-004FADE0C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6BF0E49-99AE-476F-BF3C-ACE56106D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060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9F06B0F-577D-4331-87CF-A0A833AA949D}"/>
              </a:ext>
            </a:extLst>
          </p:cNvPr>
          <p:cNvSpPr/>
          <p:nvPr userDrawn="1"/>
        </p:nvSpPr>
        <p:spPr>
          <a:xfrm>
            <a:off x="9606000" y="0"/>
            <a:ext cx="2806567" cy="6860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6706065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6706065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99958" y="365125"/>
            <a:ext cx="3961042" cy="61277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69632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F4459DED-C11A-4511-A847-493005395558}"/>
              </a:ext>
            </a:extLst>
          </p:cNvPr>
          <p:cNvSpPr/>
          <p:nvPr userDrawn="1"/>
        </p:nvSpPr>
        <p:spPr>
          <a:xfrm>
            <a:off x="0" y="0"/>
            <a:ext cx="12192000" cy="1825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CB541E7-5B4D-43E5-8F59-EBDE70BC7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2081C85-17C3-4494-ADC5-41279F506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FDFDBC3-9040-454D-921A-8EFEBEB7EFAE}"/>
              </a:ext>
            </a:extLst>
          </p:cNvPr>
          <p:cNvSpPr/>
          <p:nvPr userDrawn="1"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noFill/>
              </a:ln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16687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FA29F9-23BA-4ECB-82B3-298CF1487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0B0088F-4F61-4CA9-8363-CD4244056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83FC360-5B08-4CF4-A526-AB2CCE9F3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9588615A-2070-42C4-B6D8-FBF878A109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FDFECA10-3085-492F-995A-86D6560930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DC31F736-D24A-4001-B690-35E7524C5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AA27D62C-DA1D-45F4-81AB-08FB00448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EBC030DF-F60C-4C5C-9AFC-1EFD8EB10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4513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F83FAD6-11EA-489A-A363-BEDC63A3A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ACD500A0-4AAC-4067-B9F1-2003436DB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3AAABCB-729C-43E9-800C-52465EA13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9439AD69-049B-4695-82B6-90F26809E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84636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9798DA06-64B5-4510-A27E-BE7B3BC57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A58C18A-6119-4890-A99B-6AEF6E5A0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8A9E183-1F9C-4A45-93C6-002A250AD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122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51FBEC2-919E-4102-894D-6DB41EC7A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4FB6738-3D94-4778-815D-9A8651015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BAC02A4-B7C1-4153-BB05-1E4CDE6798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CA107-8654-43C3-BF7C-DB81E0A9004F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0DF5F0C-3923-461E-8DC7-F30C671043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7866F7A-327E-44B1-B5F8-E9DA7BB9D8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255F7-023C-4A29-AED4-3CBE049975C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hlinkClick r:id="rId15"/>
            <a:extLst>
              <a:ext uri="{FF2B5EF4-FFF2-40B4-BE49-F238E27FC236}">
                <a16:creationId xmlns="" xmlns:a16="http://schemas.microsoft.com/office/drawing/2014/main" id="{70F833F9-0231-4EE9-AFEB-F77CEF52A2BE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69213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63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88BEE-67DF-45C7-B557-87F59D748458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882DFAC-58FC-49D3-BB43-7201E9640C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7643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12.jpeg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6.xml"/><Relationship Id="rId11" Type="http://schemas.microsoft.com/office/2007/relationships/diagramDrawing" Target="../diagrams/drawing6.xml"/><Relationship Id="rId5" Type="http://schemas.openxmlformats.org/officeDocument/2006/relationships/diagramData" Target="../diagrams/data6.xml"/><Relationship Id="rId10" Type="http://schemas.openxmlformats.org/officeDocument/2006/relationships/image" Target="../media/image14.jpeg"/><Relationship Id="rId4" Type="http://schemas.openxmlformats.org/officeDocument/2006/relationships/image" Target="../media/image4.png"/><Relationship Id="rId9" Type="http://schemas.openxmlformats.org/officeDocument/2006/relationships/image" Target="../media/image1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0B72969-8567-490C-A9E2-92C86A6A4966}"/>
              </a:ext>
            </a:extLst>
          </p:cNvPr>
          <p:cNvSpPr txBox="1"/>
          <p:nvPr/>
        </p:nvSpPr>
        <p:spPr>
          <a:xfrm>
            <a:off x="3809984" y="500042"/>
            <a:ext cx="80010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00FF"/>
                </a:solidFill>
              </a:rPr>
              <a:t>Технология</a:t>
            </a:r>
          </a:p>
          <a:p>
            <a:pPr algn="ctr"/>
            <a:r>
              <a:rPr lang="ru-RU" sz="4800" b="1" dirty="0" smtClean="0">
                <a:solidFill>
                  <a:srgbClr val="0000FF"/>
                </a:solidFill>
              </a:rPr>
              <a:t> совместного планирования</a:t>
            </a:r>
          </a:p>
          <a:p>
            <a:pPr algn="ctr"/>
            <a:r>
              <a:rPr lang="ru-RU" sz="4800" b="1" dirty="0" smtClean="0">
                <a:solidFill>
                  <a:srgbClr val="0000FF"/>
                </a:solidFill>
              </a:rPr>
              <a:t> междисциплинарного</a:t>
            </a:r>
          </a:p>
          <a:p>
            <a:pPr algn="ctr"/>
            <a:r>
              <a:rPr lang="ru-RU" sz="4800" b="1" dirty="0" smtClean="0">
                <a:solidFill>
                  <a:srgbClr val="0000FF"/>
                </a:solidFill>
              </a:rPr>
              <a:t> взаимодействия педагогов</a:t>
            </a:r>
            <a:endParaRPr lang="ru-RU" sz="4800" b="1" dirty="0">
              <a:solidFill>
                <a:srgbClr val="0000FF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5091CEF1-B026-4460-85DB-E6E27091DDEE}"/>
              </a:ext>
            </a:extLst>
          </p:cNvPr>
          <p:cNvSpPr/>
          <p:nvPr/>
        </p:nvSpPr>
        <p:spPr>
          <a:xfrm>
            <a:off x="4095736" y="4143380"/>
            <a:ext cx="1643074" cy="785818"/>
          </a:xfrm>
          <a:prstGeom prst="rect">
            <a:avLst/>
          </a:prstGeom>
          <a:solidFill>
            <a:schemeClr val="accent2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="" xmlns:a16="http://schemas.microsoft.com/office/drawing/2014/main" id="{F7329957-12D8-4A21-80E0-F51EBF1576DE}"/>
              </a:ext>
            </a:extLst>
          </p:cNvPr>
          <p:cNvSpPr/>
          <p:nvPr/>
        </p:nvSpPr>
        <p:spPr>
          <a:xfrm>
            <a:off x="3381356" y="1285860"/>
            <a:ext cx="571504" cy="529314"/>
          </a:xfrm>
          <a:prstGeom prst="triangle">
            <a:avLst/>
          </a:prstGeom>
          <a:solidFill>
            <a:schemeClr val="accent2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E07C3386-8F08-4520-8F57-561F8005391A}"/>
              </a:ext>
            </a:extLst>
          </p:cNvPr>
          <p:cNvSpPr/>
          <p:nvPr/>
        </p:nvSpPr>
        <p:spPr>
          <a:xfrm>
            <a:off x="2381224" y="714356"/>
            <a:ext cx="2000264" cy="555752"/>
          </a:xfrm>
          <a:prstGeom prst="ellipse">
            <a:avLst/>
          </a:prstGeom>
          <a:solidFill>
            <a:schemeClr val="accent4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/>
              </a:solidFill>
            </a:endParaRPr>
          </a:p>
        </p:txBody>
      </p:sp>
      <p:sp>
        <p:nvSpPr>
          <p:cNvPr id="8" name="Хорда 7">
            <a:extLst>
              <a:ext uri="{FF2B5EF4-FFF2-40B4-BE49-F238E27FC236}">
                <a16:creationId xmlns="" xmlns:a16="http://schemas.microsoft.com/office/drawing/2014/main" id="{C34DCA2E-1C0A-45C1-9FCE-E59F58180955}"/>
              </a:ext>
            </a:extLst>
          </p:cNvPr>
          <p:cNvSpPr/>
          <p:nvPr/>
        </p:nvSpPr>
        <p:spPr>
          <a:xfrm>
            <a:off x="1738282" y="285728"/>
            <a:ext cx="642942" cy="1147502"/>
          </a:xfrm>
          <a:custGeom>
            <a:avLst/>
            <a:gdLst>
              <a:gd name="connsiteX0" fmla="*/ 485715 w 501336"/>
              <a:gd name="connsiteY0" fmla="*/ 911452 h 1352811"/>
              <a:gd name="connsiteX1" fmla="*/ 39718 w 501336"/>
              <a:gd name="connsiteY1" fmla="*/ 1041782 h 1352811"/>
              <a:gd name="connsiteX2" fmla="*/ 1227 w 501336"/>
              <a:gd name="connsiteY2" fmla="*/ 609567 h 1352811"/>
              <a:gd name="connsiteX3" fmla="*/ 250668 w 501336"/>
              <a:gd name="connsiteY3" fmla="*/ -1 h 1352811"/>
              <a:gd name="connsiteX4" fmla="*/ 485715 w 501336"/>
              <a:gd name="connsiteY4" fmla="*/ 911452 h 1352811"/>
              <a:gd name="connsiteX0" fmla="*/ 485715 w 485850"/>
              <a:gd name="connsiteY0" fmla="*/ 911453 h 1352914"/>
              <a:gd name="connsiteX1" fmla="*/ 39718 w 485850"/>
              <a:gd name="connsiteY1" fmla="*/ 1041783 h 1352914"/>
              <a:gd name="connsiteX2" fmla="*/ 1227 w 485850"/>
              <a:gd name="connsiteY2" fmla="*/ 609568 h 1352914"/>
              <a:gd name="connsiteX3" fmla="*/ 250668 w 485850"/>
              <a:gd name="connsiteY3" fmla="*/ 0 h 1352914"/>
              <a:gd name="connsiteX4" fmla="*/ 485715 w 485850"/>
              <a:gd name="connsiteY4" fmla="*/ 911453 h 1352914"/>
              <a:gd name="connsiteX0" fmla="*/ 485715 w 486430"/>
              <a:gd name="connsiteY0" fmla="*/ 911453 h 1352914"/>
              <a:gd name="connsiteX1" fmla="*/ 39718 w 486430"/>
              <a:gd name="connsiteY1" fmla="*/ 1041783 h 1352914"/>
              <a:gd name="connsiteX2" fmla="*/ 1227 w 486430"/>
              <a:gd name="connsiteY2" fmla="*/ 609568 h 1352914"/>
              <a:gd name="connsiteX3" fmla="*/ 250668 w 486430"/>
              <a:gd name="connsiteY3" fmla="*/ 0 h 1352914"/>
              <a:gd name="connsiteX4" fmla="*/ 485715 w 486430"/>
              <a:gd name="connsiteY4" fmla="*/ 911453 h 1352914"/>
              <a:gd name="connsiteX0" fmla="*/ 485715 w 486852"/>
              <a:gd name="connsiteY0" fmla="*/ 911453 h 1352914"/>
              <a:gd name="connsiteX1" fmla="*/ 39718 w 486852"/>
              <a:gd name="connsiteY1" fmla="*/ 1041783 h 1352914"/>
              <a:gd name="connsiteX2" fmla="*/ 1227 w 486852"/>
              <a:gd name="connsiteY2" fmla="*/ 609568 h 1352914"/>
              <a:gd name="connsiteX3" fmla="*/ 250668 w 486852"/>
              <a:gd name="connsiteY3" fmla="*/ 0 h 1352914"/>
              <a:gd name="connsiteX4" fmla="*/ 485715 w 486852"/>
              <a:gd name="connsiteY4" fmla="*/ 911453 h 1352914"/>
              <a:gd name="connsiteX0" fmla="*/ 273849 w 327098"/>
              <a:gd name="connsiteY0" fmla="*/ 1147673 h 1373058"/>
              <a:gd name="connsiteX1" fmla="*/ 41212 w 327098"/>
              <a:gd name="connsiteY1" fmla="*/ 1041783 h 1373058"/>
              <a:gd name="connsiteX2" fmla="*/ 2721 w 327098"/>
              <a:gd name="connsiteY2" fmla="*/ 609568 h 1373058"/>
              <a:gd name="connsiteX3" fmla="*/ 252162 w 327098"/>
              <a:gd name="connsiteY3" fmla="*/ 0 h 1373058"/>
              <a:gd name="connsiteX4" fmla="*/ 273849 w 327098"/>
              <a:gd name="connsiteY4" fmla="*/ 1147673 h 1373058"/>
              <a:gd name="connsiteX0" fmla="*/ 241727 w 294976"/>
              <a:gd name="connsiteY0" fmla="*/ 1147673 h 1373322"/>
              <a:gd name="connsiteX1" fmla="*/ 9090 w 294976"/>
              <a:gd name="connsiteY1" fmla="*/ 1041783 h 1373322"/>
              <a:gd name="connsiteX2" fmla="*/ 46799 w 294976"/>
              <a:gd name="connsiteY2" fmla="*/ 601948 h 1373322"/>
              <a:gd name="connsiteX3" fmla="*/ 220040 w 294976"/>
              <a:gd name="connsiteY3" fmla="*/ 0 h 1373322"/>
              <a:gd name="connsiteX4" fmla="*/ 241727 w 294976"/>
              <a:gd name="connsiteY4" fmla="*/ 1147673 h 1373322"/>
              <a:gd name="connsiteX0" fmla="*/ 258102 w 311351"/>
              <a:gd name="connsiteY0" fmla="*/ 1147673 h 1373850"/>
              <a:gd name="connsiteX1" fmla="*/ 25465 w 311351"/>
              <a:gd name="connsiteY1" fmla="*/ 1041783 h 1373850"/>
              <a:gd name="connsiteX2" fmla="*/ 9834 w 311351"/>
              <a:gd name="connsiteY2" fmla="*/ 586708 h 1373850"/>
              <a:gd name="connsiteX3" fmla="*/ 236415 w 311351"/>
              <a:gd name="connsiteY3" fmla="*/ 0 h 1373850"/>
              <a:gd name="connsiteX4" fmla="*/ 258102 w 311351"/>
              <a:gd name="connsiteY4" fmla="*/ 1147673 h 1373850"/>
              <a:gd name="connsiteX0" fmla="*/ 258102 w 311351"/>
              <a:gd name="connsiteY0" fmla="*/ 1147673 h 1373850"/>
              <a:gd name="connsiteX1" fmla="*/ 25465 w 311351"/>
              <a:gd name="connsiteY1" fmla="*/ 1041783 h 1373850"/>
              <a:gd name="connsiteX2" fmla="*/ 9834 w 311351"/>
              <a:gd name="connsiteY2" fmla="*/ 586708 h 1373850"/>
              <a:gd name="connsiteX3" fmla="*/ 236415 w 311351"/>
              <a:gd name="connsiteY3" fmla="*/ 0 h 1373850"/>
              <a:gd name="connsiteX4" fmla="*/ 258102 w 311351"/>
              <a:gd name="connsiteY4" fmla="*/ 1147673 h 1373850"/>
              <a:gd name="connsiteX0" fmla="*/ 250854 w 304103"/>
              <a:gd name="connsiteY0" fmla="*/ 1147673 h 1375555"/>
              <a:gd name="connsiteX1" fmla="*/ 18217 w 304103"/>
              <a:gd name="connsiteY1" fmla="*/ 1041783 h 1375555"/>
              <a:gd name="connsiteX2" fmla="*/ 2586 w 304103"/>
              <a:gd name="connsiteY2" fmla="*/ 586708 h 1375555"/>
              <a:gd name="connsiteX3" fmla="*/ 229167 w 304103"/>
              <a:gd name="connsiteY3" fmla="*/ 0 h 1375555"/>
              <a:gd name="connsiteX4" fmla="*/ 250854 w 304103"/>
              <a:gd name="connsiteY4" fmla="*/ 1147673 h 1375555"/>
              <a:gd name="connsiteX0" fmla="*/ 250854 w 320610"/>
              <a:gd name="connsiteY0" fmla="*/ 1147673 h 1375555"/>
              <a:gd name="connsiteX1" fmla="*/ 18217 w 320610"/>
              <a:gd name="connsiteY1" fmla="*/ 1041783 h 1375555"/>
              <a:gd name="connsiteX2" fmla="*/ 2586 w 320610"/>
              <a:gd name="connsiteY2" fmla="*/ 586708 h 1375555"/>
              <a:gd name="connsiteX3" fmla="*/ 229167 w 320610"/>
              <a:gd name="connsiteY3" fmla="*/ 0 h 1375555"/>
              <a:gd name="connsiteX4" fmla="*/ 250854 w 320610"/>
              <a:gd name="connsiteY4" fmla="*/ 1147673 h 137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610" h="1375555">
                <a:moveTo>
                  <a:pt x="250854" y="1147673"/>
                </a:moveTo>
                <a:cubicBezTo>
                  <a:pt x="179005" y="1670840"/>
                  <a:pt x="29308" y="1143421"/>
                  <a:pt x="18217" y="1041783"/>
                </a:cubicBezTo>
                <a:cubicBezTo>
                  <a:pt x="-301" y="872089"/>
                  <a:pt x="-2995" y="738367"/>
                  <a:pt x="2586" y="586708"/>
                </a:cubicBezTo>
                <a:cubicBezTo>
                  <a:pt x="15318" y="240725"/>
                  <a:pt x="100320" y="0"/>
                  <a:pt x="229167" y="0"/>
                </a:cubicBezTo>
                <a:cubicBezTo>
                  <a:pt x="376096" y="273338"/>
                  <a:pt x="317285" y="447615"/>
                  <a:pt x="250854" y="1147673"/>
                </a:cubicBezTo>
                <a:close/>
              </a:path>
            </a:pathLst>
          </a:custGeom>
          <a:solidFill>
            <a:schemeClr val="accent4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="" xmlns:a16="http://schemas.microsoft.com/office/drawing/2014/main" id="{A6715CEE-6A13-49AC-9537-D9425C1C1BD6}"/>
              </a:ext>
            </a:extLst>
          </p:cNvPr>
          <p:cNvSpPr/>
          <p:nvPr/>
        </p:nvSpPr>
        <p:spPr>
          <a:xfrm rot="1483570">
            <a:off x="6376195" y="4449423"/>
            <a:ext cx="1868502" cy="382982"/>
          </a:xfrm>
          <a:custGeom>
            <a:avLst/>
            <a:gdLst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85310"/>
              <a:gd name="connsiteX1" fmla="*/ 739140 w 4335780"/>
              <a:gd name="connsiteY1" fmla="*/ 0 h 785310"/>
              <a:gd name="connsiteX2" fmla="*/ 1432560 w 4335780"/>
              <a:gd name="connsiteY2" fmla="*/ 731520 h 785310"/>
              <a:gd name="connsiteX3" fmla="*/ 2179320 w 4335780"/>
              <a:gd name="connsiteY3" fmla="*/ 15240 h 785310"/>
              <a:gd name="connsiteX4" fmla="*/ 2880360 w 4335780"/>
              <a:gd name="connsiteY4" fmla="*/ 746760 h 785310"/>
              <a:gd name="connsiteX5" fmla="*/ 3611880 w 4335780"/>
              <a:gd name="connsiteY5" fmla="*/ 22860 h 785310"/>
              <a:gd name="connsiteX6" fmla="*/ 4335780 w 4335780"/>
              <a:gd name="connsiteY6" fmla="*/ 754380 h 785310"/>
              <a:gd name="connsiteX0" fmla="*/ 0 w 4335780"/>
              <a:gd name="connsiteY0" fmla="*/ 756950 h 810740"/>
              <a:gd name="connsiteX1" fmla="*/ 739140 w 4335780"/>
              <a:gd name="connsiteY1" fmla="*/ 25430 h 810740"/>
              <a:gd name="connsiteX2" fmla="*/ 1432560 w 4335780"/>
              <a:gd name="connsiteY2" fmla="*/ 756950 h 810740"/>
              <a:gd name="connsiteX3" fmla="*/ 2179320 w 4335780"/>
              <a:gd name="connsiteY3" fmla="*/ 40670 h 810740"/>
              <a:gd name="connsiteX4" fmla="*/ 2880360 w 4335780"/>
              <a:gd name="connsiteY4" fmla="*/ 772190 h 810740"/>
              <a:gd name="connsiteX5" fmla="*/ 3611880 w 4335780"/>
              <a:gd name="connsiteY5" fmla="*/ 48290 h 810740"/>
              <a:gd name="connsiteX6" fmla="*/ 4335780 w 4335780"/>
              <a:gd name="connsiteY6" fmla="*/ 779810 h 81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35780" h="810740">
                <a:moveTo>
                  <a:pt x="0" y="756950"/>
                </a:moveTo>
                <a:cubicBezTo>
                  <a:pt x="246380" y="513110"/>
                  <a:pt x="500380" y="25430"/>
                  <a:pt x="739140" y="25430"/>
                </a:cubicBezTo>
                <a:cubicBezTo>
                  <a:pt x="977900" y="25430"/>
                  <a:pt x="1192530" y="754410"/>
                  <a:pt x="1432560" y="756950"/>
                </a:cubicBezTo>
                <a:cubicBezTo>
                  <a:pt x="1672590" y="759490"/>
                  <a:pt x="1938020" y="38130"/>
                  <a:pt x="2179320" y="40670"/>
                </a:cubicBezTo>
                <a:cubicBezTo>
                  <a:pt x="2420620" y="43210"/>
                  <a:pt x="2636520" y="1013490"/>
                  <a:pt x="2880360" y="772190"/>
                </a:cubicBezTo>
                <a:lnTo>
                  <a:pt x="3611880" y="48290"/>
                </a:lnTo>
                <a:cubicBezTo>
                  <a:pt x="3855720" y="-193010"/>
                  <a:pt x="4094480" y="535970"/>
                  <a:pt x="4335780" y="77981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="" xmlns:a16="http://schemas.microsoft.com/office/drawing/2014/main" id="{F317B666-44C3-4487-A0DF-D5A5852ABDCE}"/>
              </a:ext>
            </a:extLst>
          </p:cNvPr>
          <p:cNvSpPr/>
          <p:nvPr/>
        </p:nvSpPr>
        <p:spPr>
          <a:xfrm rot="16531375">
            <a:off x="3403677" y="3240908"/>
            <a:ext cx="908160" cy="151723"/>
          </a:xfrm>
          <a:custGeom>
            <a:avLst/>
            <a:gdLst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85310"/>
              <a:gd name="connsiteX1" fmla="*/ 739140 w 4335780"/>
              <a:gd name="connsiteY1" fmla="*/ 0 h 785310"/>
              <a:gd name="connsiteX2" fmla="*/ 1432560 w 4335780"/>
              <a:gd name="connsiteY2" fmla="*/ 731520 h 785310"/>
              <a:gd name="connsiteX3" fmla="*/ 2179320 w 4335780"/>
              <a:gd name="connsiteY3" fmla="*/ 15240 h 785310"/>
              <a:gd name="connsiteX4" fmla="*/ 2880360 w 4335780"/>
              <a:gd name="connsiteY4" fmla="*/ 746760 h 785310"/>
              <a:gd name="connsiteX5" fmla="*/ 3611880 w 4335780"/>
              <a:gd name="connsiteY5" fmla="*/ 22860 h 785310"/>
              <a:gd name="connsiteX6" fmla="*/ 4335780 w 4335780"/>
              <a:gd name="connsiteY6" fmla="*/ 754380 h 785310"/>
              <a:gd name="connsiteX0" fmla="*/ 0 w 4335780"/>
              <a:gd name="connsiteY0" fmla="*/ 756950 h 810740"/>
              <a:gd name="connsiteX1" fmla="*/ 739140 w 4335780"/>
              <a:gd name="connsiteY1" fmla="*/ 25430 h 810740"/>
              <a:gd name="connsiteX2" fmla="*/ 1432560 w 4335780"/>
              <a:gd name="connsiteY2" fmla="*/ 756950 h 810740"/>
              <a:gd name="connsiteX3" fmla="*/ 2179320 w 4335780"/>
              <a:gd name="connsiteY3" fmla="*/ 40670 h 810740"/>
              <a:gd name="connsiteX4" fmla="*/ 2880360 w 4335780"/>
              <a:gd name="connsiteY4" fmla="*/ 772190 h 810740"/>
              <a:gd name="connsiteX5" fmla="*/ 3611880 w 4335780"/>
              <a:gd name="connsiteY5" fmla="*/ 48290 h 810740"/>
              <a:gd name="connsiteX6" fmla="*/ 4335780 w 4335780"/>
              <a:gd name="connsiteY6" fmla="*/ 779810 h 81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35780" h="810740">
                <a:moveTo>
                  <a:pt x="0" y="756950"/>
                </a:moveTo>
                <a:cubicBezTo>
                  <a:pt x="246380" y="513110"/>
                  <a:pt x="500380" y="25430"/>
                  <a:pt x="739140" y="25430"/>
                </a:cubicBezTo>
                <a:cubicBezTo>
                  <a:pt x="977900" y="25430"/>
                  <a:pt x="1192530" y="754410"/>
                  <a:pt x="1432560" y="756950"/>
                </a:cubicBezTo>
                <a:cubicBezTo>
                  <a:pt x="1672590" y="759490"/>
                  <a:pt x="1938020" y="38130"/>
                  <a:pt x="2179320" y="40670"/>
                </a:cubicBezTo>
                <a:cubicBezTo>
                  <a:pt x="2420620" y="43210"/>
                  <a:pt x="2636520" y="1013490"/>
                  <a:pt x="2880360" y="772190"/>
                </a:cubicBezTo>
                <a:lnTo>
                  <a:pt x="3611880" y="48290"/>
                </a:lnTo>
                <a:cubicBezTo>
                  <a:pt x="3855720" y="-193010"/>
                  <a:pt x="4094480" y="535970"/>
                  <a:pt x="4335780" y="779810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авнобедренный треугольник 26">
            <a:extLst>
              <a:ext uri="{FF2B5EF4-FFF2-40B4-BE49-F238E27FC236}">
                <a16:creationId xmlns="" xmlns:a16="http://schemas.microsoft.com/office/drawing/2014/main" id="{90269D15-39A6-44D5-A69F-0D6D88177B66}"/>
              </a:ext>
            </a:extLst>
          </p:cNvPr>
          <p:cNvSpPr/>
          <p:nvPr/>
        </p:nvSpPr>
        <p:spPr>
          <a:xfrm>
            <a:off x="6953256" y="4286256"/>
            <a:ext cx="146211" cy="136988"/>
          </a:xfrm>
          <a:prstGeom prst="triangle">
            <a:avLst/>
          </a:prstGeom>
          <a:solidFill>
            <a:schemeClr val="accent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Равнобедренный треугольник 28">
            <a:extLst>
              <a:ext uri="{FF2B5EF4-FFF2-40B4-BE49-F238E27FC236}">
                <a16:creationId xmlns="" xmlns:a16="http://schemas.microsoft.com/office/drawing/2014/main" id="{EA72F473-C12A-41E5-A556-4A27F0BB46D6}"/>
              </a:ext>
            </a:extLst>
          </p:cNvPr>
          <p:cNvSpPr/>
          <p:nvPr/>
        </p:nvSpPr>
        <p:spPr>
          <a:xfrm>
            <a:off x="6024562" y="3714752"/>
            <a:ext cx="1500198" cy="437699"/>
          </a:xfrm>
          <a:prstGeom prst="triangle">
            <a:avLst/>
          </a:prstGeom>
          <a:solidFill>
            <a:schemeClr val="accent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>
            <a:extLst>
              <a:ext uri="{FF2B5EF4-FFF2-40B4-BE49-F238E27FC236}">
                <a16:creationId xmlns="" xmlns:a16="http://schemas.microsoft.com/office/drawing/2014/main" id="{D2098A52-1A1C-4754-B308-424A85398574}"/>
              </a:ext>
            </a:extLst>
          </p:cNvPr>
          <p:cNvSpPr/>
          <p:nvPr/>
        </p:nvSpPr>
        <p:spPr>
          <a:xfrm>
            <a:off x="166646" y="785794"/>
            <a:ext cx="669600" cy="669600"/>
          </a:xfrm>
          <a:prstGeom prst="ellipse">
            <a:avLst/>
          </a:prstGeom>
          <a:solidFill>
            <a:schemeClr val="accent5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>
            <a:extLst>
              <a:ext uri="{FF2B5EF4-FFF2-40B4-BE49-F238E27FC236}">
                <a16:creationId xmlns="" xmlns:a16="http://schemas.microsoft.com/office/drawing/2014/main" id="{8DC5BC09-F4D4-4981-BB62-63A94980952D}"/>
              </a:ext>
            </a:extLst>
          </p:cNvPr>
          <p:cNvSpPr/>
          <p:nvPr/>
        </p:nvSpPr>
        <p:spPr>
          <a:xfrm>
            <a:off x="452398" y="1142984"/>
            <a:ext cx="669600" cy="669600"/>
          </a:xfrm>
          <a:prstGeom prst="ellipse">
            <a:avLst/>
          </a:prstGeom>
          <a:solidFill>
            <a:schemeClr val="accent2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E54E4D73-4589-41AA-94BF-7C7BF48A8614}"/>
              </a:ext>
            </a:extLst>
          </p:cNvPr>
          <p:cNvSpPr txBox="1"/>
          <p:nvPr/>
        </p:nvSpPr>
        <p:spPr>
          <a:xfrm>
            <a:off x="380960" y="4500570"/>
            <a:ext cx="6357982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accent2"/>
              </a:solidFill>
            </a:endParaRPr>
          </a:p>
          <a:p>
            <a:pPr algn="r"/>
            <a:endParaRPr lang="ru-RU" dirty="0" smtClean="0">
              <a:solidFill>
                <a:schemeClr val="accent2"/>
              </a:solidFill>
            </a:endParaRPr>
          </a:p>
          <a:p>
            <a:r>
              <a:rPr lang="ru-RU" sz="2000" dirty="0" smtClean="0">
                <a:solidFill>
                  <a:srgbClr val="0000FF"/>
                </a:solidFill>
              </a:rPr>
              <a:t>Кильдибекова З.М., заместитель директора по УВР,</a:t>
            </a:r>
          </a:p>
          <a:p>
            <a:r>
              <a:rPr lang="ru-RU" sz="2000" dirty="0" smtClean="0">
                <a:solidFill>
                  <a:srgbClr val="0000FF"/>
                </a:solidFill>
              </a:rPr>
              <a:t>Николаева Е.В., учитель русского языка и литературы,</a:t>
            </a:r>
          </a:p>
          <a:p>
            <a:r>
              <a:rPr lang="ru-RU" sz="2000" dirty="0" err="1" smtClean="0">
                <a:solidFill>
                  <a:srgbClr val="0000FF"/>
                </a:solidFill>
              </a:rPr>
              <a:t>Размерова</a:t>
            </a:r>
            <a:r>
              <a:rPr lang="ru-RU" sz="2000" dirty="0" smtClean="0">
                <a:solidFill>
                  <a:srgbClr val="0000FF"/>
                </a:solidFill>
              </a:rPr>
              <a:t> Е.Н., учитель математики,                           </a:t>
            </a:r>
          </a:p>
          <a:p>
            <a:r>
              <a:rPr lang="ru-RU" sz="2000" dirty="0" err="1" smtClean="0">
                <a:solidFill>
                  <a:srgbClr val="0000FF"/>
                </a:solidFill>
              </a:rPr>
              <a:t>Сынбулатова</a:t>
            </a:r>
            <a:r>
              <a:rPr lang="ru-RU" sz="2000" dirty="0" smtClean="0">
                <a:solidFill>
                  <a:srgbClr val="0000FF"/>
                </a:solidFill>
              </a:rPr>
              <a:t> Л.Р., учитель иностранного языка</a:t>
            </a:r>
          </a:p>
        </p:txBody>
      </p:sp>
      <p:pic>
        <p:nvPicPr>
          <p:cNvPr id="19" name="Рисунок 18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4826" y="3429000"/>
            <a:ext cx="380998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Овал 20">
            <a:extLst>
              <a:ext uri="{FF2B5EF4-FFF2-40B4-BE49-F238E27FC236}">
                <a16:creationId xmlns="" xmlns:a16="http://schemas.microsoft.com/office/drawing/2014/main" id="{8DC5BC09-F4D4-4981-BB62-63A94980952D}"/>
              </a:ext>
            </a:extLst>
          </p:cNvPr>
          <p:cNvSpPr/>
          <p:nvPr/>
        </p:nvSpPr>
        <p:spPr>
          <a:xfrm>
            <a:off x="6167438" y="4786298"/>
            <a:ext cx="1785950" cy="2071702"/>
          </a:xfrm>
          <a:prstGeom prst="ellipse">
            <a:avLst/>
          </a:prstGeom>
          <a:solidFill>
            <a:srgbClr val="8DF3D3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9" name="Picture 5" descr="https://tasu.ru/images/1/486615392593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57297"/>
            <a:ext cx="4310050" cy="35955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" descr="C:\Users\user\Desktop\анализ воспит работы\ЭМБЛЕМ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836" y="142851"/>
            <a:ext cx="1156551" cy="1467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14439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7391" y="351155"/>
            <a:ext cx="8911687" cy="64513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Группа учебной </a:t>
            </a:r>
            <a:r>
              <a:rPr lang="ru-RU" sz="2800" b="1" dirty="0" err="1" smtClean="0"/>
              <a:t>неуспешности</a:t>
            </a:r>
            <a:r>
              <a:rPr lang="ru-RU" sz="2800" b="1" dirty="0" smtClean="0"/>
              <a:t> 5 «Б» класса</a:t>
            </a: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61030187"/>
              </p:ext>
            </p:extLst>
          </p:nvPr>
        </p:nvGraphicFramePr>
        <p:xfrm>
          <a:off x="738149" y="1285861"/>
          <a:ext cx="11326467" cy="53742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6995">
                  <a:extLst>
                    <a:ext uri="{9D8B030D-6E8A-4147-A177-3AD203B41FA5}">
                      <a16:colId xmlns="" xmlns:a16="http://schemas.microsoft.com/office/drawing/2014/main" val="2657232764"/>
                    </a:ext>
                  </a:extLst>
                </a:gridCol>
                <a:gridCol w="1216995">
                  <a:extLst>
                    <a:ext uri="{9D8B030D-6E8A-4147-A177-3AD203B41FA5}">
                      <a16:colId xmlns="" xmlns:a16="http://schemas.microsoft.com/office/drawing/2014/main" val="998460171"/>
                    </a:ext>
                  </a:extLst>
                </a:gridCol>
                <a:gridCol w="1216995">
                  <a:extLst>
                    <a:ext uri="{9D8B030D-6E8A-4147-A177-3AD203B41FA5}">
                      <a16:colId xmlns="" xmlns:a16="http://schemas.microsoft.com/office/drawing/2014/main" val="3331032726"/>
                    </a:ext>
                  </a:extLst>
                </a:gridCol>
                <a:gridCol w="1279247">
                  <a:extLst>
                    <a:ext uri="{9D8B030D-6E8A-4147-A177-3AD203B41FA5}">
                      <a16:colId xmlns="" xmlns:a16="http://schemas.microsoft.com/office/drawing/2014/main" val="3311871094"/>
                    </a:ext>
                  </a:extLst>
                </a:gridCol>
                <a:gridCol w="1279247">
                  <a:extLst>
                    <a:ext uri="{9D8B030D-6E8A-4147-A177-3AD203B41FA5}">
                      <a16:colId xmlns="" xmlns:a16="http://schemas.microsoft.com/office/drawing/2014/main" val="848272952"/>
                    </a:ext>
                  </a:extLst>
                </a:gridCol>
                <a:gridCol w="1279247">
                  <a:extLst>
                    <a:ext uri="{9D8B030D-6E8A-4147-A177-3AD203B41FA5}">
                      <a16:colId xmlns="" xmlns:a16="http://schemas.microsoft.com/office/drawing/2014/main" val="2962415935"/>
                    </a:ext>
                  </a:extLst>
                </a:gridCol>
                <a:gridCol w="1279247">
                  <a:extLst>
                    <a:ext uri="{9D8B030D-6E8A-4147-A177-3AD203B41FA5}">
                      <a16:colId xmlns="" xmlns:a16="http://schemas.microsoft.com/office/drawing/2014/main" val="1052555879"/>
                    </a:ext>
                  </a:extLst>
                </a:gridCol>
                <a:gridCol w="1279247">
                  <a:extLst>
                    <a:ext uri="{9D8B030D-6E8A-4147-A177-3AD203B41FA5}">
                      <a16:colId xmlns="" xmlns:a16="http://schemas.microsoft.com/office/drawing/2014/main" val="50452305"/>
                    </a:ext>
                  </a:extLst>
                </a:gridCol>
                <a:gridCol w="1279247">
                  <a:extLst>
                    <a:ext uri="{9D8B030D-6E8A-4147-A177-3AD203B41FA5}">
                      <a16:colId xmlns="" xmlns:a16="http://schemas.microsoft.com/office/drawing/2014/main" val="397634303"/>
                    </a:ext>
                  </a:extLst>
                </a:gridCol>
              </a:tblGrid>
              <a:tr h="510427">
                <a:tc gridSpan="9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Средний</a:t>
                      </a:r>
                      <a:r>
                        <a:rPr lang="ru-RU" baseline="0" dirty="0" smtClean="0"/>
                        <a:t> балл по учебным предметам </a:t>
                      </a:r>
                      <a:r>
                        <a:rPr lang="ru-RU" dirty="0" smtClean="0"/>
                        <a:t>на</a:t>
                      </a:r>
                      <a:r>
                        <a:rPr lang="ru-RU" baseline="0" dirty="0" smtClean="0"/>
                        <a:t> конец 2020-2021 учебного года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45159235"/>
                  </a:ext>
                </a:extLst>
              </a:tr>
              <a:tr h="88101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Учащийся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Русский язык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solidFill>
                            <a:schemeClr val="bg1"/>
                          </a:solidFill>
                        </a:rPr>
                        <a:t>Матема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-тика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solidFill>
                            <a:schemeClr val="bg1"/>
                          </a:solidFill>
                        </a:rPr>
                        <a:t>Иностран-ный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 язык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Литера-</a:t>
                      </a:r>
                      <a:r>
                        <a:rPr lang="ru-RU" sz="1400" b="1" dirty="0" err="1" smtClean="0">
                          <a:solidFill>
                            <a:schemeClr val="bg1"/>
                          </a:solidFill>
                        </a:rPr>
                        <a:t>турное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 чтение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Родной язык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Окру-</a:t>
                      </a:r>
                      <a:r>
                        <a:rPr lang="ru-RU" sz="1400" b="1" dirty="0" err="1" smtClean="0">
                          <a:solidFill>
                            <a:schemeClr val="bg1"/>
                          </a:solidFill>
                        </a:rPr>
                        <a:t>жающий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 мир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Технология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solidFill>
                            <a:schemeClr val="bg1"/>
                          </a:solidFill>
                        </a:rPr>
                        <a:t>Физ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-культура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86327406"/>
                  </a:ext>
                </a:extLst>
              </a:tr>
              <a:tr h="57873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Виталий С.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2,5</a:t>
                      </a:r>
                      <a:endParaRPr lang="ru-RU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2,44</a:t>
                      </a:r>
                      <a:endParaRPr lang="ru-RU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2,75</a:t>
                      </a:r>
                      <a:endParaRPr lang="ru-RU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2,82</a:t>
                      </a:r>
                      <a:endParaRPr lang="ru-RU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2,73</a:t>
                      </a:r>
                      <a:endParaRPr lang="ru-RU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4,33</a:t>
                      </a:r>
                      <a:endParaRPr lang="ru-RU" sz="1400" dirty="0"/>
                    </a:p>
                  </a:txBody>
                  <a:tcP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8117017"/>
                  </a:ext>
                </a:extLst>
              </a:tr>
              <a:tr h="57873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Тамара С.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2,45</a:t>
                      </a:r>
                      <a:endParaRPr lang="ru-RU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2,22</a:t>
                      </a:r>
                      <a:endParaRPr lang="ru-RU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2,33</a:t>
                      </a:r>
                      <a:endParaRPr lang="ru-RU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2,8</a:t>
                      </a:r>
                      <a:endParaRPr lang="ru-RU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4,33</a:t>
                      </a:r>
                      <a:endParaRPr lang="ru-RU" sz="1400" dirty="0"/>
                    </a:p>
                  </a:txBody>
                  <a:tcPr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83911908"/>
                  </a:ext>
                </a:extLst>
              </a:tr>
              <a:tr h="57873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Владислав М.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r>
                        <a:rPr lang="ru-RU" sz="1400" dirty="0" smtClean="0"/>
                        <a:t>,51</a:t>
                      </a:r>
                      <a:endParaRPr lang="ru-RU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2,23</a:t>
                      </a:r>
                      <a:endParaRPr lang="ru-RU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2,43</a:t>
                      </a:r>
                      <a:endParaRPr lang="ru-RU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2,56</a:t>
                      </a:r>
                      <a:endParaRPr lang="ru-RU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3,1</a:t>
                      </a:r>
                      <a:endParaRPr lang="ru-RU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2,8</a:t>
                      </a:r>
                      <a:endParaRPr lang="ru-RU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89012324"/>
                  </a:ext>
                </a:extLst>
              </a:tr>
              <a:tr h="57873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Кристина 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3,25</a:t>
                      </a:r>
                      <a:endParaRPr lang="ru-RU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3,3</a:t>
                      </a:r>
                      <a:endParaRPr lang="ru-RU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3,8</a:t>
                      </a:r>
                      <a:endParaRPr lang="ru-RU" sz="1400" dirty="0"/>
                    </a:p>
                  </a:txBody>
                  <a:tcP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3,62</a:t>
                      </a:r>
                      <a:endParaRPr lang="ru-RU" sz="1400" dirty="0"/>
                    </a:p>
                  </a:txBody>
                  <a:tcP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4,2</a:t>
                      </a:r>
                      <a:endParaRPr lang="ru-RU" sz="1400" dirty="0"/>
                    </a:p>
                  </a:txBody>
                  <a:tcP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3,14</a:t>
                      </a:r>
                      <a:endParaRPr lang="ru-RU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16397545"/>
                  </a:ext>
                </a:extLst>
              </a:tr>
              <a:tr h="57873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Марина М.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3,17</a:t>
                      </a:r>
                      <a:endParaRPr lang="ru-RU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3,4</a:t>
                      </a:r>
                      <a:endParaRPr lang="ru-RU" sz="1400" dirty="0"/>
                    </a:p>
                  </a:txBody>
                  <a:tcP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2,64</a:t>
                      </a:r>
                      <a:endParaRPr lang="ru-RU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3,4</a:t>
                      </a:r>
                      <a:endParaRPr lang="ru-RU" sz="1400" dirty="0"/>
                    </a:p>
                  </a:txBody>
                  <a:tcP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3,7</a:t>
                      </a:r>
                      <a:endParaRPr lang="ru-RU" sz="1400" dirty="0"/>
                    </a:p>
                  </a:txBody>
                  <a:tcP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3,9</a:t>
                      </a:r>
                      <a:endParaRPr lang="ru-RU" sz="1400" dirty="0"/>
                    </a:p>
                  </a:txBody>
                  <a:tcP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3,6</a:t>
                      </a:r>
                      <a:endParaRPr lang="ru-RU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62075474"/>
                  </a:ext>
                </a:extLst>
              </a:tr>
              <a:tr h="51042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Диана С.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3,29</a:t>
                      </a:r>
                      <a:endParaRPr lang="ru-RU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3,2</a:t>
                      </a:r>
                      <a:endParaRPr lang="ru-RU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3,6</a:t>
                      </a:r>
                      <a:endParaRPr lang="ru-RU" sz="1400" dirty="0"/>
                    </a:p>
                  </a:txBody>
                  <a:tcP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4,4</a:t>
                      </a:r>
                      <a:endParaRPr lang="ru-RU" sz="1400" dirty="0"/>
                    </a:p>
                  </a:txBody>
                  <a:tcP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3,15</a:t>
                      </a:r>
                      <a:endParaRPr lang="ru-RU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50811432"/>
                  </a:ext>
                </a:extLst>
              </a:tr>
              <a:tr h="57873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Дмитрий</a:t>
                      </a:r>
                      <a:r>
                        <a:rPr lang="ru-RU" sz="1400" baseline="0" dirty="0" smtClean="0"/>
                        <a:t> Т.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2,8</a:t>
                      </a:r>
                      <a:endParaRPr lang="ru-RU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3,5</a:t>
                      </a:r>
                      <a:endParaRPr lang="ru-RU" sz="1400" dirty="0"/>
                    </a:p>
                  </a:txBody>
                  <a:tcP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2,8</a:t>
                      </a:r>
                      <a:endParaRPr lang="ru-RU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3,6</a:t>
                      </a:r>
                      <a:endParaRPr lang="ru-RU" sz="1400" dirty="0"/>
                    </a:p>
                  </a:txBody>
                  <a:tcP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3,4</a:t>
                      </a:r>
                      <a:endParaRPr lang="ru-RU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4,6</a:t>
                      </a:r>
                      <a:endParaRPr lang="ru-RU" sz="1400" dirty="0"/>
                    </a:p>
                  </a:txBody>
                  <a:tcP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4,6</a:t>
                      </a:r>
                      <a:endParaRPr lang="ru-RU" sz="1400" dirty="0"/>
                    </a:p>
                  </a:txBody>
                  <a:tcPr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61981147"/>
                  </a:ext>
                </a:extLst>
              </a:tr>
            </a:tbl>
          </a:graphicData>
        </a:graphic>
      </p:graphicFrame>
      <p:pic>
        <p:nvPicPr>
          <p:cNvPr id="5" name="Picture 2" descr="C:\Users\user\Desktop\анализ воспит работы\ЭМБЛЕМ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5626" cy="1085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741062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7391" y="351155"/>
            <a:ext cx="8911687" cy="64513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Группа учебной </a:t>
            </a:r>
            <a:r>
              <a:rPr lang="ru-RU" sz="2800" b="1" dirty="0" err="1" smtClean="0"/>
              <a:t>неуспешности</a:t>
            </a:r>
            <a:r>
              <a:rPr lang="ru-RU" sz="2800" b="1" dirty="0" smtClean="0"/>
              <a:t> 5 «Б» класса</a:t>
            </a: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624735047"/>
              </p:ext>
            </p:extLst>
          </p:nvPr>
        </p:nvGraphicFramePr>
        <p:xfrm>
          <a:off x="809590" y="1357297"/>
          <a:ext cx="10599489" cy="4961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414">
                  <a:extLst>
                    <a:ext uri="{9D8B030D-6E8A-4147-A177-3AD203B41FA5}">
                      <a16:colId xmlns="" xmlns:a16="http://schemas.microsoft.com/office/drawing/2014/main" val="2657232764"/>
                    </a:ext>
                  </a:extLst>
                </a:gridCol>
                <a:gridCol w="2616414">
                  <a:extLst>
                    <a:ext uri="{9D8B030D-6E8A-4147-A177-3AD203B41FA5}">
                      <a16:colId xmlns="" xmlns:a16="http://schemas.microsoft.com/office/drawing/2014/main" val="998460171"/>
                    </a:ext>
                  </a:extLst>
                </a:gridCol>
                <a:gridCol w="2616414">
                  <a:extLst>
                    <a:ext uri="{9D8B030D-6E8A-4147-A177-3AD203B41FA5}">
                      <a16:colId xmlns="" xmlns:a16="http://schemas.microsoft.com/office/drawing/2014/main" val="3331032726"/>
                    </a:ext>
                  </a:extLst>
                </a:gridCol>
                <a:gridCol w="2750247">
                  <a:extLst>
                    <a:ext uri="{9D8B030D-6E8A-4147-A177-3AD203B41FA5}">
                      <a16:colId xmlns="" xmlns:a16="http://schemas.microsoft.com/office/drawing/2014/main" val="3311871094"/>
                    </a:ext>
                  </a:extLst>
                </a:gridCol>
              </a:tblGrid>
              <a:tr h="510138"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Балл </a:t>
                      </a:r>
                      <a:r>
                        <a:rPr lang="ru-RU" baseline="0" dirty="0" smtClean="0"/>
                        <a:t>входных контрольных работ </a:t>
                      </a:r>
                      <a:r>
                        <a:rPr lang="ru-RU" dirty="0" smtClean="0"/>
                        <a:t>2021-2022 </a:t>
                      </a:r>
                      <a:r>
                        <a:rPr lang="ru-RU" baseline="0" dirty="0" smtClean="0"/>
                        <a:t>учебного года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45159235"/>
                  </a:ext>
                </a:extLst>
              </a:tr>
              <a:tr h="880512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Учащийся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Русский язык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Математика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Английский язык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86327406"/>
                  </a:ext>
                </a:extLst>
              </a:tr>
              <a:tr h="510138">
                <a:tc>
                  <a:txBody>
                    <a:bodyPr/>
                    <a:lstStyle/>
                    <a:p>
                      <a:r>
                        <a:rPr lang="ru-RU" dirty="0" smtClean="0"/>
                        <a:t>Виталий С.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/не</a:t>
                      </a:r>
                      <a:r>
                        <a:rPr lang="ru-RU" baseline="0" dirty="0" smtClean="0"/>
                        <a:t> участв./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/не</a:t>
                      </a:r>
                      <a:r>
                        <a:rPr lang="ru-RU" baseline="0" dirty="0" smtClean="0"/>
                        <a:t> участв./</a:t>
                      </a:r>
                      <a:endParaRPr lang="ru-RU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8117017"/>
                  </a:ext>
                </a:extLst>
              </a:tr>
              <a:tr h="510138">
                <a:tc>
                  <a:txBody>
                    <a:bodyPr/>
                    <a:lstStyle/>
                    <a:p>
                      <a:r>
                        <a:rPr lang="ru-RU" dirty="0" smtClean="0"/>
                        <a:t>Тамара С.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2/2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/не</a:t>
                      </a:r>
                      <a:r>
                        <a:rPr lang="ru-RU" baseline="0" dirty="0" smtClean="0"/>
                        <a:t> участв./</a:t>
                      </a:r>
                      <a:endParaRPr lang="ru-RU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83911908"/>
                  </a:ext>
                </a:extLst>
              </a:tr>
              <a:tr h="510138">
                <a:tc>
                  <a:txBody>
                    <a:bodyPr/>
                    <a:lstStyle/>
                    <a:p>
                      <a:r>
                        <a:rPr lang="ru-RU" dirty="0" smtClean="0"/>
                        <a:t>Владислав М.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2/2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89012324"/>
                  </a:ext>
                </a:extLst>
              </a:tr>
              <a:tr h="510138">
                <a:tc>
                  <a:txBody>
                    <a:bodyPr/>
                    <a:lstStyle/>
                    <a:p>
                      <a:r>
                        <a:rPr lang="ru-RU" dirty="0" smtClean="0"/>
                        <a:t>Кристина Л.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2/3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/не</a:t>
                      </a:r>
                      <a:r>
                        <a:rPr lang="ru-RU" baseline="0" dirty="0" smtClean="0"/>
                        <a:t> участв./</a:t>
                      </a:r>
                      <a:endParaRPr lang="ru-RU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16397545"/>
                  </a:ext>
                </a:extLst>
              </a:tr>
              <a:tr h="510138">
                <a:tc>
                  <a:txBody>
                    <a:bodyPr/>
                    <a:lstStyle/>
                    <a:p>
                      <a:r>
                        <a:rPr lang="ru-RU" dirty="0" smtClean="0"/>
                        <a:t>Марина М.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3/5</a:t>
                      </a:r>
                      <a:endParaRPr lang="ru-RU" dirty="0"/>
                    </a:p>
                  </a:txBody>
                  <a:tcP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/не</a:t>
                      </a:r>
                      <a:r>
                        <a:rPr lang="ru-RU" baseline="0" dirty="0" smtClean="0"/>
                        <a:t> участв./</a:t>
                      </a:r>
                      <a:endParaRPr lang="ru-RU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62075474"/>
                  </a:ext>
                </a:extLst>
              </a:tr>
              <a:tr h="510138">
                <a:tc>
                  <a:txBody>
                    <a:bodyPr/>
                    <a:lstStyle/>
                    <a:p>
                      <a:r>
                        <a:rPr lang="ru-RU" dirty="0" smtClean="0"/>
                        <a:t>Диана С.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4/5</a:t>
                      </a:r>
                      <a:endParaRPr lang="ru-RU" dirty="0"/>
                    </a:p>
                  </a:txBody>
                  <a:tcP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50811432"/>
                  </a:ext>
                </a:extLst>
              </a:tr>
              <a:tr h="510138">
                <a:tc>
                  <a:txBody>
                    <a:bodyPr/>
                    <a:lstStyle/>
                    <a:p>
                      <a:r>
                        <a:rPr lang="ru-RU" dirty="0" smtClean="0"/>
                        <a:t> Дмитрий</a:t>
                      </a:r>
                      <a:r>
                        <a:rPr lang="ru-RU" baseline="0" dirty="0" smtClean="0"/>
                        <a:t> Т.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/не</a:t>
                      </a:r>
                      <a:r>
                        <a:rPr lang="ru-RU" baseline="0" dirty="0" smtClean="0"/>
                        <a:t> участв./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61981147"/>
                  </a:ext>
                </a:extLst>
              </a:tr>
            </a:tbl>
          </a:graphicData>
        </a:graphic>
      </p:graphicFrame>
      <p:pic>
        <p:nvPicPr>
          <p:cNvPr id="5" name="Picture 2" descr="C:\Users\user\Desktop\анализ воспит работы\ЭМБЛЕМ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7340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772690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7391" y="351155"/>
            <a:ext cx="8911687" cy="64513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Группа учебной </a:t>
            </a:r>
            <a:r>
              <a:rPr lang="ru-RU" sz="2800" b="1" dirty="0" err="1" smtClean="0"/>
              <a:t>неуспешности</a:t>
            </a:r>
            <a:r>
              <a:rPr lang="ru-RU" sz="2800" b="1" dirty="0" smtClean="0"/>
              <a:t> 5 «Б» класса</a:t>
            </a: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50905791"/>
              </p:ext>
            </p:extLst>
          </p:nvPr>
        </p:nvGraphicFramePr>
        <p:xfrm>
          <a:off x="738152" y="1214424"/>
          <a:ext cx="10670927" cy="5478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4048">
                  <a:extLst>
                    <a:ext uri="{9D8B030D-6E8A-4147-A177-3AD203B41FA5}">
                      <a16:colId xmlns="" xmlns:a16="http://schemas.microsoft.com/office/drawing/2014/main" val="2657232764"/>
                    </a:ext>
                  </a:extLst>
                </a:gridCol>
                <a:gridCol w="2634048">
                  <a:extLst>
                    <a:ext uri="{9D8B030D-6E8A-4147-A177-3AD203B41FA5}">
                      <a16:colId xmlns="" xmlns:a16="http://schemas.microsoft.com/office/drawing/2014/main" val="998460171"/>
                    </a:ext>
                  </a:extLst>
                </a:gridCol>
                <a:gridCol w="2634048">
                  <a:extLst>
                    <a:ext uri="{9D8B030D-6E8A-4147-A177-3AD203B41FA5}">
                      <a16:colId xmlns="" xmlns:a16="http://schemas.microsoft.com/office/drawing/2014/main" val="3331032726"/>
                    </a:ext>
                  </a:extLst>
                </a:gridCol>
                <a:gridCol w="2768783">
                  <a:extLst>
                    <a:ext uri="{9D8B030D-6E8A-4147-A177-3AD203B41FA5}">
                      <a16:colId xmlns="" xmlns:a16="http://schemas.microsoft.com/office/drawing/2014/main" val="3311871094"/>
                    </a:ext>
                  </a:extLst>
                </a:gridCol>
              </a:tblGrid>
              <a:tr h="657247"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Данные регионального мониторинга готовности пятиклассников к обучению </a:t>
                      </a:r>
                    </a:p>
                    <a:p>
                      <a:pPr algn="ctr"/>
                      <a:r>
                        <a:rPr lang="ru-RU" dirty="0" smtClean="0"/>
                        <a:t>в основной школе (04-15.10.2021)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45159235"/>
                  </a:ext>
                </a:extLst>
              </a:tr>
              <a:tr h="90525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Учащийся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Русский язык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Математика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Читательская грамотность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86327406"/>
                  </a:ext>
                </a:extLst>
              </a:tr>
              <a:tr h="524471">
                <a:tc>
                  <a:txBody>
                    <a:bodyPr/>
                    <a:lstStyle/>
                    <a:p>
                      <a:r>
                        <a:rPr lang="ru-RU" dirty="0" smtClean="0"/>
                        <a:t>Виталий С.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/не</a:t>
                      </a:r>
                      <a:r>
                        <a:rPr lang="ru-RU" baseline="0" dirty="0" smtClean="0"/>
                        <a:t> участв./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25%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5%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8117017"/>
                  </a:ext>
                </a:extLst>
              </a:tr>
              <a:tr h="524471">
                <a:tc>
                  <a:txBody>
                    <a:bodyPr/>
                    <a:lstStyle/>
                    <a:p>
                      <a:r>
                        <a:rPr lang="ru-RU" dirty="0" smtClean="0"/>
                        <a:t>Тамара С.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/не</a:t>
                      </a:r>
                      <a:r>
                        <a:rPr lang="ru-RU" baseline="0" dirty="0" smtClean="0"/>
                        <a:t> участв./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29%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15%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83911908"/>
                  </a:ext>
                </a:extLst>
              </a:tr>
              <a:tr h="524471">
                <a:tc>
                  <a:txBody>
                    <a:bodyPr/>
                    <a:lstStyle/>
                    <a:p>
                      <a:r>
                        <a:rPr lang="ru-RU" dirty="0" smtClean="0"/>
                        <a:t>Владислав М.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10%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/не</a:t>
                      </a:r>
                      <a:r>
                        <a:rPr lang="ru-RU" baseline="0" dirty="0" smtClean="0"/>
                        <a:t> участв./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30%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89012324"/>
                  </a:ext>
                </a:extLst>
              </a:tr>
              <a:tr h="524471">
                <a:tc>
                  <a:txBody>
                    <a:bodyPr/>
                    <a:lstStyle/>
                    <a:p>
                      <a:r>
                        <a:rPr lang="ru-RU" dirty="0" smtClean="0"/>
                        <a:t>Кристина Л.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29%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14%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25%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16397545"/>
                  </a:ext>
                </a:extLst>
              </a:tr>
              <a:tr h="653161">
                <a:tc>
                  <a:txBody>
                    <a:bodyPr/>
                    <a:lstStyle/>
                    <a:p>
                      <a:r>
                        <a:rPr lang="ru-RU" dirty="0" smtClean="0"/>
                        <a:t>Марина М.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43%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14%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35%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62075474"/>
                  </a:ext>
                </a:extLst>
              </a:tr>
              <a:tr h="524471">
                <a:tc>
                  <a:txBody>
                    <a:bodyPr/>
                    <a:lstStyle/>
                    <a:p>
                      <a:r>
                        <a:rPr lang="ru-RU" dirty="0" smtClean="0"/>
                        <a:t>Диана С.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/не</a:t>
                      </a:r>
                      <a:r>
                        <a:rPr lang="ru-RU" baseline="0" dirty="0" smtClean="0"/>
                        <a:t> участв./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21%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/не</a:t>
                      </a:r>
                      <a:r>
                        <a:rPr lang="ru-RU" baseline="0" dirty="0" smtClean="0"/>
                        <a:t> участв./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50811432"/>
                  </a:ext>
                </a:extLst>
              </a:tr>
              <a:tr h="524471">
                <a:tc>
                  <a:txBody>
                    <a:bodyPr/>
                    <a:lstStyle/>
                    <a:p>
                      <a:r>
                        <a:rPr lang="ru-RU" dirty="0" smtClean="0"/>
                        <a:t> Дмитрий</a:t>
                      </a:r>
                      <a:r>
                        <a:rPr lang="ru-RU" baseline="0" dirty="0" smtClean="0"/>
                        <a:t> Т.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24%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29%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25%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61981147"/>
                  </a:ext>
                </a:extLst>
              </a:tr>
            </a:tbl>
          </a:graphicData>
        </a:graphic>
      </p:graphicFrame>
      <p:pic>
        <p:nvPicPr>
          <p:cNvPr id="5" name="Picture 2" descr="C:\Users\user\Desktop\анализ воспит работы\ЭМБЛЕМ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01025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342215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7391" y="351155"/>
            <a:ext cx="8911687" cy="64513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Группа учебной </a:t>
            </a:r>
            <a:r>
              <a:rPr lang="ru-RU" sz="2800" b="1" dirty="0" err="1" smtClean="0"/>
              <a:t>неуспешности</a:t>
            </a:r>
            <a:r>
              <a:rPr lang="ru-RU" sz="2800" b="1" dirty="0" smtClean="0"/>
              <a:t> 5 «Б» класса</a:t>
            </a: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92069960"/>
              </p:ext>
            </p:extLst>
          </p:nvPr>
        </p:nvGraphicFramePr>
        <p:xfrm>
          <a:off x="738150" y="1214422"/>
          <a:ext cx="11269368" cy="53307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1661">
                  <a:extLst>
                    <a:ext uri="{9D8B030D-6E8A-4147-A177-3AD203B41FA5}">
                      <a16:colId xmlns="" xmlns:a16="http://schemas.microsoft.com/office/drawing/2014/main" val="2657232764"/>
                    </a:ext>
                  </a:extLst>
                </a:gridCol>
                <a:gridCol w="1081108">
                  <a:extLst>
                    <a:ext uri="{9D8B030D-6E8A-4147-A177-3AD203B41FA5}">
                      <a16:colId xmlns="" xmlns:a16="http://schemas.microsoft.com/office/drawing/2014/main" val="998460171"/>
                    </a:ext>
                  </a:extLst>
                </a:gridCol>
                <a:gridCol w="987097">
                  <a:extLst>
                    <a:ext uri="{9D8B030D-6E8A-4147-A177-3AD203B41FA5}">
                      <a16:colId xmlns="" xmlns:a16="http://schemas.microsoft.com/office/drawing/2014/main" val="1577797983"/>
                    </a:ext>
                  </a:extLst>
                </a:gridCol>
                <a:gridCol w="1269126">
                  <a:extLst>
                    <a:ext uri="{9D8B030D-6E8A-4147-A177-3AD203B41FA5}">
                      <a16:colId xmlns="" xmlns:a16="http://schemas.microsoft.com/office/drawing/2014/main" val="3331032726"/>
                    </a:ext>
                  </a:extLst>
                </a:gridCol>
                <a:gridCol w="1163365">
                  <a:extLst>
                    <a:ext uri="{9D8B030D-6E8A-4147-A177-3AD203B41FA5}">
                      <a16:colId xmlns="" xmlns:a16="http://schemas.microsoft.com/office/drawing/2014/main" val="3311871094"/>
                    </a:ext>
                  </a:extLst>
                </a:gridCol>
                <a:gridCol w="1057604">
                  <a:extLst>
                    <a:ext uri="{9D8B030D-6E8A-4147-A177-3AD203B41FA5}">
                      <a16:colId xmlns="" xmlns:a16="http://schemas.microsoft.com/office/drawing/2014/main" val="3996742072"/>
                    </a:ext>
                  </a:extLst>
                </a:gridCol>
                <a:gridCol w="1022352">
                  <a:extLst>
                    <a:ext uri="{9D8B030D-6E8A-4147-A177-3AD203B41FA5}">
                      <a16:colId xmlns="" xmlns:a16="http://schemas.microsoft.com/office/drawing/2014/main" val="1472757155"/>
                    </a:ext>
                  </a:extLst>
                </a:gridCol>
                <a:gridCol w="1210369">
                  <a:extLst>
                    <a:ext uri="{9D8B030D-6E8A-4147-A177-3AD203B41FA5}">
                      <a16:colId xmlns="" xmlns:a16="http://schemas.microsoft.com/office/drawing/2014/main" val="976054016"/>
                    </a:ext>
                  </a:extLst>
                </a:gridCol>
                <a:gridCol w="987098">
                  <a:extLst>
                    <a:ext uri="{9D8B030D-6E8A-4147-A177-3AD203B41FA5}">
                      <a16:colId xmlns="" xmlns:a16="http://schemas.microsoft.com/office/drawing/2014/main" val="3221161740"/>
                    </a:ext>
                  </a:extLst>
                </a:gridCol>
                <a:gridCol w="869588">
                  <a:extLst>
                    <a:ext uri="{9D8B030D-6E8A-4147-A177-3AD203B41FA5}">
                      <a16:colId xmlns="" xmlns:a16="http://schemas.microsoft.com/office/drawing/2014/main" val="3019029753"/>
                    </a:ext>
                  </a:extLst>
                </a:gridCol>
              </a:tblGrid>
              <a:tr h="520328">
                <a:tc gridSpan="10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Текущий средний балл по предметам 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45159235"/>
                  </a:ext>
                </a:extLst>
              </a:tr>
              <a:tr h="89810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Учащийся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Русский язык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Литера-тура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solidFill>
                            <a:schemeClr val="bg1"/>
                          </a:solidFill>
                        </a:rPr>
                        <a:t>Матема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-тика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solidFill>
                            <a:schemeClr val="bg1"/>
                          </a:solidFill>
                        </a:rPr>
                        <a:t>Английс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-кий язык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Родной язык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История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Общество-знание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Биология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Гео-графия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86327406"/>
                  </a:ext>
                </a:extLst>
              </a:tr>
              <a:tr h="52785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Виталий С.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2,29</a:t>
                      </a:r>
                      <a:endParaRPr lang="ru-RU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2,6</a:t>
                      </a:r>
                      <a:endParaRPr lang="ru-RU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2,57</a:t>
                      </a:r>
                      <a:endParaRPr lang="ru-RU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3,2</a:t>
                      </a:r>
                      <a:endParaRPr lang="ru-RU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3,2</a:t>
                      </a:r>
                      <a:endParaRPr lang="ru-RU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3,2</a:t>
                      </a:r>
                      <a:endParaRPr lang="ru-RU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3,5</a:t>
                      </a:r>
                      <a:endParaRPr lang="ru-RU" sz="1400" dirty="0"/>
                    </a:p>
                  </a:txBody>
                  <a:tcP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8117017"/>
                  </a:ext>
                </a:extLst>
              </a:tr>
              <a:tr h="52785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Тамара С.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2,7</a:t>
                      </a:r>
                      <a:endParaRPr lang="ru-RU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3,7</a:t>
                      </a:r>
                      <a:endParaRPr lang="ru-RU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2,72</a:t>
                      </a:r>
                      <a:endParaRPr lang="ru-RU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2,7</a:t>
                      </a:r>
                      <a:endParaRPr lang="ru-RU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3,3</a:t>
                      </a:r>
                      <a:endParaRPr lang="ru-RU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3,2</a:t>
                      </a:r>
                      <a:endParaRPr lang="ru-RU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3,6</a:t>
                      </a:r>
                      <a:endParaRPr lang="ru-RU" sz="1400" dirty="0"/>
                    </a:p>
                  </a:txBody>
                  <a:tcP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83911908"/>
                  </a:ext>
                </a:extLst>
              </a:tr>
              <a:tr h="52785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Владислав М.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2,1</a:t>
                      </a:r>
                      <a:endParaRPr lang="ru-RU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2,2</a:t>
                      </a:r>
                      <a:endParaRPr lang="ru-RU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2,4</a:t>
                      </a:r>
                      <a:endParaRPr lang="ru-RU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2,8</a:t>
                      </a:r>
                      <a:endParaRPr lang="ru-RU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3,2</a:t>
                      </a:r>
                      <a:endParaRPr lang="ru-RU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2,6</a:t>
                      </a:r>
                      <a:endParaRPr lang="ru-RU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3,3</a:t>
                      </a:r>
                      <a:endParaRPr lang="ru-RU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89012324"/>
                  </a:ext>
                </a:extLst>
              </a:tr>
              <a:tr h="52785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Кристина 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3,2</a:t>
                      </a:r>
                      <a:endParaRPr lang="ru-RU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4,2</a:t>
                      </a:r>
                      <a:endParaRPr lang="ru-RU" sz="1400" dirty="0"/>
                    </a:p>
                  </a:txBody>
                  <a:tcP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3,12</a:t>
                      </a:r>
                      <a:endParaRPr lang="ru-RU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3,8</a:t>
                      </a:r>
                      <a:endParaRPr lang="ru-RU" sz="1400" dirty="0"/>
                    </a:p>
                  </a:txBody>
                  <a:tcP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4,8</a:t>
                      </a:r>
                      <a:endParaRPr lang="ru-RU" sz="1400" dirty="0"/>
                    </a:p>
                  </a:txBody>
                  <a:tcP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3,4</a:t>
                      </a:r>
                      <a:endParaRPr lang="ru-RU" sz="1400" dirty="0"/>
                    </a:p>
                  </a:txBody>
                  <a:tcP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4,2</a:t>
                      </a:r>
                      <a:endParaRPr lang="ru-RU" sz="1400" dirty="0"/>
                    </a:p>
                  </a:txBody>
                  <a:tcP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3,5</a:t>
                      </a:r>
                      <a:endParaRPr lang="ru-RU" sz="1400" dirty="0"/>
                    </a:p>
                  </a:txBody>
                  <a:tcP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16397545"/>
                  </a:ext>
                </a:extLst>
              </a:tr>
              <a:tr h="52785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Марина М.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3,6</a:t>
                      </a:r>
                      <a:endParaRPr lang="ru-RU" sz="1400" dirty="0"/>
                    </a:p>
                  </a:txBody>
                  <a:tcP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4,1</a:t>
                      </a:r>
                      <a:endParaRPr lang="ru-RU" sz="1400" dirty="0"/>
                    </a:p>
                  </a:txBody>
                  <a:tcP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3,86</a:t>
                      </a:r>
                      <a:endParaRPr lang="ru-RU" sz="1400" dirty="0"/>
                    </a:p>
                  </a:txBody>
                  <a:tcP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3,2</a:t>
                      </a:r>
                      <a:endParaRPr lang="ru-RU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3,8</a:t>
                      </a:r>
                      <a:endParaRPr lang="ru-RU" sz="1400" dirty="0"/>
                    </a:p>
                  </a:txBody>
                  <a:tcP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3,3</a:t>
                      </a:r>
                      <a:endParaRPr lang="ru-RU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62075474"/>
                  </a:ext>
                </a:extLst>
              </a:tr>
              <a:tr h="52785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Диана С.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3,6</a:t>
                      </a:r>
                      <a:endParaRPr lang="ru-RU" sz="1400" dirty="0"/>
                    </a:p>
                  </a:txBody>
                  <a:tcP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3,0</a:t>
                      </a:r>
                      <a:endParaRPr lang="ru-RU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3,07</a:t>
                      </a:r>
                      <a:endParaRPr lang="ru-RU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3,6</a:t>
                      </a:r>
                      <a:endParaRPr lang="ru-RU" sz="1400" dirty="0"/>
                    </a:p>
                  </a:txBody>
                  <a:tcP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3,9</a:t>
                      </a:r>
                      <a:endParaRPr lang="ru-RU" sz="1400" dirty="0"/>
                    </a:p>
                  </a:txBody>
                  <a:tcP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3,2</a:t>
                      </a:r>
                      <a:endParaRPr lang="ru-RU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3,7</a:t>
                      </a:r>
                      <a:endParaRPr lang="ru-RU" sz="1400" dirty="0"/>
                    </a:p>
                  </a:txBody>
                  <a:tcP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2,6</a:t>
                      </a:r>
                      <a:endParaRPr lang="ru-RU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50811432"/>
                  </a:ext>
                </a:extLst>
              </a:tr>
              <a:tr h="74520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Дмитрий</a:t>
                      </a:r>
                      <a:r>
                        <a:rPr lang="ru-RU" sz="1400" baseline="0" dirty="0" smtClean="0"/>
                        <a:t> Т.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3,0</a:t>
                      </a:r>
                      <a:endParaRPr lang="ru-RU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2,8</a:t>
                      </a:r>
                      <a:endParaRPr lang="ru-RU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3,6</a:t>
                      </a:r>
                      <a:endParaRPr lang="ru-RU" sz="1400" dirty="0"/>
                    </a:p>
                  </a:txBody>
                  <a:tcP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3,13</a:t>
                      </a:r>
                      <a:endParaRPr lang="ru-RU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3,7</a:t>
                      </a:r>
                      <a:endParaRPr lang="ru-RU" sz="1400" dirty="0"/>
                    </a:p>
                  </a:txBody>
                  <a:tcP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4,2</a:t>
                      </a:r>
                      <a:endParaRPr lang="ru-RU" sz="1400" dirty="0"/>
                    </a:p>
                  </a:txBody>
                  <a:tcP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4,3</a:t>
                      </a:r>
                      <a:endParaRPr lang="ru-RU" sz="1400" dirty="0"/>
                    </a:p>
                  </a:txBody>
                  <a:tcP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3,5</a:t>
                      </a:r>
                      <a:endParaRPr lang="ru-RU" sz="1400" dirty="0"/>
                    </a:p>
                  </a:txBody>
                  <a:tcP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2,6</a:t>
                      </a:r>
                      <a:endParaRPr lang="ru-RU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61981147"/>
                  </a:ext>
                </a:extLst>
              </a:tr>
            </a:tbl>
          </a:graphicData>
        </a:graphic>
      </p:graphicFrame>
      <p:pic>
        <p:nvPicPr>
          <p:cNvPr id="5" name="Picture 2" descr="C:\Users\user\Desktop\анализ воспит работы\ЭМБЛЕМ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2464" cy="12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286591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7568" y="178993"/>
            <a:ext cx="8911687" cy="64513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Группа учебной </a:t>
            </a:r>
            <a:r>
              <a:rPr lang="ru-RU" sz="2800" b="1" dirty="0" err="1" smtClean="0"/>
              <a:t>неуспешности</a:t>
            </a:r>
            <a:r>
              <a:rPr lang="ru-RU" sz="2800" b="1" dirty="0" smtClean="0"/>
              <a:t> 5 «Б» класса</a:t>
            </a: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39138312"/>
              </p:ext>
            </p:extLst>
          </p:nvPr>
        </p:nvGraphicFramePr>
        <p:xfrm>
          <a:off x="1343472" y="750087"/>
          <a:ext cx="10170864" cy="6000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9">
                  <a:extLst>
                    <a:ext uri="{9D8B030D-6E8A-4147-A177-3AD203B41FA5}">
                      <a16:colId xmlns="" xmlns:a16="http://schemas.microsoft.com/office/drawing/2014/main" val="2657232764"/>
                    </a:ext>
                  </a:extLst>
                </a:gridCol>
                <a:gridCol w="1336299">
                  <a:extLst>
                    <a:ext uri="{9D8B030D-6E8A-4147-A177-3AD203B41FA5}">
                      <a16:colId xmlns="" xmlns:a16="http://schemas.microsoft.com/office/drawing/2014/main" val="998460171"/>
                    </a:ext>
                  </a:extLst>
                </a:gridCol>
                <a:gridCol w="878279">
                  <a:extLst>
                    <a:ext uri="{9D8B030D-6E8A-4147-A177-3AD203B41FA5}">
                      <a16:colId xmlns="" xmlns:a16="http://schemas.microsoft.com/office/drawing/2014/main" val="3331032726"/>
                    </a:ext>
                  </a:extLst>
                </a:gridCol>
                <a:gridCol w="10715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5732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5732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57163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455427">
                  <a:extLst>
                    <a:ext uri="{9D8B030D-6E8A-4147-A177-3AD203B41FA5}">
                      <a16:colId xmlns="" xmlns:a16="http://schemas.microsoft.com/office/drawing/2014/main" val="3311871094"/>
                    </a:ext>
                  </a:extLst>
                </a:gridCol>
              </a:tblGrid>
              <a:tr h="558738">
                <a:tc gridSpan="8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Данные</a:t>
                      </a:r>
                      <a:r>
                        <a:rPr lang="ru-RU" baseline="0" dirty="0" smtClean="0"/>
                        <a:t> психологической адаптации на начало </a:t>
                      </a:r>
                      <a:r>
                        <a:rPr lang="ru-RU" dirty="0" smtClean="0"/>
                        <a:t>2021-2022 </a:t>
                      </a:r>
                      <a:r>
                        <a:rPr lang="ru-RU" baseline="0" dirty="0" smtClean="0"/>
                        <a:t>учебного года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45159235"/>
                  </a:ext>
                </a:extLst>
              </a:tr>
              <a:tr h="96439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Учащийся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Концентрация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внимания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Память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Мышление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Тревожность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Агрессивность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Волевая </a:t>
                      </a:r>
                      <a:r>
                        <a:rPr lang="ru-RU" sz="14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саморегуляция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Характеристика </a:t>
                      </a:r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коммуникативн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сферы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86327406"/>
                  </a:ext>
                </a:extLst>
              </a:tr>
              <a:tr h="672032">
                <a:tc>
                  <a:txBody>
                    <a:bodyPr/>
                    <a:lstStyle/>
                    <a:p>
                      <a:r>
                        <a:rPr lang="ru-RU" dirty="0" smtClean="0"/>
                        <a:t>Виталий С.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ниже среднего</a:t>
                      </a:r>
                      <a:endParaRPr lang="ru-RU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ниже среднего</a:t>
                      </a:r>
                      <a:endParaRPr lang="ru-RU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ниже среднего</a:t>
                      </a:r>
                      <a:endParaRPr lang="ru-RU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ниже среднего</a:t>
                      </a:r>
                      <a:endParaRPr lang="ru-RU" sz="14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средний</a:t>
                      </a:r>
                      <a:endParaRPr lang="ru-RU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ниже среднего</a:t>
                      </a:r>
                      <a:endParaRPr lang="ru-RU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ниже среднего</a:t>
                      </a:r>
                      <a:endParaRPr lang="ru-RU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8117017"/>
                  </a:ext>
                </a:extLst>
              </a:tr>
              <a:tr h="558738">
                <a:tc>
                  <a:txBody>
                    <a:bodyPr/>
                    <a:lstStyle/>
                    <a:p>
                      <a:r>
                        <a:rPr lang="ru-RU" dirty="0" smtClean="0"/>
                        <a:t>Тамара С.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ниже среднего</a:t>
                      </a:r>
                      <a:endParaRPr lang="ru-RU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ниже среднего</a:t>
                      </a:r>
                      <a:endParaRPr lang="ru-RU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ниже среднего</a:t>
                      </a:r>
                      <a:endParaRPr lang="ru-RU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ниже среднего</a:t>
                      </a:r>
                      <a:endParaRPr lang="ru-RU" sz="14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ниже среднего</a:t>
                      </a:r>
                      <a:endParaRPr lang="ru-RU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ниже среднего</a:t>
                      </a:r>
                      <a:endParaRPr lang="ru-RU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ниже среднего</a:t>
                      </a:r>
                      <a:endParaRPr lang="ru-RU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83911908"/>
                  </a:ext>
                </a:extLst>
              </a:tr>
              <a:tr h="672032">
                <a:tc>
                  <a:txBody>
                    <a:bodyPr/>
                    <a:lstStyle/>
                    <a:p>
                      <a:r>
                        <a:rPr lang="ru-RU" dirty="0" smtClean="0"/>
                        <a:t>Владислав М.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ниже среднего</a:t>
                      </a:r>
                      <a:endParaRPr lang="ru-RU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ниже среднего</a:t>
                      </a:r>
                      <a:endParaRPr lang="ru-RU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ниже среднего</a:t>
                      </a:r>
                      <a:endParaRPr lang="ru-RU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выше среднего</a:t>
                      </a:r>
                      <a:endParaRPr lang="ru-RU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ниже среднего</a:t>
                      </a:r>
                      <a:endParaRPr lang="ru-RU" sz="14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ниже среднего</a:t>
                      </a:r>
                      <a:endParaRPr lang="ru-RU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ниже среднего</a:t>
                      </a:r>
                      <a:endParaRPr lang="ru-RU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89012324"/>
                  </a:ext>
                </a:extLst>
              </a:tr>
              <a:tr h="672032">
                <a:tc>
                  <a:txBody>
                    <a:bodyPr/>
                    <a:lstStyle/>
                    <a:p>
                      <a:r>
                        <a:rPr lang="ru-RU" dirty="0" smtClean="0"/>
                        <a:t>Кристина Л.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ниже среднего</a:t>
                      </a:r>
                      <a:endParaRPr lang="ru-RU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ниже среднего</a:t>
                      </a:r>
                      <a:endParaRPr lang="ru-RU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ниже среднего</a:t>
                      </a:r>
                      <a:endParaRPr lang="ru-RU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ниже среднего</a:t>
                      </a:r>
                      <a:endParaRPr lang="ru-RU" sz="14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ниже среднего</a:t>
                      </a:r>
                      <a:endParaRPr lang="ru-RU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низкий</a:t>
                      </a:r>
                      <a:endParaRPr lang="ru-RU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ниже среднего</a:t>
                      </a:r>
                      <a:endParaRPr lang="ru-RU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16397545"/>
                  </a:ext>
                </a:extLst>
              </a:tr>
              <a:tr h="672032">
                <a:tc>
                  <a:txBody>
                    <a:bodyPr/>
                    <a:lstStyle/>
                    <a:p>
                      <a:r>
                        <a:rPr lang="ru-RU" dirty="0" smtClean="0"/>
                        <a:t>Марина М.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выше среднего</a:t>
                      </a:r>
                      <a:endParaRPr lang="ru-RU" sz="14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ниже среднего</a:t>
                      </a:r>
                      <a:endParaRPr lang="ru-RU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ниже среднего</a:t>
                      </a:r>
                      <a:endParaRPr lang="ru-RU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выше среднего</a:t>
                      </a:r>
                      <a:endParaRPr lang="ru-RU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низкий</a:t>
                      </a:r>
                      <a:endParaRPr lang="ru-RU" sz="14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ниже среднего</a:t>
                      </a:r>
                      <a:endParaRPr lang="ru-RU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средний</a:t>
                      </a:r>
                      <a:endParaRPr lang="ru-RU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62075474"/>
                  </a:ext>
                </a:extLst>
              </a:tr>
              <a:tr h="558738">
                <a:tc>
                  <a:txBody>
                    <a:bodyPr/>
                    <a:lstStyle/>
                    <a:p>
                      <a:r>
                        <a:rPr lang="ru-RU" dirty="0" smtClean="0"/>
                        <a:t>Диана С.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выше среднего</a:t>
                      </a:r>
                      <a:endParaRPr lang="ru-RU" sz="14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средний</a:t>
                      </a:r>
                      <a:endParaRPr lang="ru-RU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средний</a:t>
                      </a:r>
                      <a:endParaRPr lang="ru-RU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выше среднего</a:t>
                      </a:r>
                      <a:endParaRPr lang="ru-RU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низкий</a:t>
                      </a:r>
                      <a:endParaRPr lang="ru-RU" sz="14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ниже среднего</a:t>
                      </a:r>
                      <a:endParaRPr lang="ru-RU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средний</a:t>
                      </a:r>
                      <a:endParaRPr lang="ru-RU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50811432"/>
                  </a:ext>
                </a:extLst>
              </a:tr>
              <a:tr h="672032">
                <a:tc>
                  <a:txBody>
                    <a:bodyPr/>
                    <a:lstStyle/>
                    <a:p>
                      <a:r>
                        <a:rPr lang="ru-RU" dirty="0" smtClean="0"/>
                        <a:t> Дмитрий</a:t>
                      </a:r>
                      <a:r>
                        <a:rPr lang="ru-RU" baseline="0" dirty="0" smtClean="0"/>
                        <a:t> Т.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ниже среднего</a:t>
                      </a:r>
                      <a:endParaRPr lang="ru-RU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ниже среднего</a:t>
                      </a:r>
                      <a:endParaRPr lang="ru-RU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ниже среднего</a:t>
                      </a:r>
                      <a:endParaRPr lang="ru-RU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средний</a:t>
                      </a:r>
                      <a:endParaRPr lang="ru-RU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ниже среднего</a:t>
                      </a:r>
                      <a:endParaRPr lang="ru-RU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ниже среднего</a:t>
                      </a:r>
                      <a:endParaRPr lang="ru-RU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ниже среднего</a:t>
                      </a:r>
                      <a:endParaRPr lang="ru-RU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61981147"/>
                  </a:ext>
                </a:extLst>
              </a:tr>
            </a:tbl>
          </a:graphicData>
        </a:graphic>
      </p:graphicFrame>
      <p:pic>
        <p:nvPicPr>
          <p:cNvPr id="5" name="Picture 2" descr="C:\Users\user\Desktop\анализ воспит работы\ЭМБЛЕМ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182601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830587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7391" y="351155"/>
            <a:ext cx="8911687" cy="64513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Группа учебной </a:t>
            </a:r>
            <a:r>
              <a:rPr lang="ru-RU" sz="2800" b="1" dirty="0" err="1" smtClean="0"/>
              <a:t>неуспешности</a:t>
            </a:r>
            <a:r>
              <a:rPr lang="ru-RU" sz="2800" b="1" dirty="0" smtClean="0"/>
              <a:t> 5 «Б» класса</a:t>
            </a: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760209492"/>
              </p:ext>
            </p:extLst>
          </p:nvPr>
        </p:nvGraphicFramePr>
        <p:xfrm>
          <a:off x="1095340" y="1428734"/>
          <a:ext cx="10912178" cy="5116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0262">
                  <a:extLst>
                    <a:ext uri="{9D8B030D-6E8A-4147-A177-3AD203B41FA5}">
                      <a16:colId xmlns="" xmlns:a16="http://schemas.microsoft.com/office/drawing/2014/main" val="2657232764"/>
                    </a:ext>
                  </a:extLst>
                </a:gridCol>
                <a:gridCol w="1046841">
                  <a:extLst>
                    <a:ext uri="{9D8B030D-6E8A-4147-A177-3AD203B41FA5}">
                      <a16:colId xmlns="" xmlns:a16="http://schemas.microsoft.com/office/drawing/2014/main" val="998460171"/>
                    </a:ext>
                  </a:extLst>
                </a:gridCol>
                <a:gridCol w="955810">
                  <a:extLst>
                    <a:ext uri="{9D8B030D-6E8A-4147-A177-3AD203B41FA5}">
                      <a16:colId xmlns="" xmlns:a16="http://schemas.microsoft.com/office/drawing/2014/main" val="1577797983"/>
                    </a:ext>
                  </a:extLst>
                </a:gridCol>
                <a:gridCol w="1228900">
                  <a:extLst>
                    <a:ext uri="{9D8B030D-6E8A-4147-A177-3AD203B41FA5}">
                      <a16:colId xmlns="" xmlns:a16="http://schemas.microsoft.com/office/drawing/2014/main" val="3331032726"/>
                    </a:ext>
                  </a:extLst>
                </a:gridCol>
                <a:gridCol w="1126491">
                  <a:extLst>
                    <a:ext uri="{9D8B030D-6E8A-4147-A177-3AD203B41FA5}">
                      <a16:colId xmlns="" xmlns:a16="http://schemas.microsoft.com/office/drawing/2014/main" val="3311871094"/>
                    </a:ext>
                  </a:extLst>
                </a:gridCol>
                <a:gridCol w="1024083">
                  <a:extLst>
                    <a:ext uri="{9D8B030D-6E8A-4147-A177-3AD203B41FA5}">
                      <a16:colId xmlns="" xmlns:a16="http://schemas.microsoft.com/office/drawing/2014/main" val="3996742072"/>
                    </a:ext>
                  </a:extLst>
                </a:gridCol>
                <a:gridCol w="989948">
                  <a:extLst>
                    <a:ext uri="{9D8B030D-6E8A-4147-A177-3AD203B41FA5}">
                      <a16:colId xmlns="" xmlns:a16="http://schemas.microsoft.com/office/drawing/2014/main" val="1472757155"/>
                    </a:ext>
                  </a:extLst>
                </a:gridCol>
                <a:gridCol w="1172006">
                  <a:extLst>
                    <a:ext uri="{9D8B030D-6E8A-4147-A177-3AD203B41FA5}">
                      <a16:colId xmlns="" xmlns:a16="http://schemas.microsoft.com/office/drawing/2014/main" val="976054016"/>
                    </a:ext>
                  </a:extLst>
                </a:gridCol>
                <a:gridCol w="955811">
                  <a:extLst>
                    <a:ext uri="{9D8B030D-6E8A-4147-A177-3AD203B41FA5}">
                      <a16:colId xmlns="" xmlns:a16="http://schemas.microsoft.com/office/drawing/2014/main" val="3221161740"/>
                    </a:ext>
                  </a:extLst>
                </a:gridCol>
                <a:gridCol w="842026">
                  <a:extLst>
                    <a:ext uri="{9D8B030D-6E8A-4147-A177-3AD203B41FA5}">
                      <a16:colId xmlns="" xmlns:a16="http://schemas.microsoft.com/office/drawing/2014/main" val="3019029753"/>
                    </a:ext>
                  </a:extLst>
                </a:gridCol>
              </a:tblGrid>
              <a:tr h="499409">
                <a:tc gridSpan="10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Предметные</a:t>
                      </a:r>
                      <a:r>
                        <a:rPr lang="ru-RU" baseline="0" dirty="0" smtClean="0"/>
                        <a:t> зоны успешности/</a:t>
                      </a:r>
                      <a:r>
                        <a:rPr lang="ru-RU" baseline="0" dirty="0" err="1" smtClean="0"/>
                        <a:t>неуспешности</a:t>
                      </a:r>
                      <a:endParaRPr lang="ru-RU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45159235"/>
                  </a:ext>
                </a:extLst>
              </a:tr>
              <a:tr h="86199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Учащийся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Русский язык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Литера-тура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solidFill>
                            <a:schemeClr val="bg1"/>
                          </a:solidFill>
                        </a:rPr>
                        <a:t>Матема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-тика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solidFill>
                            <a:schemeClr val="bg1"/>
                          </a:solidFill>
                        </a:rPr>
                        <a:t>Английс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-кий язык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Родной язык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История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Общество-знание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Биология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Гео-графия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86327406"/>
                  </a:ext>
                </a:extLst>
              </a:tr>
              <a:tr h="50663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Виталий С.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8117017"/>
                  </a:ext>
                </a:extLst>
              </a:tr>
              <a:tr h="50663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Тамара С.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83911908"/>
                  </a:ext>
                </a:extLst>
              </a:tr>
              <a:tr h="50663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Владислав М.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89012324"/>
                  </a:ext>
                </a:extLst>
              </a:tr>
              <a:tr h="50663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Кристина Л.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16397545"/>
                  </a:ext>
                </a:extLst>
              </a:tr>
              <a:tr h="50663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Марина М.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62075474"/>
                  </a:ext>
                </a:extLst>
              </a:tr>
              <a:tr h="50663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Диана С.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50811432"/>
                  </a:ext>
                </a:extLst>
              </a:tr>
              <a:tr h="71524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Дмитрий</a:t>
                      </a:r>
                      <a:r>
                        <a:rPr lang="ru-RU" sz="1400" baseline="0" dirty="0" smtClean="0"/>
                        <a:t> Т.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61981147"/>
                  </a:ext>
                </a:extLst>
              </a:tr>
            </a:tbl>
          </a:graphicData>
        </a:graphic>
      </p:graphicFrame>
      <p:pic>
        <p:nvPicPr>
          <p:cNvPr id="5" name="Picture 2" descr="C:\Users\user\Desktop\анализ воспит работы\ЭМБЛЕМ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66778" cy="1480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446446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b="1" dirty="0" smtClean="0"/>
              <a:t>Профессиональное взаимодействие с группой учебной </a:t>
            </a:r>
            <a:r>
              <a:rPr lang="ru-RU" b="1" dirty="0" err="1" smtClean="0"/>
              <a:t>неуспешности</a:t>
            </a:r>
            <a:endParaRPr lang="ru-RU" b="1" dirty="0"/>
          </a:p>
        </p:txBody>
      </p:sp>
      <p:sp>
        <p:nvSpPr>
          <p:cNvPr id="4" name="Стрелка вниз 3"/>
          <p:cNvSpPr/>
          <p:nvPr/>
        </p:nvSpPr>
        <p:spPr>
          <a:xfrm>
            <a:off x="2637723" y="2023573"/>
            <a:ext cx="509451" cy="8490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6493349" y="2023570"/>
            <a:ext cx="509451" cy="8490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10518553" y="1996275"/>
            <a:ext cx="509451" cy="8490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651785" y="2023572"/>
            <a:ext cx="509451" cy="8490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 rot="16200000">
            <a:off x="1549898" y="3885028"/>
            <a:ext cx="2821577" cy="1423851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Классный руководитель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 rot="16200000">
            <a:off x="5345013" y="3857732"/>
            <a:ext cx="2821577" cy="1423851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Педагоги-психологи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 rot="16200000">
            <a:off x="9395545" y="3830437"/>
            <a:ext cx="2821577" cy="1423851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 внеурочной деятельности и дополнительного образования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8501844" y="1971254"/>
            <a:ext cx="509451" cy="8490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 rot="16200000">
            <a:off x="7353509" y="3873655"/>
            <a:ext cx="2821577" cy="1423851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 rot="16200000">
            <a:off x="3495721" y="3857732"/>
            <a:ext cx="2821577" cy="1423851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Педагоги-предметники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2181960" y="2944500"/>
            <a:ext cx="5449099" cy="3304906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Педагоги-предметники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Picture 2" descr="C:\Users\user\Desktop\анализ воспит работы\ЭМБЛЕМ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557" y="357166"/>
            <a:ext cx="1099535" cy="139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611646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" name="Схема 2"/>
          <p:cNvGraphicFramePr/>
          <p:nvPr>
            <p:extLst/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8057916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9869" y="624110"/>
            <a:ext cx="9484743" cy="63148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Тематическое планирование по русскому языку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29301" y="1364775"/>
            <a:ext cx="9075311" cy="5336275"/>
          </a:xfrm>
        </p:spPr>
        <p:txBody>
          <a:bodyPr>
            <a:normAutofit fontScale="85000" lnSpcReduction="20000"/>
          </a:bodyPr>
          <a:lstStyle/>
          <a:p>
            <a:pPr>
              <a:buFont typeface="+mj-lt"/>
              <a:buAutoNum type="arabicPeriod"/>
            </a:pPr>
            <a:r>
              <a:rPr lang="en-US" dirty="0"/>
              <a:t>P/P. </a:t>
            </a:r>
            <a:r>
              <a:rPr lang="ru-RU" dirty="0"/>
              <a:t>Основная мысль </a:t>
            </a:r>
            <a:r>
              <a:rPr lang="ru-RU" dirty="0" smtClean="0"/>
              <a:t>текста;</a:t>
            </a:r>
          </a:p>
          <a:p>
            <a:pPr>
              <a:buFont typeface="+mj-lt"/>
              <a:buAutoNum type="arabicPeriod"/>
            </a:pPr>
            <a:r>
              <a:rPr lang="ru-RU" dirty="0"/>
              <a:t>Контрольный диктант с грамматическим </a:t>
            </a:r>
            <a:r>
              <a:rPr lang="ru-RU" dirty="0" smtClean="0"/>
              <a:t>заданием;</a:t>
            </a:r>
          </a:p>
          <a:p>
            <a:pPr>
              <a:buFont typeface="+mj-lt"/>
              <a:buAutoNum type="arabicPeriod"/>
            </a:pPr>
            <a:r>
              <a:rPr lang="ru-RU" dirty="0"/>
              <a:t>Анализ диктанта и работа над </a:t>
            </a:r>
            <a:r>
              <a:rPr lang="ru-RU" dirty="0" smtClean="0"/>
              <a:t>ошибками;</a:t>
            </a:r>
          </a:p>
          <a:p>
            <a:pPr>
              <a:buFont typeface="+mj-lt"/>
              <a:buAutoNum type="arabicPeriod"/>
            </a:pPr>
            <a:r>
              <a:rPr lang="ru-RU" dirty="0"/>
              <a:t>Синтаксис и </a:t>
            </a:r>
            <a:r>
              <a:rPr lang="ru-RU" dirty="0" smtClean="0"/>
              <a:t>пунктуация;</a:t>
            </a:r>
          </a:p>
          <a:p>
            <a:pPr>
              <a:buFont typeface="+mj-lt"/>
              <a:buAutoNum type="arabicPeriod"/>
            </a:pPr>
            <a:r>
              <a:rPr lang="ru-RU" dirty="0" smtClean="0"/>
              <a:t>Словосочетание;</a:t>
            </a:r>
          </a:p>
          <a:p>
            <a:pPr>
              <a:buFont typeface="+mj-lt"/>
              <a:buAutoNum type="arabicPeriod"/>
            </a:pPr>
            <a:r>
              <a:rPr lang="ru-RU" dirty="0"/>
              <a:t>Разбор </a:t>
            </a:r>
            <a:r>
              <a:rPr lang="ru-RU" dirty="0" smtClean="0"/>
              <a:t>словосочетаний;</a:t>
            </a:r>
          </a:p>
          <a:p>
            <a:pPr>
              <a:buFont typeface="+mj-lt"/>
              <a:buAutoNum type="arabicPeriod"/>
            </a:pPr>
            <a:r>
              <a:rPr lang="ru-RU" dirty="0" smtClean="0"/>
              <a:t>Предложение;</a:t>
            </a:r>
          </a:p>
          <a:p>
            <a:pPr>
              <a:buFont typeface="+mj-lt"/>
              <a:buAutoNum type="arabicPeriod"/>
            </a:pPr>
            <a:r>
              <a:rPr lang="ru-RU" dirty="0"/>
              <a:t> P/P. Сжатое изложение по рассказу В.П. </a:t>
            </a:r>
            <a:r>
              <a:rPr lang="ru-RU" dirty="0" smtClean="0"/>
              <a:t>Катаева;</a:t>
            </a:r>
          </a:p>
          <a:p>
            <a:pPr>
              <a:buFont typeface="+mj-lt"/>
              <a:buAutoNum type="arabicPeriod"/>
            </a:pPr>
            <a:r>
              <a:rPr lang="ru-RU" dirty="0"/>
              <a:t>Виды предложений по цели </a:t>
            </a:r>
            <a:r>
              <a:rPr lang="ru-RU" dirty="0" smtClean="0"/>
              <a:t>высказывания;</a:t>
            </a:r>
          </a:p>
          <a:p>
            <a:pPr>
              <a:buFont typeface="+mj-lt"/>
              <a:buAutoNum type="arabicPeriod"/>
            </a:pPr>
            <a:r>
              <a:rPr lang="ru-RU" dirty="0"/>
              <a:t>Восклицательные </a:t>
            </a:r>
            <a:r>
              <a:rPr lang="ru-RU" dirty="0" smtClean="0"/>
              <a:t>предложения;</a:t>
            </a:r>
          </a:p>
          <a:p>
            <a:pPr>
              <a:buFont typeface="+mj-lt"/>
              <a:buAutoNum type="arabicPeriod"/>
            </a:pPr>
            <a:r>
              <a:rPr lang="ru-RU" dirty="0"/>
              <a:t>P/P. Сочинение на свободную </a:t>
            </a:r>
            <a:r>
              <a:rPr lang="ru-RU" dirty="0" smtClean="0"/>
              <a:t>тему;</a:t>
            </a:r>
          </a:p>
          <a:p>
            <a:pPr>
              <a:buFont typeface="+mj-lt"/>
              <a:buAutoNum type="arabicPeriod"/>
            </a:pPr>
            <a:r>
              <a:rPr lang="ru-RU" dirty="0"/>
              <a:t>Члены предложения. Главные члены предложения. </a:t>
            </a:r>
            <a:r>
              <a:rPr lang="ru-RU" dirty="0" smtClean="0"/>
              <a:t>Подлежащее;</a:t>
            </a:r>
          </a:p>
          <a:p>
            <a:pPr>
              <a:buFont typeface="+mj-lt"/>
              <a:buAutoNum type="arabicPeriod"/>
            </a:pPr>
            <a:r>
              <a:rPr lang="ru-RU" dirty="0" smtClean="0"/>
              <a:t>Сказуемое;</a:t>
            </a:r>
          </a:p>
          <a:p>
            <a:pPr>
              <a:buFont typeface="+mj-lt"/>
              <a:buAutoNum type="arabicPeriod"/>
            </a:pPr>
            <a:r>
              <a:rPr lang="ru-RU" dirty="0"/>
              <a:t>Тире между подлежащим и </a:t>
            </a:r>
            <a:r>
              <a:rPr lang="ru-RU" dirty="0" smtClean="0"/>
              <a:t>сказуемым;</a:t>
            </a:r>
          </a:p>
          <a:p>
            <a:pPr>
              <a:buFont typeface="+mj-lt"/>
              <a:buAutoNum type="arabicPeriod"/>
            </a:pPr>
            <a:r>
              <a:rPr lang="ru-RU" dirty="0"/>
              <a:t>Нераспространенные и распространенные предложения. Второстепенные члены </a:t>
            </a:r>
            <a:r>
              <a:rPr lang="ru-RU" dirty="0" smtClean="0"/>
              <a:t>предложения;</a:t>
            </a:r>
          </a:p>
          <a:p>
            <a:pPr>
              <a:buFont typeface="+mj-lt"/>
              <a:buAutoNum type="arabicPeriod"/>
            </a:pPr>
            <a:r>
              <a:rPr lang="ru-RU" dirty="0" smtClean="0"/>
              <a:t>Дополнение.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124443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9869" y="624110"/>
            <a:ext cx="9484743" cy="63148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Тематическое планирование по литературе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29301" y="1364775"/>
            <a:ext cx="9075311" cy="5336275"/>
          </a:xfrm>
        </p:spPr>
        <p:txBody>
          <a:bodyPr>
            <a:normAutofit fontScale="92500" lnSpcReduction="10000"/>
          </a:bodyPr>
          <a:lstStyle/>
          <a:p>
            <a:pPr>
              <a:buFont typeface="+mj-lt"/>
              <a:buAutoNum type="arabicPeriod"/>
            </a:pPr>
            <a:r>
              <a:rPr lang="ru-RU" dirty="0"/>
              <a:t>А.П. Сумароков. «</a:t>
            </a:r>
            <a:r>
              <a:rPr lang="ru-RU" dirty="0" err="1"/>
              <a:t>Кокушка</a:t>
            </a:r>
            <a:r>
              <a:rPr lang="ru-RU" dirty="0" smtClean="0"/>
              <a:t>»;</a:t>
            </a:r>
          </a:p>
          <a:p>
            <a:pPr>
              <a:buFont typeface="+mj-lt"/>
              <a:buAutoNum type="arabicPeriod"/>
            </a:pPr>
            <a:r>
              <a:rPr lang="ru-RU" dirty="0"/>
              <a:t>И.И. Дмитриев. «Муха</a:t>
            </a:r>
            <a:r>
              <a:rPr lang="ru-RU" dirty="0" smtClean="0"/>
              <a:t>»;</a:t>
            </a:r>
          </a:p>
          <a:p>
            <a:pPr>
              <a:buFont typeface="+mj-lt"/>
              <a:buAutoNum type="arabicPeriod"/>
            </a:pPr>
            <a:r>
              <a:rPr lang="ru-RU" dirty="0"/>
              <a:t>И. А. Крылов. Слово о басно­писце. Обличение человече­ских пороков в баснях «Волк и Ягненок». Понятие об аллего­рии и </a:t>
            </a:r>
            <a:r>
              <a:rPr lang="ru-RU" dirty="0" smtClean="0"/>
              <a:t>морали;</a:t>
            </a:r>
          </a:p>
          <a:p>
            <a:pPr>
              <a:buFont typeface="+mj-lt"/>
              <a:buAutoNum type="arabicPeriod"/>
            </a:pPr>
            <a:r>
              <a:rPr lang="ru-RU" dirty="0"/>
              <a:t>И. А. Крылов. «Ворона и Лиси­ца», «Свинья под Дубом». По­нятие об аллегории и </a:t>
            </a:r>
            <a:r>
              <a:rPr lang="ru-RU" dirty="0" smtClean="0"/>
              <a:t>морали;</a:t>
            </a:r>
          </a:p>
          <a:p>
            <a:pPr>
              <a:buFont typeface="+mj-lt"/>
              <a:buAutoNum type="arabicPeriod"/>
            </a:pPr>
            <a:r>
              <a:rPr lang="ru-RU" dirty="0"/>
              <a:t>Аллегорическое отражение ис­торических событий в баснях. «Волк на псарне» как басня о войне 1812 </a:t>
            </a:r>
            <a:r>
              <a:rPr lang="ru-RU" dirty="0" smtClean="0"/>
              <a:t>года;</a:t>
            </a:r>
          </a:p>
          <a:p>
            <a:pPr>
              <a:buFont typeface="+mj-lt"/>
              <a:buAutoNum type="arabicPeriod"/>
            </a:pPr>
            <a:r>
              <a:rPr lang="ru-RU" dirty="0"/>
              <a:t>В.А. Жуковский. Слово о поэте. Жуковский-сказочник. Сказка «Спящая царевна</a:t>
            </a:r>
            <a:r>
              <a:rPr lang="ru-RU" dirty="0" smtClean="0"/>
              <a:t>»;</a:t>
            </a:r>
          </a:p>
          <a:p>
            <a:pPr>
              <a:buFont typeface="+mj-lt"/>
              <a:buAutoNum type="arabicPeriod"/>
            </a:pPr>
            <a:r>
              <a:rPr lang="ru-RU" dirty="0"/>
              <a:t>«Спящая царевна». Сходные и различные черты сказки Жуковского и народной сказки. Герои литературной сказки, особенности </a:t>
            </a:r>
            <a:r>
              <a:rPr lang="ru-RU" dirty="0" smtClean="0"/>
              <a:t>сюжета;</a:t>
            </a:r>
          </a:p>
          <a:p>
            <a:pPr>
              <a:buFont typeface="+mj-lt"/>
              <a:buAutoNum type="arabicPeriod"/>
            </a:pPr>
            <a:r>
              <a:rPr lang="ru-RU" dirty="0"/>
              <a:t>В.А. Жуковский. Баллада «Кубок». Особенности </a:t>
            </a:r>
            <a:r>
              <a:rPr lang="ru-RU" dirty="0" smtClean="0"/>
              <a:t>жанра;</a:t>
            </a:r>
          </a:p>
          <a:p>
            <a:pPr>
              <a:buFont typeface="+mj-lt"/>
              <a:buAutoNum type="arabicPeriod"/>
            </a:pPr>
            <a:r>
              <a:rPr lang="ru-RU" dirty="0"/>
              <a:t>А.С. Пушкин. Детские и лицейские годы жизни поэта. «Няне» как поэтизация образа Арины </a:t>
            </a:r>
            <a:r>
              <a:rPr lang="ru-RU" dirty="0" smtClean="0"/>
              <a:t>Родионовны;</a:t>
            </a:r>
          </a:p>
          <a:p>
            <a:pPr>
              <a:buFont typeface="+mj-lt"/>
              <a:buAutoNum type="arabicPeriod"/>
            </a:pPr>
            <a:r>
              <a:rPr lang="ru-RU" dirty="0"/>
              <a:t>Пролог к поэме «Руслан и Люд­мила» как собирательная кар­тина народных </a:t>
            </a:r>
            <a:r>
              <a:rPr lang="ru-RU" dirty="0" smtClean="0"/>
              <a:t>сказок.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807905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6646" y="1357298"/>
            <a:ext cx="7929618" cy="5072098"/>
          </a:xfrm>
        </p:spPr>
        <p:txBody>
          <a:bodyPr>
            <a:normAutofit fontScale="32500" lnSpcReduction="20000"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0000FF"/>
                </a:solidFill>
              </a:rPr>
              <a:t>   </a:t>
            </a:r>
          </a:p>
          <a:p>
            <a:pPr algn="just">
              <a:lnSpc>
                <a:spcPct val="170000"/>
              </a:lnSpc>
              <a:buNone/>
            </a:pPr>
            <a:r>
              <a:rPr lang="ru-RU" dirty="0" smtClean="0">
                <a:solidFill>
                  <a:srgbClr val="0000FF"/>
                </a:solidFill>
              </a:rPr>
              <a:t>		</a:t>
            </a:r>
          </a:p>
          <a:p>
            <a:pPr algn="just">
              <a:lnSpc>
                <a:spcPct val="170000"/>
              </a:lnSpc>
              <a:buNone/>
            </a:pPr>
            <a:r>
              <a:rPr lang="ru-RU" sz="7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«Чем легче учителю учить, тем труднее ученикам учиться. Чем труднее учителю, тем легче ученику. Чем больше будет учитель учиться сам, обдумывать каждый урок и соразмерять с силами ученика, чем больше будет следить за ходом мысли ученика,… тем легче будет учиться  ученику».                                                  </a:t>
            </a:r>
          </a:p>
          <a:p>
            <a:pPr>
              <a:lnSpc>
                <a:spcPct val="170000"/>
              </a:lnSpc>
              <a:buNone/>
            </a:pPr>
            <a:r>
              <a:rPr lang="ru-RU" sz="7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</a:t>
            </a:r>
            <a:r>
              <a:rPr lang="ru-RU" sz="8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Л.Н.Толстой</a:t>
            </a:r>
            <a:endParaRPr lang="ru-RU" sz="8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3454" y="1928802"/>
            <a:ext cx="3484566" cy="409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Users\user\Desktop\анализ воспит работы\ЭМБЛЕМ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838" y="58738"/>
            <a:ext cx="1248928" cy="15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/>
          </p:nvPr>
        </p:nvGraphicFramePr>
        <p:xfrm>
          <a:off x="2632891" y="1371601"/>
          <a:ext cx="6968309" cy="3904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Блок-схема: альтернативный процесс 5"/>
          <p:cNvSpPr/>
          <p:nvPr/>
        </p:nvSpPr>
        <p:spPr>
          <a:xfrm>
            <a:off x="5460274" y="339635"/>
            <a:ext cx="6348549" cy="1031966"/>
          </a:xfrm>
          <a:prstGeom prst="flowChartAlternate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Учебный период: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октябрь 2021-2022 уч. года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1293223" y="719666"/>
            <a:ext cx="4402183" cy="1031966"/>
          </a:xfrm>
          <a:prstGeom prst="flowChartAlternate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Класс: 5 «Б»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854528" y="4347938"/>
            <a:ext cx="2769326" cy="979714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История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4078878" y="4399403"/>
            <a:ext cx="3505199" cy="979714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Обществознание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442687" y="2834036"/>
            <a:ext cx="2751909" cy="979714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Математика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8039101" y="4371451"/>
            <a:ext cx="3505199" cy="979714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Английский язык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9155973" y="3039710"/>
            <a:ext cx="2312127" cy="979714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Биология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9079774" y="1707969"/>
            <a:ext cx="2464526" cy="979714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География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5585704" y="1577995"/>
            <a:ext cx="2898740" cy="979714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Информатика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0768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2255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1. Основная мысль текста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1569343" y="2033516"/>
            <a:ext cx="2511188" cy="69603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БИОЛОГИЯ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5409025" y="2033516"/>
            <a:ext cx="2511188" cy="69603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ЛИТЕРАТУРА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8766411" y="2033516"/>
            <a:ext cx="2629470" cy="69603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МАТЕМАТИКА/ИНФОРМАТИКА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1767" y="2947916"/>
            <a:ext cx="4326340" cy="3507343"/>
          </a:xfrm>
          <a:prstGeom prst="flowChartAlternateProcess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Текст М. Пришвина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«Берестяная трубочка»;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Словарная работа: 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орешник, ореховка;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Задание на соотнесение (зрительные образы);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Дополнительное д\з: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объяснить с точки зрения биологии возникновение таких трубочек.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67877" y="2947916"/>
            <a:ext cx="2993484" cy="2860358"/>
          </a:xfrm>
          <a:prstGeom prst="flowChartAlternateProcess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Поиск признаков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художественного текста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средств художественной выразительности;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Обнаружение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идеи текста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авторского замысла.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84404" y="3045725"/>
            <a:ext cx="2811477" cy="1940957"/>
          </a:xfrm>
          <a:prstGeom prst="flowChartAlternateProcess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Работа по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алгоритму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«Алгоритм определения основной мысли текста»</a:t>
            </a:r>
          </a:p>
        </p:txBody>
      </p:sp>
    </p:spTree>
    <p:extLst>
      <p:ext uri="{BB962C8B-B14F-4D97-AF65-F5344CB8AC3E}">
        <p14:creationId xmlns="" xmlns:p14="http://schemas.microsoft.com/office/powerpoint/2010/main" val="22610662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09323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2. Виды предложений по цели высказывания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3134361" y="2033516"/>
            <a:ext cx="3207194" cy="69603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ОБЩЕСТВОЗНАНИЕ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8161361" y="2033516"/>
            <a:ext cx="2511188" cy="69603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ИСТОРИЯ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74788" y="3045904"/>
            <a:ext cx="4326340" cy="2553891"/>
          </a:xfrm>
          <a:prstGeom prst="flowChartAlternateProcess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Отрывки из адаптированного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Поучения Владимира Мономаха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отражающие основы христианства и семейные ценности.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Определение функции побудительных предложений в тексте.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98080" y="3045725"/>
            <a:ext cx="3849778" cy="3166824"/>
          </a:xfrm>
          <a:prstGeom prst="flowChartAlternateProcess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Рассмотрение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исторической личности Владимира Мономаха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знакомство с портретом, годами правления.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Вопросы на понимание текста.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Дополнительное задание: узнать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этимологию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прозвища «Мономах».</a:t>
            </a:r>
          </a:p>
        </p:txBody>
      </p:sp>
    </p:spTree>
    <p:extLst>
      <p:ext uri="{BB962C8B-B14F-4D97-AF65-F5344CB8AC3E}">
        <p14:creationId xmlns="" xmlns:p14="http://schemas.microsoft.com/office/powerpoint/2010/main" val="38648901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1" y="624110"/>
            <a:ext cx="9218612" cy="109323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3. Тире между подлежащим и сказуемым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1569342" y="2033516"/>
            <a:ext cx="3006165" cy="69603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ГЕОГРАФИЯ/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ГЕОГРАФИЯ ЯНАО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8584404" y="1984611"/>
            <a:ext cx="2511188" cy="69603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МАТЕМАТИКА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5265221" y="2033516"/>
            <a:ext cx="2629470" cy="69603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АНГЛИЙСКИЙ ЯЗЫК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34665" y="2970454"/>
            <a:ext cx="2875517" cy="1328023"/>
          </a:xfrm>
          <a:prstGeom prst="flowChartAlternateProcess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Задание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«Дополни предложение»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с географическими объектами.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01063" y="2947915"/>
            <a:ext cx="2993484" cy="1021556"/>
          </a:xfrm>
          <a:prstGeom prst="flowChartAlternateProcess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Дополнительное задание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«Числовой диктант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».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A5301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11635" y="2970454"/>
            <a:ext cx="3074060" cy="1940957"/>
          </a:xfrm>
          <a:prstGeom prst="flowChartAlternateProcess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Регионоведение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включение заданий по основным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достопримеча-тельностям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Великобритании.</a:t>
            </a:r>
          </a:p>
        </p:txBody>
      </p:sp>
    </p:spTree>
    <p:extLst>
      <p:ext uri="{BB962C8B-B14F-4D97-AF65-F5344CB8AC3E}">
        <p14:creationId xmlns="" xmlns:p14="http://schemas.microsoft.com/office/powerpoint/2010/main" val="3681063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1533" y="151706"/>
            <a:ext cx="8911687" cy="1565637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1.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Аллегорическое отражение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исторических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событий в баснях. «Волк на псарне» как басня о войне 1812 года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1569343" y="2033516"/>
            <a:ext cx="2511188" cy="69603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РУССКИЙ ЯЗЫК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5409025" y="2033516"/>
            <a:ext cx="2511188" cy="69603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ИСТОРИЯ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8766411" y="2033516"/>
            <a:ext cx="2629470" cy="69603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МАТЕМАТИКА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1767" y="2947916"/>
            <a:ext cx="4326340" cy="2553891"/>
          </a:xfrm>
          <a:prstGeom prst="flowChartAlternateProcess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Словарная работа с устаревшими словами: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овчарня, псарня, псарь, ловчий.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Словарная работа с диалектными и просторечными формами: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ахти, дубьё, уставить.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89513" y="2947916"/>
            <a:ext cx="2993484" cy="3412569"/>
          </a:xfrm>
          <a:prstGeom prst="flowChartAlternateProcess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Историческая справка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об Отечественной войне 1812 года.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Словарная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работа с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точки зрения исторических реалий и устройства быта: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овчарня, псарня,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псарь, ловчий.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A5301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84404" y="2947916"/>
            <a:ext cx="2811477" cy="1940957"/>
          </a:xfrm>
          <a:prstGeom prst="flowChartAlternateProcess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Высчитать численное соотношение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сил русской армии и армии Наполеона.</a:t>
            </a:r>
          </a:p>
        </p:txBody>
      </p:sp>
    </p:spTree>
    <p:extLst>
      <p:ext uri="{BB962C8B-B14F-4D97-AF65-F5344CB8AC3E}">
        <p14:creationId xmlns="" xmlns:p14="http://schemas.microsoft.com/office/powerpoint/2010/main" val="34426254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9869" y="624110"/>
            <a:ext cx="9484743" cy="63148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Тематическое планирование по математике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29301" y="1364775"/>
            <a:ext cx="9075311" cy="5336275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dirty="0" smtClean="0"/>
              <a:t>Сравнение натуральных чисел</a:t>
            </a:r>
            <a:endParaRPr lang="ru-RU" dirty="0" smtClean="0"/>
          </a:p>
          <a:p>
            <a:pPr>
              <a:buFont typeface="+mj-lt"/>
              <a:buAutoNum type="arabicPeriod"/>
            </a:pPr>
            <a:r>
              <a:rPr lang="ru-RU" dirty="0" smtClean="0"/>
              <a:t>Сложение натуральных чисел. Свойства сложения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Вычитание натуральных чисел</a:t>
            </a:r>
            <a:endParaRPr lang="ru-RU" dirty="0" smtClean="0"/>
          </a:p>
          <a:p>
            <a:pPr>
              <a:buFont typeface="+mj-lt"/>
              <a:buAutoNum type="arabicPeriod"/>
            </a:pPr>
            <a:r>
              <a:rPr lang="ru-RU" dirty="0" smtClean="0"/>
              <a:t>Числовые и буквенные выражения. Формулы.</a:t>
            </a:r>
          </a:p>
          <a:p>
            <a:pPr>
              <a:buFont typeface="+mj-lt"/>
              <a:buAutoNum type="arabicPeriod"/>
            </a:pPr>
            <a:r>
              <a:rPr lang="ru-RU" dirty="0" smtClean="0"/>
              <a:t>Уравнения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874839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/>
          </p:nvPr>
        </p:nvGraphicFramePr>
        <p:xfrm>
          <a:off x="2632891" y="1371601"/>
          <a:ext cx="6968309" cy="3904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Блок-схема: альтернативный процесс 5"/>
          <p:cNvSpPr/>
          <p:nvPr/>
        </p:nvSpPr>
        <p:spPr>
          <a:xfrm>
            <a:off x="5460274" y="339635"/>
            <a:ext cx="6348549" cy="1031966"/>
          </a:xfrm>
          <a:prstGeom prst="flowChartAlternate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Учебный период: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октябрь 2021-2022 уч. года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1293223" y="719666"/>
            <a:ext cx="4402183" cy="1031966"/>
          </a:xfrm>
          <a:prstGeom prst="flowChartAlternate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Класс: 5 «Б»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1113834" y="3597312"/>
            <a:ext cx="2769326" cy="979714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История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4624788" y="3839845"/>
            <a:ext cx="3505199" cy="979714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Физкультура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1288849" y="1919636"/>
            <a:ext cx="2751909" cy="979714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Русский язык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8487232" y="3735746"/>
            <a:ext cx="2312127" cy="979714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Биология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8028896" y="1939980"/>
            <a:ext cx="2464526" cy="979714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География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4545396" y="1795310"/>
            <a:ext cx="2751909" cy="979714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Родная литература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5396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1982" y="173734"/>
            <a:ext cx="8911687" cy="123198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Сложение и вычитание натуральных чисел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599633" y="1498022"/>
            <a:ext cx="2511188" cy="69603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Физическая культура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6378014" y="1460310"/>
            <a:ext cx="2511188" cy="69603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ИСТОРИЯ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9209244" y="1453126"/>
            <a:ext cx="2629470" cy="69603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БИОЛОГИЯ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3470" y="2249474"/>
            <a:ext cx="2695387" cy="1021556"/>
          </a:xfrm>
          <a:prstGeom prst="flowChartAlternateProcess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marL="720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Подвижная игра с математическими заданиями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92514" y="2241464"/>
            <a:ext cx="2764029" cy="3979069"/>
          </a:xfrm>
          <a:prstGeom prst="flowChartAlternateProcess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marL="1800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Великая армия Наполеона насчитывала 600 тысяч человек, а русская армия состояла лишь из 210 тысяч солдат. На сколько тысяч солдат армия французов превосходила русскую армию?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A5301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16189" y="2211159"/>
            <a:ext cx="2814789" cy="4239101"/>
          </a:xfrm>
          <a:prstGeom prst="flowChartAlternateProcess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marL="1800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Через час после нанесения на поверхность кожи 30 миллионов болезнетворных бактерий их осталось только 700 тысяч, через 2 часа – всего лишь 7 тысяч. На сколько больше бактерий погибло в первый час, чем во второй?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3338823" y="1457918"/>
            <a:ext cx="2749156" cy="69603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Родная литература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18913" y="2245462"/>
            <a:ext cx="2769066" cy="1940957"/>
          </a:xfrm>
          <a:prstGeom prst="flowChartAlternateProcess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marL="360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Задачи на основании текста  биографии Леонида Васильевича 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Лапцуя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A5301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7774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316" y="506804"/>
            <a:ext cx="8911687" cy="680551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Уравнение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2738826" y="1337480"/>
            <a:ext cx="2511188" cy="69603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ГЕОГРАФИЯ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44015" y="2129050"/>
            <a:ext cx="4070182" cy="1634490"/>
          </a:xfrm>
          <a:prstGeom prst="flowChartAlternateProcess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Найти длину реки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Таз от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истока, если это число совпадает с корнем уравнения: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(Х + 94)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- 1400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=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95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A5301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7758752" y="1337480"/>
            <a:ext cx="2511188" cy="69603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Русский язык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23881" y="2142698"/>
            <a:ext cx="4667535" cy="2247424"/>
          </a:xfrm>
          <a:prstGeom prst="flowChartAlternateProcess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marL="1800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Составить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задачу, соответствующую следующему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уравнению:        (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28 + х) + 32 = 161. </a:t>
            </a:r>
          </a:p>
          <a:p>
            <a:pPr marL="1800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2. Подчеркнуть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все второстепенные члены предложения в получившейся задаче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A5301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51777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9869" y="624110"/>
            <a:ext cx="9484743" cy="63148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Тематическое планирование по английскому языку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29301" y="1364775"/>
            <a:ext cx="9075311" cy="5336275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ru-RU" dirty="0" smtClean="0"/>
              <a:t>Контрольная работа по теме «Школьное дни»</a:t>
            </a:r>
          </a:p>
          <a:p>
            <a:pPr>
              <a:buFont typeface="+mj-lt"/>
              <a:buAutoNum type="arabicPeriod"/>
            </a:pPr>
            <a:r>
              <a:rPr lang="ru-RU" dirty="0" smtClean="0"/>
              <a:t>Я из…  Суффиксы существительных.</a:t>
            </a:r>
          </a:p>
          <a:p>
            <a:pPr>
              <a:buFont typeface="+mj-lt"/>
              <a:buAutoNum type="arabicPeriod"/>
            </a:pPr>
            <a:r>
              <a:rPr lang="ru-RU" dirty="0" smtClean="0"/>
              <a:t>Мои вещи. Множественное число существительных.</a:t>
            </a:r>
          </a:p>
          <a:p>
            <a:pPr>
              <a:buFont typeface="+mj-lt"/>
              <a:buAutoNum type="arabicPeriod"/>
            </a:pPr>
            <a:r>
              <a:rPr lang="ru-RU" dirty="0" smtClean="0"/>
              <a:t>Моя коллекция. Числительные. </a:t>
            </a:r>
          </a:p>
          <a:p>
            <a:pPr>
              <a:buFont typeface="+mj-lt"/>
              <a:buAutoNum type="arabicPeriod"/>
            </a:pPr>
            <a:r>
              <a:rPr lang="ru-RU" dirty="0" smtClean="0"/>
              <a:t>Сувениры из Великобритании.</a:t>
            </a:r>
          </a:p>
          <a:p>
            <a:pPr>
              <a:buFont typeface="+mj-lt"/>
              <a:buAutoNum type="arabicPeriod"/>
            </a:pPr>
            <a:r>
              <a:rPr lang="ru-RU" dirty="0" smtClean="0"/>
              <a:t>Наша страна.</a:t>
            </a:r>
          </a:p>
          <a:p>
            <a:pPr>
              <a:buFont typeface="+mj-lt"/>
              <a:buAutoNum type="arabicPeriod"/>
            </a:pPr>
            <a:r>
              <a:rPr lang="ru-RU" dirty="0" smtClean="0"/>
              <a:t>Покупка сувениров. Контроль навыков </a:t>
            </a:r>
            <a:r>
              <a:rPr lang="ru-RU" dirty="0" err="1" smtClean="0"/>
              <a:t>аудирования</a:t>
            </a:r>
            <a:r>
              <a:rPr lang="ru-RU" dirty="0" smtClean="0"/>
              <a:t> и говорения.</a:t>
            </a:r>
          </a:p>
          <a:p>
            <a:pPr>
              <a:buFont typeface="+mj-lt"/>
              <a:buAutoNum type="arabicPeriod"/>
            </a:pPr>
            <a:r>
              <a:rPr lang="ru-RU" dirty="0" err="1" smtClean="0"/>
              <a:t>Англоговорящие</a:t>
            </a:r>
            <a:r>
              <a:rPr lang="ru-RU" dirty="0" smtClean="0"/>
              <a:t> страны.</a:t>
            </a:r>
          </a:p>
          <a:p>
            <a:pPr>
              <a:buFont typeface="+mj-lt"/>
              <a:buAutoNum type="arabicPeriod"/>
            </a:pPr>
            <a:r>
              <a:rPr lang="ru-RU" dirty="0"/>
              <a:t> </a:t>
            </a:r>
            <a:r>
              <a:rPr lang="ru-RU" dirty="0" smtClean="0"/>
              <a:t>Контрольная работа по теме «Я из..»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465359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952728" y="357165"/>
            <a:ext cx="9001188" cy="133352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	</a:t>
            </a:r>
            <a:r>
              <a:rPr lang="ru-RU" sz="3600" dirty="0" smtClean="0"/>
              <a:t>В 2020 году по результатам мониторинговых исследований наша школа вошла в число школ со стабильно низкими результатами</a:t>
            </a:r>
            <a:endParaRPr lang="ru-RU" sz="36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	</a:t>
            </a:r>
            <a:endParaRPr lang="ru-RU" dirty="0" smtClean="0">
              <a:solidFill>
                <a:srgbClr val="0000FF"/>
              </a:solidFill>
            </a:endParaRPr>
          </a:p>
          <a:p>
            <a:pPr marL="514350" indent="-514350">
              <a:buNone/>
            </a:pPr>
            <a:r>
              <a:rPr lang="ru-RU" dirty="0" smtClean="0">
                <a:solidFill>
                  <a:srgbClr val="0000FF"/>
                </a:solidFill>
              </a:rPr>
              <a:t> </a:t>
            </a:r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309522" y="1857365"/>
          <a:ext cx="11882478" cy="3929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C:\Users\user\Desktop\анализ воспит работы\ЭМБЛЕМА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838" y="58738"/>
            <a:ext cx="1248928" cy="15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/>
          </p:nvPr>
        </p:nvGraphicFramePr>
        <p:xfrm>
          <a:off x="2632891" y="1371601"/>
          <a:ext cx="6968309" cy="3904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Блок-схема: альтернативный процесс 5"/>
          <p:cNvSpPr/>
          <p:nvPr/>
        </p:nvSpPr>
        <p:spPr>
          <a:xfrm>
            <a:off x="5460274" y="339635"/>
            <a:ext cx="6348549" cy="1031966"/>
          </a:xfrm>
          <a:prstGeom prst="flowChartAlternate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Учебный период: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октябрь 2021-2022 уч. года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1293223" y="719666"/>
            <a:ext cx="4402183" cy="1031966"/>
          </a:xfrm>
          <a:prstGeom prst="flowChartAlternate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Класс: 5 «Б»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314778" y="3545226"/>
            <a:ext cx="2769326" cy="979714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История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3707674" y="4035083"/>
            <a:ext cx="3505199" cy="979714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Обществознание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765991" y="2075655"/>
            <a:ext cx="2751909" cy="979714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Математика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8039101" y="4371451"/>
            <a:ext cx="3505199" cy="979714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Русский язык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9155973" y="3055369"/>
            <a:ext cx="2312127" cy="979714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Родной язык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9079774" y="1707969"/>
            <a:ext cx="2464526" cy="979714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География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4490092" y="1792308"/>
            <a:ext cx="4144456" cy="987784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Изобразительное искусство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93811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3267" y="624110"/>
            <a:ext cx="9771346" cy="82255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1. Я из… Суффиксы существительных.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1542197" y="1687058"/>
            <a:ext cx="2511188" cy="69603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ГЕОГРАФИЯ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8570794" y="1753737"/>
            <a:ext cx="2511188" cy="69603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РУССКИЙ ЯЗЫК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0752" y="2756847"/>
            <a:ext cx="3794078" cy="2145268"/>
          </a:xfrm>
          <a:prstGeom prst="flowChartAlternateProcess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Задание на соотнесение стран с флагами (зрительные образы);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Соотнесение стран с национальностями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29646" y="2756847"/>
            <a:ext cx="2993484" cy="2247424"/>
          </a:xfrm>
          <a:prstGeom prst="flowChartAlternateProcess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A5301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Напишите национальности соответствующей страны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Найти слово с ошибкой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095014" y="1753737"/>
            <a:ext cx="2511188" cy="69603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ЛИТЕРАТУРА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15496" y="2739494"/>
            <a:ext cx="2993484" cy="3680639"/>
          </a:xfrm>
          <a:prstGeom prst="flowChartAlternateProcess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Обсуждение литературных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героев и героев мультфильмов, представленных на картинках: кого они знают, кто им нравится.  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A5301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Опрос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какой герой является наиболее популярным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A5301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6886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2255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2. Сувениры из Великобритании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1569343" y="2033516"/>
            <a:ext cx="2511188" cy="69603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ИСТОРИЯ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5409025" y="2033516"/>
            <a:ext cx="2511188" cy="69603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ГЕОГРАФИЯ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8447964" y="2033516"/>
            <a:ext cx="3330054" cy="69603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ИЗОБРАЗИТЕЛЬНОЕ ИСКУССТВО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1767" y="2947916"/>
            <a:ext cx="4326340" cy="1464231"/>
          </a:xfrm>
          <a:prstGeom prst="flowChartAlternateProcess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Текст «О популярных сувенирах Великобритании»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Прочитайте и переведите текст «История флага»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A5301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67877" y="2947916"/>
            <a:ext cx="2993484" cy="1328023"/>
          </a:xfrm>
          <a:prstGeom prst="flowChartAlternateProcess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Соотнеси страну и сувенир.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Покажи страну на карте.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84404" y="3045725"/>
            <a:ext cx="3067665" cy="1940957"/>
          </a:xfrm>
          <a:prstGeom prst="flowChartAlternateProcess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Нарисуй карту России и обозначь города, в которых производится  знаменитые русские сувениры.</a:t>
            </a:r>
          </a:p>
        </p:txBody>
      </p:sp>
    </p:spTree>
    <p:extLst>
      <p:ext uri="{BB962C8B-B14F-4D97-AF65-F5344CB8AC3E}">
        <p14:creationId xmlns="" xmlns:p14="http://schemas.microsoft.com/office/powerpoint/2010/main" val="9757355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3267" y="624110"/>
            <a:ext cx="9771346" cy="82255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3. Наша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2459935" y="2017334"/>
            <a:ext cx="2511188" cy="69603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ГЕОГРАФИЯ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17362" y="3171663"/>
            <a:ext cx="3596334" cy="1634490"/>
          </a:xfrm>
          <a:prstGeom prst="flowChartAlternateProcess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Текст «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The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Tazovskiy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district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»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Прочитать  и определить.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Mark the statements 1-4 T (true) or F (false).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A5301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7126406" y="1961145"/>
            <a:ext cx="3330054" cy="69603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Родной язык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43633" y="3018429"/>
            <a:ext cx="2895600" cy="1940957"/>
          </a:xfrm>
          <a:prstGeom prst="flowChartAlternateProcess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Прочитать текст на английском  и на родном языках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A5301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Найди похожие звуки на родном языке.</a:t>
            </a:r>
          </a:p>
        </p:txBody>
      </p:sp>
    </p:spTree>
    <p:extLst>
      <p:ext uri="{BB962C8B-B14F-4D97-AF65-F5344CB8AC3E}">
        <p14:creationId xmlns="" xmlns:p14="http://schemas.microsoft.com/office/powerpoint/2010/main" val="2352862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РАБОТА В ГРУППАХ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1223" y="1558834"/>
            <a:ext cx="8915400" cy="135418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основе примерного календарного планирования и предложенных заданий создайте план междисциплинарного взаимодействия для группы учебной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неуспешности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 класса.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958685" y="4973324"/>
            <a:ext cx="8915400" cy="135418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Вы можете использовать пустые шаблоны для реализации личных творческих идей.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631269" y="3266079"/>
            <a:ext cx="8915400" cy="1354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Подготовьте проект междисциплинарного взаимодействия и его защиту.</a:t>
            </a:r>
          </a:p>
        </p:txBody>
      </p:sp>
    </p:spTree>
    <p:extLst>
      <p:ext uri="{BB962C8B-B14F-4D97-AF65-F5344CB8AC3E}">
        <p14:creationId xmlns="" xmlns:p14="http://schemas.microsoft.com/office/powerpoint/2010/main" val="31408804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>
            <a:spLocks noChangeArrowheads="1"/>
          </p:cNvSpPr>
          <p:nvPr/>
        </p:nvSpPr>
        <p:spPr bwMode="auto">
          <a:xfrm>
            <a:off x="983977" y="683535"/>
            <a:ext cx="4855119" cy="3152548"/>
          </a:xfrm>
          <a:prstGeom prst="roundRect">
            <a:avLst>
              <a:gd name="adj" fmla="val 16667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A5301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Русский 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A5301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язык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A53010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301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A53010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2286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A5301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Синтаксический разбор сложного предложения.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A53010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2286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A5301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Предложения с прямой речью.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A53010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2286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A5301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Р\Р Диалог.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A53010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2286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A5301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Повторение и систематизация знаний по теме «Синтаксис и пунктуация»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A53010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A5301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>
            <a:spLocks noChangeArrowheads="1"/>
          </p:cNvSpPr>
          <p:nvPr/>
        </p:nvSpPr>
        <p:spPr bwMode="auto">
          <a:xfrm>
            <a:off x="6352811" y="592095"/>
            <a:ext cx="5273131" cy="3152548"/>
          </a:xfrm>
          <a:prstGeom prst="roundRect">
            <a:avLst>
              <a:gd name="adj" fmla="val 16667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A5301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Литература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A53010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A5301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A53010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A5301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A53010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A5301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Р/Р Изобразительно-выразительные средства языка стихотворения «Бородино».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A53010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A5301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Н.В. Гоголь. Слово о писателе.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A53010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A5301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«Вечера на хуторе близ Диканьки», «Заколдованное место». Поэтизация народной жизни.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A53010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A5301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>
            <a:spLocks noChangeArrowheads="1"/>
          </p:cNvSpPr>
          <p:nvPr/>
        </p:nvSpPr>
        <p:spPr bwMode="auto">
          <a:xfrm>
            <a:off x="2521131" y="4114801"/>
            <a:ext cx="3944983" cy="2312125"/>
          </a:xfrm>
          <a:prstGeom prst="roundRect">
            <a:avLst>
              <a:gd name="adj" fmla="val 16667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A5301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Математика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A53010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A5301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A53010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marR="0" lvl="0" indent="-457200" algn="just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A5301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Деление.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A53010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marR="0" lvl="0" indent="-457200" algn="just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A5301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Деление с остатком.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A53010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marR="0" lvl="0" indent="-457200" algn="just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A5301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Степень числа.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A53010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>
            <a:spLocks noChangeArrowheads="1"/>
          </p:cNvSpPr>
          <p:nvPr/>
        </p:nvSpPr>
        <p:spPr bwMode="auto">
          <a:xfrm>
            <a:off x="6740433" y="3973307"/>
            <a:ext cx="5094515" cy="2634300"/>
          </a:xfrm>
          <a:prstGeom prst="roundRect">
            <a:avLst>
              <a:gd name="adj" fmla="val 16667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A5301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Английский язык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A53010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A5301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A53010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A5301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Культура и искусство Тадж-Махала.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A53010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A5301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Контрольная работа по теме: «Мой дом – моя крепость»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A53010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A5301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Урок домашнего чтения «Джек и бобовое зернышко» эпизод 3.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A53010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A5301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2305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Арка 17"/>
          <p:cNvSpPr/>
          <p:nvPr/>
        </p:nvSpPr>
        <p:spPr>
          <a:xfrm>
            <a:off x="3891000" y="-396000"/>
            <a:ext cx="7910146" cy="7910146"/>
          </a:xfrm>
          <a:prstGeom prst="blockArc">
            <a:avLst>
              <a:gd name="adj1" fmla="val 18900000"/>
              <a:gd name="adj2" fmla="val 2700000"/>
              <a:gd name="adj3" fmla="val 273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BB356703-6718-4096-979E-75C8910B5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000" y="414000"/>
            <a:ext cx="8370000" cy="668887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1"/>
                </a:solidFill>
              </a:rPr>
              <a:t>Основные показатели эффективности профессионального взаимодействия </a:t>
            </a:r>
            <a:r>
              <a:rPr lang="ru-RU" b="1" dirty="0" smtClean="0">
                <a:solidFill>
                  <a:schemeClr val="accent1"/>
                </a:solidFill>
              </a:rPr>
              <a:t>:</a:t>
            </a:r>
            <a:endParaRPr lang="ru-RU" dirty="0">
              <a:solidFill>
                <a:schemeClr val="accent1"/>
              </a:solidFill>
            </a:endParaRPr>
          </a:p>
        </p:txBody>
      </p:sp>
      <p:grpSp>
        <p:nvGrpSpPr>
          <p:cNvPr id="2" name="Группа 36"/>
          <p:cNvGrpSpPr/>
          <p:nvPr/>
        </p:nvGrpSpPr>
        <p:grpSpPr>
          <a:xfrm>
            <a:off x="7739074" y="714356"/>
            <a:ext cx="2737913" cy="3143272"/>
            <a:chOff x="7761000" y="324000"/>
            <a:chExt cx="2930301" cy="4905000"/>
          </a:xfrm>
        </p:grpSpPr>
        <p:pic>
          <p:nvPicPr>
            <p:cNvPr id="28674" name="Picture 2" descr="http://taz-edu.ru/images/3/23911597173017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61000" y="324000"/>
              <a:ext cx="2930301" cy="26848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8676" name="Picture 4" descr="https://tasu.ru/images/1/1327153925935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61000" y="3024000"/>
              <a:ext cx="2925000" cy="2205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38" name="Picture 2" descr="C:\Users\user\Desktop\анализ воспит работы\ЭМБЛЕМ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837" y="58738"/>
            <a:ext cx="1023667" cy="129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Схема 9"/>
          <p:cNvGraphicFramePr/>
          <p:nvPr/>
        </p:nvGraphicFramePr>
        <p:xfrm>
          <a:off x="426000" y="1359000"/>
          <a:ext cx="7110000" cy="53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Овал 10"/>
          <p:cNvSpPr/>
          <p:nvPr/>
        </p:nvSpPr>
        <p:spPr>
          <a:xfrm>
            <a:off x="10597421" y="819000"/>
            <a:ext cx="667682" cy="6676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Овал 11"/>
          <p:cNvSpPr/>
          <p:nvPr/>
        </p:nvSpPr>
        <p:spPr>
          <a:xfrm>
            <a:off x="11081138" y="1620690"/>
            <a:ext cx="667682" cy="66768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Овал 12"/>
          <p:cNvSpPr/>
          <p:nvPr/>
        </p:nvSpPr>
        <p:spPr>
          <a:xfrm>
            <a:off x="11346213" y="2421791"/>
            <a:ext cx="667682" cy="66768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Овал 13"/>
          <p:cNvSpPr/>
          <p:nvPr/>
        </p:nvSpPr>
        <p:spPr>
          <a:xfrm>
            <a:off x="11524318" y="3243138"/>
            <a:ext cx="667682" cy="66768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Овал 14"/>
          <p:cNvSpPr/>
          <p:nvPr/>
        </p:nvSpPr>
        <p:spPr>
          <a:xfrm>
            <a:off x="11346213" y="4059897"/>
            <a:ext cx="667682" cy="66768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Овал 15"/>
          <p:cNvSpPr/>
          <p:nvPr/>
        </p:nvSpPr>
        <p:spPr>
          <a:xfrm>
            <a:off x="11057402" y="4907296"/>
            <a:ext cx="667682" cy="667682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Овал 16"/>
          <p:cNvSpPr/>
          <p:nvPr/>
        </p:nvSpPr>
        <p:spPr>
          <a:xfrm>
            <a:off x="10597421" y="5627962"/>
            <a:ext cx="667682" cy="66768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9" name="Picture 6" descr="http://taz-ddt.ru/images/3/13315073147832564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278359" y="2071678"/>
            <a:ext cx="2913641" cy="1890556"/>
          </a:xfrm>
          <a:prstGeom prst="rect">
            <a:avLst/>
          </a:prstGeom>
          <a:noFill/>
        </p:spPr>
      </p:pic>
      <p:pic>
        <p:nvPicPr>
          <p:cNvPr id="20" name="Picture 4" descr="http://mkoutshi.ru/images/3/107027701580538172.JPG"/>
          <p:cNvPicPr>
            <a:picLocks noChangeAspect="1" noChangeArrowheads="1"/>
          </p:cNvPicPr>
          <p:nvPr/>
        </p:nvPicPr>
        <p:blipFill>
          <a:blip r:embed="rId10" cstate="print">
            <a:lum bright="10000"/>
          </a:blip>
          <a:srcRect/>
          <a:stretch>
            <a:fillRect/>
          </a:stretch>
        </p:blipFill>
        <p:spPr bwMode="auto">
          <a:xfrm>
            <a:off x="8239140" y="3714752"/>
            <a:ext cx="3584555" cy="2353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9524054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6646" y="1357298"/>
            <a:ext cx="7929618" cy="5072098"/>
          </a:xfrm>
        </p:spPr>
        <p:txBody>
          <a:bodyPr>
            <a:normAutofit fontScale="47500" lnSpcReduction="20000"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0000FF"/>
                </a:solidFill>
              </a:rPr>
              <a:t>   </a:t>
            </a:r>
          </a:p>
          <a:p>
            <a:pPr algn="just">
              <a:lnSpc>
                <a:spcPct val="170000"/>
              </a:lnSpc>
              <a:buNone/>
            </a:pPr>
            <a:r>
              <a:rPr lang="ru-RU" dirty="0" smtClean="0">
                <a:solidFill>
                  <a:srgbClr val="0000FF"/>
                </a:solidFill>
              </a:rPr>
              <a:t>		</a:t>
            </a:r>
          </a:p>
          <a:p>
            <a:pPr algn="just">
              <a:lnSpc>
                <a:spcPct val="170000"/>
              </a:lnSpc>
              <a:buNone/>
            </a:pPr>
            <a:r>
              <a:rPr lang="ru-RU" sz="7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« Хочешь наукой воспитать ученика - люби свою науку и знай ее, и ученики полюбят науку, и ты воспитаешь их».</a:t>
            </a:r>
            <a:r>
              <a:rPr lang="ru-RU" sz="8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Л.Н.Толстой</a:t>
            </a:r>
            <a:r>
              <a:rPr lang="ru-RU" sz="7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</a:p>
          <a:p>
            <a:pPr>
              <a:lnSpc>
                <a:spcPct val="170000"/>
              </a:lnSpc>
              <a:buNone/>
            </a:pPr>
            <a:r>
              <a:rPr lang="ru-RU" sz="7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</a:t>
            </a:r>
            <a:endParaRPr lang="ru-RU" sz="8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3454" y="1928802"/>
            <a:ext cx="3484566" cy="409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Users\user\Desktop\анализ воспит работы\ЭМБЛЕМ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838" y="58738"/>
            <a:ext cx="1248928" cy="15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309654" y="365125"/>
            <a:ext cx="10044146" cy="1325563"/>
          </a:xfrm>
        </p:spPr>
        <p:txBody>
          <a:bodyPr/>
          <a:lstStyle/>
          <a:p>
            <a:r>
              <a:rPr lang="ru-RU" dirty="0" smtClean="0"/>
              <a:t>Рисковый профиль школы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09588" y="1357298"/>
            <a:ext cx="6643734" cy="5091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Группа 9"/>
          <p:cNvGrpSpPr/>
          <p:nvPr/>
        </p:nvGrpSpPr>
        <p:grpSpPr>
          <a:xfrm>
            <a:off x="7524760" y="1071546"/>
            <a:ext cx="3714776" cy="5429288"/>
            <a:chOff x="7761000" y="-571051"/>
            <a:chExt cx="3907164" cy="5868679"/>
          </a:xfrm>
        </p:grpSpPr>
        <p:pic>
          <p:nvPicPr>
            <p:cNvPr id="11" name="Picture 2" descr="http://taz-edu.ru/images/3/2391159717301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61000" y="-571051"/>
              <a:ext cx="3907164" cy="357993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" name="Picture 4" descr="https://tasu.ru/images/1/13271539259357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024826" y="3092628"/>
              <a:ext cx="2925000" cy="2205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8" name="Picture 2" descr="C:\Users\user\Desktop\анализ воспит работы\ЭМБЛЕМ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6646" y="142852"/>
            <a:ext cx="1126286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09720" y="365125"/>
            <a:ext cx="9544080" cy="99217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Оценка рисков </a:t>
            </a:r>
            <a:br>
              <a:rPr lang="ru-RU" dirty="0" smtClean="0"/>
            </a:br>
            <a:r>
              <a:rPr lang="ru-RU" dirty="0" smtClean="0"/>
              <a:t>МКОУ Тазовская школа-интернат </a:t>
            </a:r>
            <a:br>
              <a:rPr lang="ru-RU" dirty="0" smtClean="0"/>
            </a:br>
            <a:r>
              <a:rPr lang="ru-RU" dirty="0" smtClean="0"/>
              <a:t>среднего общего образования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8084" y="1833898"/>
            <a:ext cx="3000396" cy="4666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2596" y="2214554"/>
            <a:ext cx="9746679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Users\user\Desktop\анализ воспит работы\ЭМБЛЕМ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838" y="58738"/>
            <a:ext cx="1248928" cy="15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646" y="365125"/>
            <a:ext cx="11187154" cy="1277925"/>
          </a:xfrm>
        </p:spPr>
        <p:txBody>
          <a:bodyPr>
            <a:noAutofit/>
          </a:bodyPr>
          <a:lstStyle/>
          <a:p>
            <a:pPr algn="ctr"/>
            <a:r>
              <a:rPr lang="ru-RU" sz="2700" b="1" dirty="0" smtClean="0"/>
              <a:t>Результаты анкетирования </a:t>
            </a:r>
            <a:br>
              <a:rPr lang="ru-RU" sz="2700" b="1" dirty="0" smtClean="0"/>
            </a:br>
            <a:r>
              <a:rPr lang="ru-RU" sz="2700" b="1" dirty="0" smtClean="0"/>
              <a:t>по готовности работы с учащимися </a:t>
            </a:r>
            <a:br>
              <a:rPr lang="ru-RU" sz="2700" b="1" dirty="0" smtClean="0"/>
            </a:br>
            <a:r>
              <a:rPr lang="ru-RU" sz="2700" b="1" dirty="0" smtClean="0"/>
              <a:t>группы риска образовательной </a:t>
            </a:r>
            <a:r>
              <a:rPr lang="ru-RU" sz="2700" b="1" dirty="0" err="1" smtClean="0"/>
              <a:t>неуспешности</a:t>
            </a:r>
            <a:r>
              <a:rPr lang="ru-RU" sz="2700" b="1" dirty="0" smtClean="0"/>
              <a:t> </a:t>
            </a:r>
            <a:br>
              <a:rPr lang="ru-RU" sz="2700" b="1" dirty="0" smtClean="0"/>
            </a:br>
            <a:r>
              <a:rPr lang="ru-RU" sz="2700" b="1" dirty="0" smtClean="0"/>
              <a:t>(утвердительные ответы)</a:t>
            </a:r>
            <a:endParaRPr lang="ru-RU" sz="2700" b="1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881026" y="1857364"/>
          <a:ext cx="10515600" cy="4746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C:\Users\user\Desktop\анализ воспит работы\ЭМБЛЕМ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838" y="58738"/>
            <a:ext cx="1248928" cy="15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3902" y="1"/>
            <a:ext cx="10329898" cy="169068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Результаты анкетирования </a:t>
            </a:r>
            <a:br>
              <a:rPr lang="ru-RU" sz="2800" b="1" dirty="0" smtClean="0"/>
            </a:br>
            <a:r>
              <a:rPr lang="ru-RU" sz="2800" b="1" dirty="0" smtClean="0"/>
              <a:t>по готовности работы с учащимися </a:t>
            </a:r>
            <a:br>
              <a:rPr lang="ru-RU" sz="2800" b="1" dirty="0" smtClean="0"/>
            </a:br>
            <a:r>
              <a:rPr lang="ru-RU" sz="2800" b="1" dirty="0" smtClean="0"/>
              <a:t>группы риска образовательной </a:t>
            </a:r>
            <a:r>
              <a:rPr lang="ru-RU" sz="2800" b="1" dirty="0" err="1" smtClean="0"/>
              <a:t>неуспешности</a:t>
            </a:r>
            <a:endParaRPr lang="ru-RU" sz="28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738150" y="1500174"/>
          <a:ext cx="10615650" cy="535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 descr="C:\Users\user\Desktop\анализ воспит работы\ЭМБЛЕМ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838" y="58738"/>
            <a:ext cx="1248928" cy="15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b="1" dirty="0" smtClean="0"/>
              <a:t>Профессиональное взаимодействие с группой учебной </a:t>
            </a:r>
            <a:r>
              <a:rPr lang="ru-RU" b="1" dirty="0" err="1" smtClean="0"/>
              <a:t>неуспешности</a:t>
            </a:r>
            <a:endParaRPr lang="ru-RU" b="1" dirty="0"/>
          </a:p>
        </p:txBody>
      </p:sp>
      <p:sp>
        <p:nvSpPr>
          <p:cNvPr id="4" name="Стрелка вниз 3"/>
          <p:cNvSpPr/>
          <p:nvPr/>
        </p:nvSpPr>
        <p:spPr>
          <a:xfrm>
            <a:off x="2637723" y="2023573"/>
            <a:ext cx="509451" cy="8490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6493349" y="2023570"/>
            <a:ext cx="509451" cy="8490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10518553" y="1996275"/>
            <a:ext cx="509451" cy="8490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651785" y="2023572"/>
            <a:ext cx="509451" cy="8490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 rot="16200000">
            <a:off x="1549898" y="3885028"/>
            <a:ext cx="2821577" cy="1423851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Классный руководитель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 rot="16200000">
            <a:off x="3454279" y="3830437"/>
            <a:ext cx="2821577" cy="1423851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Педагоги-предметники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 rot="16200000">
            <a:off x="5345013" y="3857732"/>
            <a:ext cx="2821577" cy="1423851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Педагоги-психологи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 rot="16200000">
            <a:off x="9395545" y="3830437"/>
            <a:ext cx="2821577" cy="1423851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 внеурочной деятельности и дополнительного образования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8501844" y="1971254"/>
            <a:ext cx="509451" cy="8490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 rot="16200000">
            <a:off x="7353509" y="3873655"/>
            <a:ext cx="2821577" cy="1423851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25584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7391" y="351155"/>
            <a:ext cx="8911687" cy="64513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Группа учебной </a:t>
            </a:r>
            <a:r>
              <a:rPr lang="ru-RU" sz="2800" b="1" dirty="0" err="1" smtClean="0"/>
              <a:t>неуспешности</a:t>
            </a:r>
            <a:r>
              <a:rPr lang="ru-RU" sz="2800" b="1" dirty="0" smtClean="0"/>
              <a:t> 5 «Б» класса</a:t>
            </a: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10246561"/>
              </p:ext>
            </p:extLst>
          </p:nvPr>
        </p:nvGraphicFramePr>
        <p:xfrm>
          <a:off x="1666844" y="1357298"/>
          <a:ext cx="9266830" cy="50970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7456">
                  <a:extLst>
                    <a:ext uri="{9D8B030D-6E8A-4147-A177-3AD203B41FA5}">
                      <a16:colId xmlns="" xmlns:a16="http://schemas.microsoft.com/office/drawing/2014/main" val="2657232764"/>
                    </a:ext>
                  </a:extLst>
                </a:gridCol>
                <a:gridCol w="2287456">
                  <a:extLst>
                    <a:ext uri="{9D8B030D-6E8A-4147-A177-3AD203B41FA5}">
                      <a16:colId xmlns="" xmlns:a16="http://schemas.microsoft.com/office/drawing/2014/main" val="998460171"/>
                    </a:ext>
                  </a:extLst>
                </a:gridCol>
                <a:gridCol w="2287456">
                  <a:extLst>
                    <a:ext uri="{9D8B030D-6E8A-4147-A177-3AD203B41FA5}">
                      <a16:colId xmlns="" xmlns:a16="http://schemas.microsoft.com/office/drawing/2014/main" val="3331032726"/>
                    </a:ext>
                  </a:extLst>
                </a:gridCol>
                <a:gridCol w="2404462">
                  <a:extLst>
                    <a:ext uri="{9D8B030D-6E8A-4147-A177-3AD203B41FA5}">
                      <a16:colId xmlns="" xmlns:a16="http://schemas.microsoft.com/office/drawing/2014/main" val="3311871094"/>
                    </a:ext>
                  </a:extLst>
                </a:gridCol>
              </a:tblGrid>
              <a:tr h="510772"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Результаты ВПР на</a:t>
                      </a:r>
                      <a:r>
                        <a:rPr lang="ru-RU" baseline="0" dirty="0" smtClean="0"/>
                        <a:t> конец 2020-2021 учебного года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45159235"/>
                  </a:ext>
                </a:extLst>
              </a:tr>
              <a:tr h="881607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Учащийся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Русский язык</a:t>
                      </a:r>
                    </a:p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(макс. 38)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Математика</a:t>
                      </a:r>
                    </a:p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(макс. 20)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Окружающий мир</a:t>
                      </a:r>
                    </a:p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(макс. 32)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86327406"/>
                  </a:ext>
                </a:extLst>
              </a:tr>
              <a:tr h="510772">
                <a:tc>
                  <a:txBody>
                    <a:bodyPr/>
                    <a:lstStyle/>
                    <a:p>
                      <a:r>
                        <a:rPr lang="ru-RU" dirty="0" smtClean="0"/>
                        <a:t>Виталий С.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8117017"/>
                  </a:ext>
                </a:extLst>
              </a:tr>
              <a:tr h="510772">
                <a:tc>
                  <a:txBody>
                    <a:bodyPr/>
                    <a:lstStyle/>
                    <a:p>
                      <a:r>
                        <a:rPr lang="ru-RU" dirty="0" smtClean="0"/>
                        <a:t>Тамара С.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/не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участв</a:t>
                      </a:r>
                      <a:r>
                        <a:rPr lang="ru-RU" baseline="0" dirty="0" smtClean="0"/>
                        <a:t>./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83911908"/>
                  </a:ext>
                </a:extLst>
              </a:tr>
              <a:tr h="510772">
                <a:tc>
                  <a:txBody>
                    <a:bodyPr/>
                    <a:lstStyle/>
                    <a:p>
                      <a:r>
                        <a:rPr lang="ru-RU" dirty="0" smtClean="0"/>
                        <a:t>Владислав М.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/не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участв</a:t>
                      </a:r>
                      <a:r>
                        <a:rPr lang="ru-RU" baseline="0" dirty="0" smtClean="0"/>
                        <a:t>./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/не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участв</a:t>
                      </a:r>
                      <a:r>
                        <a:rPr lang="ru-RU" baseline="0" dirty="0" smtClean="0"/>
                        <a:t>./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89012324"/>
                  </a:ext>
                </a:extLst>
              </a:tr>
              <a:tr h="510772">
                <a:tc>
                  <a:txBody>
                    <a:bodyPr/>
                    <a:lstStyle/>
                    <a:p>
                      <a:r>
                        <a:rPr lang="ru-RU" dirty="0" smtClean="0"/>
                        <a:t>Кристина Л.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16397545"/>
                  </a:ext>
                </a:extLst>
              </a:tr>
              <a:tr h="510772">
                <a:tc>
                  <a:txBody>
                    <a:bodyPr/>
                    <a:lstStyle/>
                    <a:p>
                      <a:r>
                        <a:rPr lang="ru-RU" dirty="0" smtClean="0"/>
                        <a:t>Марина М.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62075474"/>
                  </a:ext>
                </a:extLst>
              </a:tr>
              <a:tr h="510772">
                <a:tc>
                  <a:txBody>
                    <a:bodyPr/>
                    <a:lstStyle/>
                    <a:p>
                      <a:r>
                        <a:rPr lang="ru-RU" dirty="0" smtClean="0"/>
                        <a:t>Диана С.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50811432"/>
                  </a:ext>
                </a:extLst>
              </a:tr>
              <a:tr h="510772">
                <a:tc>
                  <a:txBody>
                    <a:bodyPr/>
                    <a:lstStyle/>
                    <a:p>
                      <a:r>
                        <a:rPr lang="ru-RU" dirty="0" smtClean="0"/>
                        <a:t>Дмитрий</a:t>
                      </a:r>
                      <a:r>
                        <a:rPr lang="ru-RU" baseline="0" dirty="0" smtClean="0"/>
                        <a:t> Т.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61981147"/>
                  </a:ext>
                </a:extLst>
              </a:tr>
            </a:tbl>
          </a:graphicData>
        </a:graphic>
      </p:graphicFrame>
      <p:pic>
        <p:nvPicPr>
          <p:cNvPr id="5" name="Picture 2" descr="C:\Users\user\Desktop\анализ воспит работы\ЭМБЛЕМ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38" y="58738"/>
            <a:ext cx="1248928" cy="15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195419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1239</TotalTime>
  <Words>1817</Words>
  <Application>Microsoft Office PowerPoint</Application>
  <PresentationFormat>Произвольный</PresentationFormat>
  <Paragraphs>585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37</vt:i4>
      </vt:variant>
    </vt:vector>
  </HeadingPairs>
  <TitlesOfParts>
    <vt:vector size="39" baseType="lpstr">
      <vt:lpstr>Тема Office</vt:lpstr>
      <vt:lpstr>Легкий дым</vt:lpstr>
      <vt:lpstr>Слайд 1</vt:lpstr>
      <vt:lpstr>                </vt:lpstr>
      <vt:lpstr> В 2020 году по результатам мониторинговых исследований наша школа вошла в число школ со стабильно низкими результатами</vt:lpstr>
      <vt:lpstr>Рисковый профиль школы</vt:lpstr>
      <vt:lpstr>Оценка рисков  МКОУ Тазовская школа-интернат  среднего общего образования</vt:lpstr>
      <vt:lpstr>Результаты анкетирования  по готовности работы с учащимися  группы риска образовательной неуспешности  (утвердительные ответы)</vt:lpstr>
      <vt:lpstr>Результаты анкетирования  по готовности работы с учащимися  группы риска образовательной неуспешности</vt:lpstr>
      <vt:lpstr>Профессиональное взаимодействие с группой учебной неуспешности</vt:lpstr>
      <vt:lpstr>Группа учебной неуспешности 5 «Б» класса</vt:lpstr>
      <vt:lpstr>Группа учебной неуспешности 5 «Б» класса</vt:lpstr>
      <vt:lpstr>Группа учебной неуспешности 5 «Б» класса</vt:lpstr>
      <vt:lpstr>Группа учебной неуспешности 5 «Б» класса</vt:lpstr>
      <vt:lpstr>Группа учебной неуспешности 5 «Б» класса</vt:lpstr>
      <vt:lpstr>Группа учебной неуспешности 5 «Б» класса</vt:lpstr>
      <vt:lpstr>Группа учебной неуспешности 5 «Б» класса</vt:lpstr>
      <vt:lpstr>Профессиональное взаимодействие с группой учебной неуспешности</vt:lpstr>
      <vt:lpstr>Слайд 17</vt:lpstr>
      <vt:lpstr>Тематическое планирование по русскому языку</vt:lpstr>
      <vt:lpstr>Тематическое планирование по литературе</vt:lpstr>
      <vt:lpstr>Слайд 20</vt:lpstr>
      <vt:lpstr>Тема 1. Основная мысль текста</vt:lpstr>
      <vt:lpstr>Тема 2. Виды предложений по цели высказывания</vt:lpstr>
      <vt:lpstr>Тема 3. Тире между подлежащим и сказуемым</vt:lpstr>
      <vt:lpstr>Тема 1. Аллегорическое отражение исторических событий в баснях. «Волк на псарне» как басня о войне 1812 года </vt:lpstr>
      <vt:lpstr>Тематическое планирование по математике</vt:lpstr>
      <vt:lpstr>Слайд 26</vt:lpstr>
      <vt:lpstr>Сложение и вычитание натуральных чисел</vt:lpstr>
      <vt:lpstr>Уравнение</vt:lpstr>
      <vt:lpstr>Тематическое планирование по английскому языку</vt:lpstr>
      <vt:lpstr>Слайд 30</vt:lpstr>
      <vt:lpstr>Тема 1. Я из… Суффиксы существительных.</vt:lpstr>
      <vt:lpstr>Тема 2. Сувениры из Великобритании</vt:lpstr>
      <vt:lpstr>Тема 3. Наша страна</vt:lpstr>
      <vt:lpstr>РАБОТА В ГРУППАХ</vt:lpstr>
      <vt:lpstr>Слайд 35</vt:lpstr>
      <vt:lpstr>Основные показатели эффективности профессионального взаимодействия :</vt:lpstr>
      <vt:lpstr>     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Людмила В. Свечникова</cp:lastModifiedBy>
  <cp:revision>142</cp:revision>
  <dcterms:created xsi:type="dcterms:W3CDTF">2020-11-01T12:52:57Z</dcterms:created>
  <dcterms:modified xsi:type="dcterms:W3CDTF">2021-11-18T05:01:39Z</dcterms:modified>
</cp:coreProperties>
</file>