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57" r:id="rId4"/>
    <p:sldId id="266" r:id="rId5"/>
    <p:sldId id="267" r:id="rId6"/>
    <p:sldId id="265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EEEFE"/>
    <a:srgbClr val="000066"/>
    <a:srgbClr val="A8EEFE"/>
    <a:srgbClr val="96EAFE"/>
    <a:srgbClr val="7C5989"/>
    <a:srgbClr val="333399"/>
    <a:srgbClr val="80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4" autoAdjust="0"/>
    <p:restoredTop sz="93617" autoAdjust="0"/>
  </p:normalViewPr>
  <p:slideViewPr>
    <p:cSldViewPr>
      <p:cViewPr>
        <p:scale>
          <a:sx n="60" d="100"/>
          <a:sy n="60" d="100"/>
        </p:scale>
        <p:origin x="-161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7.5192612642169754E-2"/>
          <c:y val="4.3685401393791304E-2"/>
          <c:w val="0.69516417869641289"/>
          <c:h val="0.84740157480314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val>
            <c:numRef>
              <c:f>Лист1!$A$2:$A$15</c:f>
              <c:numCache>
                <c:formatCode>General</c:formatCode>
                <c:ptCount val="14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dkEdge"/>
          </c:spPr>
          <c:dPt>
            <c:idx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val>
            <c:numRef>
              <c:f>Лист1!$B$2:$B$15</c:f>
              <c:numCache>
                <c:formatCode>General</c:formatCode>
                <c:ptCount val="14"/>
                <c:pt idx="0">
                  <c:v>60</c:v>
                </c:pt>
                <c:pt idx="1">
                  <c:v>12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16</c:v>
                </c:pt>
                <c:pt idx="6">
                  <c:v>8</c:v>
                </c:pt>
                <c:pt idx="7">
                  <c:v>13</c:v>
                </c:pt>
                <c:pt idx="8">
                  <c:v>12</c:v>
                </c:pt>
                <c:pt idx="9">
                  <c:v>15</c:v>
                </c:pt>
                <c:pt idx="10">
                  <c:v>26</c:v>
                </c:pt>
                <c:pt idx="11">
                  <c:v>23</c:v>
                </c:pt>
                <c:pt idx="12">
                  <c:v>29</c:v>
                </c:pt>
                <c:pt idx="1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</c:ser>
        <c:shape val="cone"/>
        <c:axId val="88546304"/>
        <c:axId val="88568576"/>
        <c:axId val="0"/>
      </c:bar3DChart>
      <c:catAx>
        <c:axId val="88546304"/>
        <c:scaling>
          <c:orientation val="minMax"/>
        </c:scaling>
        <c:axPos val="b"/>
        <c:tickLblPos val="nextTo"/>
        <c:crossAx val="88568576"/>
        <c:crosses val="autoZero"/>
        <c:auto val="1"/>
        <c:lblAlgn val="ctr"/>
        <c:lblOffset val="100"/>
      </c:catAx>
      <c:valAx>
        <c:axId val="88568576"/>
        <c:scaling>
          <c:orientation val="minMax"/>
        </c:scaling>
        <c:axPos val="l"/>
        <c:majorGridlines/>
        <c:numFmt formatCode="General" sourceLinked="1"/>
        <c:tickLblPos val="nextTo"/>
        <c:crossAx val="8854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500956911636065"/>
          <c:y val="0"/>
          <c:w val="0.26200431977252842"/>
          <c:h val="0.4793203004796816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количество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cat>
            <c:strRef>
              <c:f>Лист1!$A$2:$A$7</c:f>
              <c:strCache>
                <c:ptCount val="6"/>
                <c:pt idx="1">
                  <c:v> Харючи Дина</c:v>
                </c:pt>
                <c:pt idx="2">
                  <c:v>Худи Виолетта</c:v>
                </c:pt>
                <c:pt idx="3">
                  <c:v>Ахмедзянова Дарья</c:v>
                </c:pt>
                <c:pt idx="4">
                  <c:v>Ядне Любовь</c:v>
                </c:pt>
                <c:pt idx="5">
                  <c:v>Яр Любовь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17</c:v>
                </c:pt>
                <c:pt idx="2">
                  <c:v>23</c:v>
                </c:pt>
                <c:pt idx="3">
                  <c:v>16</c:v>
                </c:pt>
                <c:pt idx="4">
                  <c:v>18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 Харючи Дина</c:v>
                </c:pt>
                <c:pt idx="2">
                  <c:v>Худи Виолетта</c:v>
                </c:pt>
                <c:pt idx="3">
                  <c:v>Ахмедзянова Дарья</c:v>
                </c:pt>
                <c:pt idx="4">
                  <c:v>Ядне Любовь</c:v>
                </c:pt>
                <c:pt idx="5">
                  <c:v>Яр Любовь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 Харючи Дина</c:v>
                </c:pt>
                <c:pt idx="2">
                  <c:v>Худи Виолетта</c:v>
                </c:pt>
                <c:pt idx="3">
                  <c:v>Ахмедзянова Дарья</c:v>
                </c:pt>
                <c:pt idx="4">
                  <c:v>Ядне Любовь</c:v>
                </c:pt>
                <c:pt idx="5">
                  <c:v>Яр Любовь</c:v>
                </c:pt>
              </c:strCache>
            </c:strRef>
          </c:cat>
          <c:val>
            <c:numRef>
              <c:f>Лист1!$D$2:$D$7</c:f>
            </c:numRef>
          </c:val>
        </c:ser>
        <c:shape val="cylinder"/>
        <c:axId val="105300736"/>
        <c:axId val="105302272"/>
        <c:axId val="0"/>
      </c:bar3DChart>
      <c:catAx>
        <c:axId val="105300736"/>
        <c:scaling>
          <c:orientation val="minMax"/>
        </c:scaling>
        <c:axPos val="b"/>
        <c:tickLblPos val="nextTo"/>
        <c:crossAx val="105302272"/>
        <c:crosses val="autoZero"/>
        <c:auto val="1"/>
        <c:lblAlgn val="ctr"/>
        <c:lblOffset val="100"/>
      </c:catAx>
      <c:valAx>
        <c:axId val="105302272"/>
        <c:scaling>
          <c:orientation val="minMax"/>
        </c:scaling>
        <c:axPos val="l"/>
        <c:majorGridlines/>
        <c:numFmt formatCode="General" sourceLinked="1"/>
        <c:tickLblPos val="nextTo"/>
        <c:crossAx val="105300736"/>
        <c:crosses val="autoZero"/>
        <c:crossBetween val="between"/>
      </c:valAx>
    </c:plotArea>
    <c:legend>
      <c:legendPos val="r"/>
      <c:legendEntry>
        <c:idx val="1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3"/>
                <c:pt idx="1">
                  <c:v>Харючи Наталья</c:v>
                </c:pt>
                <c:pt idx="2">
                  <c:v>Салиндер Екатерина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21</c:v>
                </c:pt>
                <c:pt idx="2">
                  <c:v>12</c:v>
                </c:pt>
              </c:numCache>
            </c:numRef>
          </c:val>
        </c:ser>
        <c:shape val="cylinder"/>
        <c:axId val="105894272"/>
        <c:axId val="105895808"/>
        <c:axId val="0"/>
      </c:bar3DChart>
      <c:catAx>
        <c:axId val="105894272"/>
        <c:scaling>
          <c:orientation val="minMax"/>
        </c:scaling>
        <c:axPos val="b"/>
        <c:tickLblPos val="nextTo"/>
        <c:crossAx val="105895808"/>
        <c:crosses val="autoZero"/>
        <c:auto val="1"/>
        <c:lblAlgn val="ctr"/>
        <c:lblOffset val="100"/>
      </c:catAx>
      <c:valAx>
        <c:axId val="105895808"/>
        <c:scaling>
          <c:orientation val="minMax"/>
        </c:scaling>
        <c:axPos val="l"/>
        <c:majorGridlines/>
        <c:numFmt formatCode="General" sourceLinked="1"/>
        <c:tickLblPos val="nextTo"/>
        <c:crossAx val="105894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cat>
            <c:strRef>
              <c:f>Лист1!$A$3:$A$5</c:f>
              <c:strCache>
                <c:ptCount val="3"/>
                <c:pt idx="1">
                  <c:v>Ядне Любовь</c:v>
                </c:pt>
                <c:pt idx="2">
                  <c:v>Юфтеева Елена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100</c:v>
                </c:pt>
                <c:pt idx="1">
                  <c:v>28</c:v>
                </c:pt>
                <c:pt idx="2">
                  <c:v>3.5</c:v>
                </c:pt>
              </c:numCache>
            </c:numRef>
          </c:val>
        </c:ser>
        <c:shape val="pyramid"/>
        <c:axId val="105826944"/>
        <c:axId val="105828736"/>
        <c:axId val="0"/>
      </c:bar3DChart>
      <c:catAx>
        <c:axId val="105826944"/>
        <c:scaling>
          <c:orientation val="minMax"/>
        </c:scaling>
        <c:axPos val="b"/>
        <c:tickLblPos val="nextTo"/>
        <c:crossAx val="105828736"/>
        <c:crosses val="autoZero"/>
        <c:auto val="1"/>
        <c:lblAlgn val="ctr"/>
        <c:lblOffset val="100"/>
      </c:catAx>
      <c:valAx>
        <c:axId val="105828736"/>
        <c:scaling>
          <c:orientation val="minMax"/>
        </c:scaling>
        <c:axPos val="l"/>
        <c:majorGridlines/>
        <c:numFmt formatCode="General" sourceLinked="1"/>
        <c:tickLblPos val="nextTo"/>
        <c:crossAx val="1058269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1">
                  <c:v>Салиндер Кристина</c:v>
                </c:pt>
                <c:pt idx="2">
                  <c:v>Салиндер Ксения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49</c:v>
                </c:pt>
                <c:pt idx="2">
                  <c:v>21</c:v>
                </c:pt>
              </c:numCache>
            </c:numRef>
          </c:val>
        </c:ser>
        <c:shape val="pyramid"/>
        <c:axId val="106333696"/>
        <c:axId val="106335232"/>
        <c:axId val="0"/>
      </c:bar3DChart>
      <c:catAx>
        <c:axId val="106333696"/>
        <c:scaling>
          <c:orientation val="minMax"/>
        </c:scaling>
        <c:axPos val="b"/>
        <c:tickLblPos val="nextTo"/>
        <c:crossAx val="106335232"/>
        <c:crosses val="autoZero"/>
        <c:auto val="1"/>
        <c:lblAlgn val="ctr"/>
        <c:lblOffset val="100"/>
      </c:catAx>
      <c:valAx>
        <c:axId val="106335232"/>
        <c:scaling>
          <c:orientation val="minMax"/>
        </c:scaling>
        <c:axPos val="l"/>
        <c:majorGridlines/>
        <c:numFmt formatCode="General" sourceLinked="1"/>
        <c:tickLblPos val="nextTo"/>
        <c:crossAx val="1063336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9144000" cy="6096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8E6B9-C263-4A2D-94ED-90DD04005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C32DC-AB0D-4143-9BBC-CF652A18F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44148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304800"/>
            <a:ext cx="21717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627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3451D-5C34-401F-8987-DA05D8EC0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95882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5E7C-85DC-4AD5-821F-1093595E75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7439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674A-E256-4837-ACCC-6891ABD9C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44368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C21F-F3E0-4B75-B8C8-0F2BB92AF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88632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D8F9-597C-4C52-8406-4F1C21635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99537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2DDE9-8143-42A1-A5E3-7C4E573BD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94120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DB8AD-CDF8-4AC5-BFFB-B7D264703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60836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7544F-C542-4E34-AFDB-27DED151E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93045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988BE-CDA8-499C-B04B-41C0D69AD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52634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9B82D61B-D7A1-48BC-B901-498AF8BF27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3" name="Picture 29" descr="Z:\newtek\_backgrounds_1.02\Tim\powerpoint templates\81-100\lavender_shade\elements\lilly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90825" cy="2884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33728" cy="103596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/>
                </a:solidFill>
              </a:rPr>
              <a:t>Районное заседание учителей </a:t>
            </a:r>
            <a:r>
              <a:rPr lang="ru-RU" sz="4000" dirty="0" err="1" smtClean="0">
                <a:solidFill>
                  <a:schemeClr val="accent6"/>
                </a:solidFill>
              </a:rPr>
              <a:t>ОРКиСЭ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939608" cy="5153744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smtClean="0">
                <a:solidFill>
                  <a:srgbClr val="C00000"/>
                </a:solidFill>
              </a:rPr>
              <a:t>26.02.2016 </a:t>
            </a:r>
            <a:r>
              <a:rPr lang="ru-RU" sz="2400" dirty="0" smtClean="0">
                <a:solidFill>
                  <a:srgbClr val="C00000"/>
                </a:solidFill>
              </a:rPr>
              <a:t>г.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Повестка дня: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 духовно-нравственном воспитании и обучении основам религиозных культур и светской этики. Бирюкова А.Г. (МКОУ ТШИ).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Анализ олимпиадных работ учащихся муниципального этапа Общероссийской олимпиады школьников по курсу </a:t>
            </a:r>
            <a:r>
              <a:rPr lang="ru-RU" sz="1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ОРКиСЭ</a:t>
            </a:r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Бирюкова А.Г. (МКОУ ТШИ)</a:t>
            </a:r>
          </a:p>
          <a:p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Мастер-класс «ОПК. Православное учение о человеке». </a:t>
            </a:r>
            <a:r>
              <a:rPr lang="ru-RU" sz="1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З.Н.Шушакова</a:t>
            </a:r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(МКОУ ТШИ)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Роль курса </a:t>
            </a:r>
            <a:r>
              <a:rPr lang="ru-RU" sz="1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ОРКиСЭ</a:t>
            </a:r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 реализации духовно-нравственного воспитания (как обязательной части ФГОС). Долженко А.Ш. (МКОУ АШИ), Познякова Л.В. (МБОУ ТСОШ).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 «Курс ОРКСЭ: что труднее – содержание или методика?  Формирование духовных идеалов при изучении курса ОРКСЭ». </a:t>
            </a:r>
            <a:r>
              <a:rPr lang="ru-RU" sz="1800" dirty="0" err="1">
                <a:solidFill>
                  <a:schemeClr val="accent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Надеина</a:t>
            </a:r>
            <a:r>
              <a:rPr lang="ru-RU" sz="1800" dirty="0">
                <a:solidFill>
                  <a:schemeClr val="accent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Е.А. </a:t>
            </a:r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(МБОУ ТСОШ)</a:t>
            </a:r>
            <a:endParaRPr lang="ru-RU" sz="1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dirty="0" smtClean="0">
              <a:solidFill>
                <a:schemeClr val="accent6"/>
              </a:solidFill>
            </a:endParaRPr>
          </a:p>
          <a:p>
            <a:endParaRPr lang="ru-RU" sz="2400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67649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664"/>
            <a:ext cx="9144000" cy="6096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96752"/>
            <a:ext cx="8496944" cy="3527648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Материал олимпиады выходит за рамки программы по предмету. 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Необходимо вести целенаправленную работу по подготовке к олимпиаде во внеурочное время.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Привлечь обучающихся 6-11 </a:t>
            </a:r>
            <a:r>
              <a:rPr lang="ru-RU" sz="2400" smtClean="0">
                <a:solidFill>
                  <a:schemeClr val="bg1"/>
                </a:solidFill>
              </a:rPr>
              <a:t>классов к участию </a:t>
            </a:r>
            <a:r>
              <a:rPr lang="ru-RU" sz="2400" dirty="0" smtClean="0">
                <a:solidFill>
                  <a:schemeClr val="bg1"/>
                </a:solidFill>
              </a:rPr>
              <a:t>в олимпиаде по ОПК, ОРКСЭ, «Наше </a:t>
            </a:r>
            <a:r>
              <a:rPr lang="ru-RU" sz="2400" smtClean="0">
                <a:solidFill>
                  <a:schemeClr val="bg1"/>
                </a:solidFill>
              </a:rPr>
              <a:t>наследие».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/>
          </a:p>
        </p:txBody>
      </p:sp>
      <p:pic>
        <p:nvPicPr>
          <p:cNvPr id="19536" name="Picture 80" descr="Z:\newtek\_backgrounds_1.02\Tim\powerpoint templates\81-100\lavender_shade\lavender_shade_p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105400"/>
            <a:ext cx="2084387" cy="1563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7" name="Picture 81" descr="Z:\newtek\_backgrounds_1.02\Tim\powerpoint templates\81-100\lavender_shade\lavender_shade_q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084388" cy="1563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8" name="Picture 82" descr="Z:\newtek\_backgrounds_1.02\Tim\powerpoint templates\81-100\lavender_shade\lavender_shade_s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105400"/>
            <a:ext cx="2084388" cy="1563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9" name="Picture 83" descr="Z:\newtek\_backgrounds_1.02\Tim\powerpoint templates\81-100\lavender_shade\lavender_shade_t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105400"/>
            <a:ext cx="2084387" cy="1563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609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Итоги олимпиады по ОПК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861048"/>
            <a:ext cx="8280920" cy="1368152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Всего приняло участников: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24 обучающихся общеобразовательных организаций Тазовского района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885"/>
          <a:stretch/>
        </p:blipFill>
        <p:spPr bwMode="auto">
          <a:xfrm>
            <a:off x="2915816" y="836712"/>
            <a:ext cx="2948940" cy="29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 учащихся из МКОУ ТШИ,</a:t>
            </a:r>
          </a:p>
          <a:p>
            <a:r>
              <a:rPr lang="ru-RU" dirty="0" smtClean="0"/>
              <a:t> 5 учащихся из МКОУ ГШИ, </a:t>
            </a:r>
          </a:p>
          <a:p>
            <a:r>
              <a:rPr lang="ru-RU" dirty="0" smtClean="0"/>
              <a:t>7 участников из МБОУ ТСОШ.</a:t>
            </a:r>
            <a:endParaRPr lang="en-US" dirty="0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85"/>
            <a:ext cx="6284913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22" t="13098" r="28379"/>
          <a:stretch/>
        </p:blipFill>
        <p:spPr bwMode="auto">
          <a:xfrm>
            <a:off x="5580112" y="1706095"/>
            <a:ext cx="3142457" cy="437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8" y="332656"/>
            <a:ext cx="9144000" cy="2880320"/>
          </a:xfrm>
        </p:spPr>
        <p:txBody>
          <a:bodyPr/>
          <a:lstStyle/>
          <a:p>
            <a:r>
              <a:rPr lang="ru-RU" sz="3200" dirty="0" smtClean="0">
                <a:solidFill>
                  <a:srgbClr val="000066"/>
                </a:solidFill>
              </a:rPr>
              <a:t>13 учащихся – из 5-ых классов,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5 учащихся – из 6-ых классов,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2 учащихся – из 8 класса,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2 учащихся из 10 класса,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2 учащихся из 11 класса.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Участие в олимпиаде не приняли учащиеся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7-х и 9-х классов. 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74" r="19062"/>
          <a:stretch/>
        </p:blipFill>
        <p:spPr bwMode="auto">
          <a:xfrm>
            <a:off x="3655621" y="3501008"/>
            <a:ext cx="244461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96752"/>
            <a:ext cx="8568952" cy="5403315"/>
          </a:xfrm>
          <a:prstGeom prst="roundRect">
            <a:avLst/>
          </a:prstGeom>
          <a:solidFill>
            <a:srgbClr val="FFFF00">
              <a:alpha val="1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2933328" cy="838200"/>
          </a:xfrm>
        </p:spPr>
        <p:txBody>
          <a:bodyPr/>
          <a:lstStyle/>
          <a:p>
            <a:r>
              <a:rPr lang="ru-RU" sz="4800" dirty="0" smtClean="0"/>
              <a:t>5 класс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8147818"/>
              </p:ext>
            </p:extLst>
          </p:nvPr>
        </p:nvGraphicFramePr>
        <p:xfrm>
          <a:off x="194320" y="1412776"/>
          <a:ext cx="7315200" cy="515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80113" y="1759646"/>
            <a:ext cx="3384375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1. Проскурин Виктор 12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2. Мицкевич Павел  20	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3.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Абзалов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Данила 16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4.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Темнов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Александр 13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5.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Вэнго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Дарья	16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6. Яр Андрей	8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7. Яр Екатерина	13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8. Журбенко Юлия12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9.Вэнго Валентин 15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10. Герасимова Екатерина 26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11.Лапсуй Степан 23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12.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Чуреева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Лилия 29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13.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Яптунай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Андрей 20</a:t>
            </a:r>
          </a:p>
        </p:txBody>
      </p:sp>
    </p:spTree>
    <p:extLst>
      <p:ext uri="{BB962C8B-B14F-4D97-AF65-F5344CB8AC3E}">
        <p14:creationId xmlns="" xmlns:p14="http://schemas.microsoft.com/office/powerpoint/2010/main" val="4071163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5382713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1422863"/>
              </p:ext>
            </p:extLst>
          </p:nvPr>
        </p:nvGraphicFramePr>
        <p:xfrm>
          <a:off x="304800" y="1371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834094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8271088"/>
              </p:ext>
            </p:extLst>
          </p:nvPr>
        </p:nvGraphicFramePr>
        <p:xfrm>
          <a:off x="304800" y="1371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509629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7625244"/>
              </p:ext>
            </p:extLst>
          </p:nvPr>
        </p:nvGraphicFramePr>
        <p:xfrm>
          <a:off x="304800" y="1371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72198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vender_shad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ras Demi ITC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lavender_shade</Template>
  <TotalTime>283</TotalTime>
  <Words>228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lavender_shade</vt:lpstr>
      <vt:lpstr>Районное заседание учителей ОРКиСЭ</vt:lpstr>
      <vt:lpstr>Итоги олимпиады по ОПК</vt:lpstr>
      <vt:lpstr>Слайд 3</vt:lpstr>
      <vt:lpstr>13 учащихся – из 5-ых классов,  5 учащихся – из 6-ых классов,  2 учащихся – из 8 класса,  2 учащихся из 10 класса,  2 учащихся из 11 класса.  Участие в олимпиаде не приняли учащиеся  7-х и 9-х классов. </vt:lpstr>
      <vt:lpstr>5 класс</vt:lpstr>
      <vt:lpstr>6 класс</vt:lpstr>
      <vt:lpstr>8 класс</vt:lpstr>
      <vt:lpstr>10 класс</vt:lpstr>
      <vt:lpstr>11 класс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олимпиады по ОПК</dc:title>
  <dc:creator>Алевтина</dc:creator>
  <cp:lastModifiedBy>shabaldina</cp:lastModifiedBy>
  <cp:revision>20</cp:revision>
  <dcterms:created xsi:type="dcterms:W3CDTF">2016-02-25T16:31:23Z</dcterms:created>
  <dcterms:modified xsi:type="dcterms:W3CDTF">2016-03-18T05:28:42Z</dcterms:modified>
</cp:coreProperties>
</file>