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30" r:id="rId3"/>
    <p:sldId id="331" r:id="rId4"/>
    <p:sldId id="259" r:id="rId5"/>
    <p:sldId id="264" r:id="rId6"/>
    <p:sldId id="270" r:id="rId7"/>
    <p:sldId id="276" r:id="rId8"/>
    <p:sldId id="280" r:id="rId9"/>
    <p:sldId id="281" r:id="rId10"/>
    <p:sldId id="286" r:id="rId11"/>
    <p:sldId id="288" r:id="rId12"/>
    <p:sldId id="329" r:id="rId13"/>
    <p:sldId id="332" r:id="rId14"/>
    <p:sldId id="335" r:id="rId15"/>
    <p:sldId id="334" r:id="rId16"/>
    <p:sldId id="333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19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4242" y="2071497"/>
            <a:ext cx="7195515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E57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E57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E57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E57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58200" y="6499859"/>
            <a:ext cx="83820" cy="838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8451" y="6499859"/>
            <a:ext cx="85343" cy="838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0422" y="3455"/>
            <a:ext cx="7363155" cy="180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E57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577085"/>
            <a:ext cx="8072120" cy="4305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4145" y="6432317"/>
            <a:ext cx="243840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incult.info/articles/" TargetMode="External"/><Relationship Id="rId3" Type="http://schemas.openxmlformats.org/officeDocument/2006/relationships/image" Target="../media/image103.png"/><Relationship Id="rId7" Type="http://schemas.openxmlformats.org/officeDocument/2006/relationships/image" Target="../media/image107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7budget.ru/" TargetMode="External"/><Relationship Id="rId13" Type="http://schemas.openxmlformats.org/officeDocument/2006/relationships/hyperlink" Target="http://www.economy.gov.ru/minec/ma" TargetMode="External"/><Relationship Id="rId18" Type="http://schemas.openxmlformats.org/officeDocument/2006/relationships/hyperlink" Target="http://www.iloveeconomics.ru/" TargetMode="External"/><Relationship Id="rId3" Type="http://schemas.openxmlformats.org/officeDocument/2006/relationships/hyperlink" Target="http://ecsocman.hse.ru/" TargetMode="External"/><Relationship Id="rId21" Type="http://schemas.openxmlformats.org/officeDocument/2006/relationships/hyperlink" Target="http://www.nes.ru/" TargetMode="External"/><Relationship Id="rId7" Type="http://schemas.openxmlformats.org/officeDocument/2006/relationships/hyperlink" Target="http://tpprf.ru/" TargetMode="External"/><Relationship Id="rId12" Type="http://schemas.openxmlformats.org/officeDocument/2006/relationships/hyperlink" Target="http://www.economicus.ru/" TargetMode="External"/><Relationship Id="rId17" Type="http://schemas.openxmlformats.org/officeDocument/2006/relationships/hyperlink" Target="http://www.government.ru/" TargetMode="External"/><Relationship Id="rId2" Type="http://schemas.openxmlformats.org/officeDocument/2006/relationships/image" Target="../media/image108.png"/><Relationship Id="rId16" Type="http://schemas.openxmlformats.org/officeDocument/2006/relationships/hyperlink" Target="http://www.gks.ru/" TargetMode="External"/><Relationship Id="rId20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bc.ru/" TargetMode="External"/><Relationship Id="rId11" Type="http://schemas.openxmlformats.org/officeDocument/2006/relationships/hyperlink" Target="http://www.cfin.ru/" TargetMode="External"/><Relationship Id="rId5" Type="http://schemas.openxmlformats.org/officeDocument/2006/relationships/hyperlink" Target="http://www.moex.com/" TargetMode="External"/><Relationship Id="rId15" Type="http://schemas.openxmlformats.org/officeDocument/2006/relationships/hyperlink" Target="http://www.fas.gov.ru/" TargetMode="External"/><Relationship Id="rId23" Type="http://schemas.openxmlformats.org/officeDocument/2006/relationships/hyperlink" Target="http://www.worldbank.org/" TargetMode="External"/><Relationship Id="rId10" Type="http://schemas.openxmlformats.org/officeDocument/2006/relationships/hyperlink" Target="http://www.cefir.ru/" TargetMode="External"/><Relationship Id="rId19" Type="http://schemas.openxmlformats.org/officeDocument/2006/relationships/hyperlink" Target="http://www.minfin.ru/" TargetMode="External"/><Relationship Id="rId4" Type="http://schemas.openxmlformats.org/officeDocument/2006/relationships/hyperlink" Target="http://www.hse.ru/stat.html" TargetMode="External"/><Relationship Id="rId9" Type="http://schemas.openxmlformats.org/officeDocument/2006/relationships/hyperlink" Target="http://www.cbr.ru/" TargetMode="External"/><Relationship Id="rId14" Type="http://schemas.openxmlformats.org/officeDocument/2006/relationships/hyperlink" Target="http://www.ereport.ru/" TargetMode="External"/><Relationship Id="rId22" Type="http://schemas.openxmlformats.org/officeDocument/2006/relationships/hyperlink" Target="http://www.wto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nov.hse.ru/ba/interbac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974242" y="1371600"/>
            <a:ext cx="7195515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348615" indent="-3175" algn="ctr">
              <a:lnSpc>
                <a:spcPct val="100000"/>
              </a:lnSpc>
              <a:spcBef>
                <a:spcPts val="95"/>
              </a:spcBef>
            </a:pPr>
            <a:r>
              <a:rPr lang="ru-RU" sz="4400" spc="-35" dirty="0" smtClean="0"/>
              <a:t>Формирование финансовой грамотности на занятиях внеурочной деятельности</a:t>
            </a:r>
            <a:endParaRPr sz="4400" spc="-20" dirty="0"/>
          </a:p>
        </p:txBody>
      </p:sp>
      <p:sp>
        <p:nvSpPr>
          <p:cNvPr id="8" name="object 8"/>
          <p:cNvSpPr txBox="1"/>
          <p:nvPr/>
        </p:nvSpPr>
        <p:spPr>
          <a:xfrm>
            <a:off x="762000" y="5988199"/>
            <a:ext cx="5108194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35" dirty="0" err="1" smtClean="0">
                <a:solidFill>
                  <a:srgbClr val="888888"/>
                </a:solidFill>
                <a:latin typeface="Calibri"/>
                <a:cs typeface="Calibri"/>
              </a:rPr>
              <a:t>Мунзаров</a:t>
            </a:r>
            <a:r>
              <a:rPr lang="ru-RU" sz="2000" spc="-35" dirty="0" smtClean="0">
                <a:solidFill>
                  <a:srgbClr val="888888"/>
                </a:solidFill>
                <a:latin typeface="Calibri"/>
                <a:cs typeface="Calibri"/>
              </a:rPr>
              <a:t> Искандер </a:t>
            </a:r>
            <a:r>
              <a:rPr lang="ru-RU" sz="2000" spc="-35" dirty="0" err="1" smtClean="0">
                <a:solidFill>
                  <a:srgbClr val="888888"/>
                </a:solidFill>
                <a:latin typeface="Calibri"/>
                <a:cs typeface="Calibri"/>
              </a:rPr>
              <a:t>Наилевич</a:t>
            </a:r>
            <a:r>
              <a:rPr lang="ru-RU" sz="2000" spc="-35" dirty="0" smtClean="0">
                <a:solidFill>
                  <a:srgbClr val="888888"/>
                </a:solidFill>
                <a:latin typeface="Calibri"/>
                <a:cs typeface="Calibri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35" dirty="0" smtClean="0">
                <a:solidFill>
                  <a:srgbClr val="888888"/>
                </a:solidFill>
                <a:latin typeface="Calibri"/>
                <a:cs typeface="Calibri"/>
              </a:rPr>
              <a:t>учитель истории и обществознания МБОУ ГСОШ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5228" y="4436362"/>
            <a:ext cx="3128772" cy="242163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534145" y="6432317"/>
            <a:ext cx="1606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10" dirty="0">
                <a:solidFill>
                  <a:srgbClr val="585858"/>
                </a:solidFill>
                <a:latin typeface="Tahoma"/>
                <a:cs typeface="Tahoma"/>
              </a:rPr>
              <a:t>1</a:t>
            </a:fld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1959" y="1191767"/>
            <a:ext cx="8368665" cy="3586479"/>
            <a:chOff x="441959" y="1191767"/>
            <a:chExt cx="8368665" cy="35864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1191767"/>
              <a:ext cx="5836920" cy="11475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4" y="1191767"/>
              <a:ext cx="845820" cy="11475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9592" y="1191767"/>
              <a:ext cx="2799588" cy="11475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59" y="1801367"/>
              <a:ext cx="8368283" cy="1147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267" y="2410967"/>
              <a:ext cx="8010144" cy="1147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6231" y="3020567"/>
              <a:ext cx="5542788" cy="11475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4639" y="3630167"/>
              <a:ext cx="3467100" cy="114757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77646" y="1317752"/>
            <a:ext cx="7586980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08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224270"/>
                </a:solidFill>
                <a:latin typeface="Calibri"/>
                <a:cs typeface="Calibri"/>
              </a:rPr>
              <a:t>Использование</a:t>
            </a:r>
            <a:r>
              <a:rPr sz="4000" b="1" spc="10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224270"/>
                </a:solidFill>
                <a:latin typeface="Calibri"/>
                <a:cs typeface="Calibri"/>
              </a:rPr>
              <a:t>онлайн-ресурсов </a:t>
            </a:r>
            <a:r>
              <a:rPr sz="4000" b="1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224270"/>
                </a:solidFill>
                <a:latin typeface="Calibri"/>
                <a:cs typeface="Calibri"/>
              </a:rPr>
              <a:t>и</a:t>
            </a:r>
            <a:r>
              <a:rPr sz="4000" b="1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224270"/>
                </a:solidFill>
                <a:latin typeface="Calibri"/>
                <a:cs typeface="Calibri"/>
              </a:rPr>
              <a:t>образовательных</a:t>
            </a:r>
            <a:r>
              <a:rPr sz="4000" b="1" spc="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224270"/>
                </a:solidFill>
                <a:latin typeface="Calibri"/>
                <a:cs typeface="Calibri"/>
              </a:rPr>
              <a:t>платформ</a:t>
            </a:r>
            <a:r>
              <a:rPr sz="4000" b="1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224270"/>
                </a:solidFill>
                <a:latin typeface="Calibri"/>
                <a:cs typeface="Calibri"/>
              </a:rPr>
              <a:t>для </a:t>
            </a:r>
            <a:r>
              <a:rPr sz="4000" b="1" spc="-890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224270"/>
                </a:solidFill>
                <a:latin typeface="Calibri"/>
                <a:cs typeface="Calibri"/>
              </a:rPr>
              <a:t>организации</a:t>
            </a:r>
            <a:r>
              <a:rPr sz="4000" b="1" spc="10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224270"/>
                </a:solidFill>
                <a:latin typeface="Calibri"/>
                <a:cs typeface="Calibri"/>
              </a:rPr>
              <a:t>процесса </a:t>
            </a:r>
            <a:r>
              <a:rPr sz="4000" b="1" spc="-10" dirty="0">
                <a:solidFill>
                  <a:srgbClr val="224270"/>
                </a:solidFill>
                <a:latin typeface="Calibri"/>
                <a:cs typeface="Calibri"/>
              </a:rPr>
              <a:t>обучения </a:t>
            </a:r>
            <a:r>
              <a:rPr sz="4000" b="1" spc="-5" dirty="0">
                <a:solidFill>
                  <a:srgbClr val="224270"/>
                </a:solidFill>
                <a:latin typeface="Calibri"/>
                <a:cs typeface="Calibri"/>
              </a:rPr>
              <a:t> основам</a:t>
            </a:r>
            <a:r>
              <a:rPr sz="4000" b="1" spc="10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224270"/>
                </a:solidFill>
                <a:latin typeface="Calibri"/>
                <a:cs typeface="Calibri"/>
              </a:rPr>
              <a:t>финансовой</a:t>
            </a:r>
            <a:endParaRPr sz="40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4000" b="1" spc="-5" dirty="0">
                <a:solidFill>
                  <a:srgbClr val="224270"/>
                </a:solidFill>
                <a:latin typeface="Calibri"/>
                <a:cs typeface="Calibri"/>
              </a:rPr>
              <a:t>грамотности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500628"/>
            <a:ext cx="4788408" cy="335737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10" dirty="0"/>
              <a:t>10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5116" y="59435"/>
            <a:ext cx="1664207" cy="15285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" y="284987"/>
            <a:ext cx="2842260" cy="11993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768" y="2220467"/>
            <a:ext cx="2726436" cy="31714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8191" y="2197607"/>
            <a:ext cx="2592323" cy="317296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2060448"/>
            <a:ext cx="9144000" cy="4325620"/>
            <a:chOff x="0" y="2060448"/>
            <a:chExt cx="9144000" cy="432562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6911" y="2197608"/>
              <a:ext cx="2289048" cy="4187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069592"/>
              <a:ext cx="9143999" cy="40126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" y="2065020"/>
              <a:ext cx="9143365" cy="4022090"/>
            </a:xfrm>
            <a:custGeom>
              <a:avLst/>
              <a:gdLst/>
              <a:ahLst/>
              <a:cxnLst/>
              <a:rect l="l" t="t" r="r" b="b"/>
              <a:pathLst>
                <a:path w="9143365" h="4022090">
                  <a:moveTo>
                    <a:pt x="0" y="4021835"/>
                  </a:moveTo>
                  <a:lnTo>
                    <a:pt x="9143238" y="4021835"/>
                  </a:lnTo>
                </a:path>
                <a:path w="9143365" h="4022090">
                  <a:moveTo>
                    <a:pt x="9143238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5198" y="666369"/>
            <a:ext cx="3574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Calibri"/>
                <a:cs typeface="Calibri"/>
                <a:hlinkClick r:id="rId8"/>
              </a:rPr>
              <a:t>https://fincult.info/articles/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3783" y="4436364"/>
            <a:ext cx="2490216" cy="24216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59545" y="6433210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Tahoma"/>
                <a:cs typeface="Tahoma"/>
              </a:rPr>
              <a:t>74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334" y="12954"/>
            <a:ext cx="78936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1.</a:t>
            </a:r>
            <a:r>
              <a:rPr sz="1800" spc="2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  <a:hlinkClick r:id="rId3"/>
              </a:rPr>
              <a:t>http://ecsocman.hse.ru</a:t>
            </a:r>
            <a:r>
              <a:rPr sz="1800" spc="15" dirty="0">
                <a:solidFill>
                  <a:srgbClr val="000000"/>
                </a:solidFill>
                <a:hlinkClick r:id="rId3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–</a:t>
            </a:r>
            <a:r>
              <a:rPr sz="1800" spc="2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Федеральный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образовательный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портал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«Экономика. </a:t>
            </a:r>
            <a:r>
              <a:rPr sz="1800" spc="-39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Социология. Менеджмент».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186334" y="561289"/>
            <a:ext cx="8182609" cy="606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606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38760" algn="l"/>
              </a:tabLst>
            </a:pPr>
            <a:r>
              <a:rPr sz="1800" spc="-15" dirty="0">
                <a:latin typeface="Calibri"/>
                <a:cs typeface="Calibri"/>
              </a:rPr>
              <a:t>http</a:t>
            </a:r>
            <a:r>
              <a:rPr sz="1800" spc="-15" dirty="0">
                <a:latin typeface="Calibri"/>
                <a:cs typeface="Calibri"/>
                <a:hlinkClick r:id="rId4"/>
              </a:rPr>
              <a:t>s://w</a:t>
            </a:r>
            <a:r>
              <a:rPr sz="1800" spc="-15" dirty="0">
                <a:latin typeface="Calibri"/>
                <a:cs typeface="Calibri"/>
              </a:rPr>
              <a:t>ww</a:t>
            </a:r>
            <a:r>
              <a:rPr sz="1800" spc="-15" dirty="0">
                <a:latin typeface="Calibri"/>
                <a:cs typeface="Calibri"/>
                <a:hlinkClick r:id="rId4"/>
              </a:rPr>
              <a:t>.hse.ru/</a:t>
            </a:r>
            <a:r>
              <a:rPr sz="1800" spc="-15" dirty="0">
                <a:latin typeface="Calibri"/>
                <a:cs typeface="Calibri"/>
              </a:rPr>
              <a:t>st</a:t>
            </a:r>
            <a:r>
              <a:rPr sz="1800" spc="-15" dirty="0">
                <a:latin typeface="Calibri"/>
                <a:cs typeface="Calibri"/>
                <a:hlinkClick r:id="rId4"/>
              </a:rPr>
              <a:t>at.html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Статистический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портал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Высшей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школы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экономики.</a:t>
            </a:r>
            <a:endParaRPr sz="180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38125" algn="l"/>
              </a:tabLst>
            </a:pPr>
            <a:r>
              <a:rPr sz="1800" spc="-15" dirty="0">
                <a:latin typeface="Calibri"/>
                <a:cs typeface="Calibri"/>
              </a:rPr>
              <a:t>http</a:t>
            </a:r>
            <a:r>
              <a:rPr sz="1800" spc="-15" dirty="0">
                <a:latin typeface="Calibri"/>
                <a:cs typeface="Calibri"/>
                <a:hlinkClick r:id="rId5"/>
              </a:rPr>
              <a:t>s://w</a:t>
            </a:r>
            <a:r>
              <a:rPr sz="1800" spc="-15" dirty="0">
                <a:latin typeface="Calibri"/>
                <a:cs typeface="Calibri"/>
              </a:rPr>
              <a:t>ww</a:t>
            </a:r>
            <a:r>
              <a:rPr sz="1800" spc="-15" dirty="0">
                <a:latin typeface="Calibri"/>
                <a:cs typeface="Calibri"/>
                <a:hlinkClick r:id="rId5"/>
              </a:rPr>
              <a:t>.moex.c</a:t>
            </a:r>
            <a:r>
              <a:rPr sz="1800" spc="-15" dirty="0">
                <a:latin typeface="Calibri"/>
                <a:cs typeface="Calibri"/>
              </a:rPr>
              <a:t>om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Московская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биржа.</a:t>
            </a:r>
            <a:endParaRPr sz="180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AutoNum type="arabicPeriod" startAt="2"/>
              <a:tabLst>
                <a:tab pos="238125" algn="l"/>
              </a:tabLst>
            </a:pPr>
            <a:r>
              <a:rPr sz="1800" spc="-15" dirty="0">
                <a:latin typeface="Calibri"/>
                <a:cs typeface="Calibri"/>
              </a:rPr>
              <a:t>http</a:t>
            </a:r>
            <a:r>
              <a:rPr sz="1800" spc="-15" dirty="0">
                <a:latin typeface="Calibri"/>
                <a:cs typeface="Calibri"/>
                <a:hlinkClick r:id="rId6"/>
              </a:rPr>
              <a:t>s://w</a:t>
            </a:r>
            <a:r>
              <a:rPr sz="1800" spc="-15" dirty="0">
                <a:latin typeface="Calibri"/>
                <a:cs typeface="Calibri"/>
              </a:rPr>
              <a:t>ww</a:t>
            </a:r>
            <a:r>
              <a:rPr sz="1800" spc="-15" dirty="0">
                <a:latin typeface="Calibri"/>
                <a:cs typeface="Calibri"/>
                <a:hlinkClick r:id="rId6"/>
              </a:rPr>
              <a:t>.rbc.r</a:t>
            </a:r>
            <a:r>
              <a:rPr sz="1800" spc="-15" dirty="0">
                <a:latin typeface="Calibri"/>
                <a:cs typeface="Calibri"/>
              </a:rPr>
              <a:t>u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информационное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агентство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«РосБизнесКонсалтинг».</a:t>
            </a:r>
            <a:endParaRPr sz="180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AutoNum type="arabicPeriod" startAt="2"/>
              <a:tabLst>
                <a:tab pos="238125" algn="l"/>
              </a:tabLst>
            </a:pPr>
            <a:r>
              <a:rPr sz="1800" spc="-15" dirty="0">
                <a:latin typeface="Calibri"/>
                <a:cs typeface="Calibri"/>
                <a:hlinkClick r:id="rId7"/>
              </a:rPr>
              <a:t>http://tpprf.ru</a:t>
            </a:r>
            <a:r>
              <a:rPr sz="1800" spc="20" dirty="0">
                <a:latin typeface="Calibri"/>
                <a:cs typeface="Calibri"/>
                <a:hlinkClick r:id="rId7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Торгово-промышленная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палата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РФ.</a:t>
            </a:r>
            <a:endParaRPr sz="180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AutoNum type="arabicPeriod" startAt="2"/>
              <a:tabLst>
                <a:tab pos="238125" algn="l"/>
              </a:tabLst>
            </a:pPr>
            <a:r>
              <a:rPr sz="1800" spc="-15" dirty="0">
                <a:latin typeface="Calibri"/>
                <a:cs typeface="Calibri"/>
                <a:hlinkClick r:id="rId8"/>
              </a:rPr>
              <a:t>www.7budget.ru</a:t>
            </a:r>
            <a:r>
              <a:rPr sz="1800" spc="5" dirty="0">
                <a:latin typeface="Calibri"/>
                <a:cs typeface="Calibri"/>
                <a:hlinkClick r:id="rId8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сайт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журнала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«Семейный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бюджет».</a:t>
            </a:r>
            <a:endParaRPr sz="180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AutoNum type="arabicPeriod" startAt="2"/>
              <a:tabLst>
                <a:tab pos="238125" algn="l"/>
              </a:tabLst>
            </a:pPr>
            <a:r>
              <a:rPr sz="1800" spc="-35" dirty="0">
                <a:latin typeface="Calibri"/>
                <a:cs typeface="Calibri"/>
                <a:hlinkClick r:id="rId9"/>
              </a:rPr>
              <a:t>www.cbr.ru</a:t>
            </a:r>
            <a:r>
              <a:rPr sz="1800" spc="15" dirty="0">
                <a:latin typeface="Calibri"/>
                <a:cs typeface="Calibri"/>
                <a:hlinkClick r:id="rId9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Центральный</a:t>
            </a:r>
            <a:r>
              <a:rPr sz="1800" dirty="0">
                <a:latin typeface="Calibri"/>
                <a:cs typeface="Calibri"/>
              </a:rPr>
              <a:t> банк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Российской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Федерации.</a:t>
            </a:r>
            <a:endParaRPr sz="1800">
              <a:latin typeface="Calibri"/>
              <a:cs typeface="Calibri"/>
            </a:endParaRPr>
          </a:p>
          <a:p>
            <a:pPr marL="12700" marR="788035">
              <a:lnSpc>
                <a:spcPct val="100000"/>
              </a:lnSpc>
              <a:buAutoNum type="arabicPeriod" startAt="2"/>
              <a:tabLst>
                <a:tab pos="238125" algn="l"/>
              </a:tabLst>
            </a:pPr>
            <a:r>
              <a:rPr sz="1800" spc="-30" dirty="0">
                <a:latin typeface="Calibri"/>
                <a:cs typeface="Calibri"/>
                <a:hlinkClick r:id="rId10"/>
              </a:rPr>
              <a:t>www.cefir.ru</a:t>
            </a:r>
            <a:r>
              <a:rPr sz="1800" spc="10" dirty="0">
                <a:latin typeface="Calibri"/>
                <a:cs typeface="Calibri"/>
                <a:hlinkClick r:id="rId10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сайт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Центра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экономических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финансовых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исследований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разработок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(ЦЭФИР).</a:t>
            </a:r>
            <a:endParaRPr sz="1800">
              <a:latin typeface="Calibri"/>
              <a:cs typeface="Calibri"/>
            </a:endParaRPr>
          </a:p>
          <a:p>
            <a:pPr marL="289560" indent="-226060">
              <a:lnSpc>
                <a:spcPct val="100000"/>
              </a:lnSpc>
              <a:buAutoNum type="arabicPeriod" startAt="2"/>
              <a:tabLst>
                <a:tab pos="290195" algn="l"/>
              </a:tabLst>
            </a:pPr>
            <a:r>
              <a:rPr sz="1800" spc="-15" dirty="0">
                <a:latin typeface="Calibri"/>
                <a:cs typeface="Calibri"/>
                <a:hlinkClick r:id="rId11"/>
              </a:rPr>
              <a:t>www.cfin.ru</a:t>
            </a:r>
            <a:r>
              <a:rPr sz="1800" spc="15" dirty="0">
                <a:latin typeface="Calibri"/>
                <a:cs typeface="Calibri"/>
                <a:hlinkClick r:id="rId11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сайт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«Корпоративный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менеджмент».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2"/>
              <a:tabLst>
                <a:tab pos="354330" algn="l"/>
              </a:tabLst>
            </a:pPr>
            <a:r>
              <a:rPr sz="1800" spc="-15" dirty="0">
                <a:latin typeface="Calibri"/>
                <a:cs typeface="Calibri"/>
                <a:hlinkClick r:id="rId12"/>
              </a:rPr>
              <a:t>www.economicus.ru</a:t>
            </a:r>
            <a:r>
              <a:rPr sz="1800" spc="25" dirty="0">
                <a:latin typeface="Calibri"/>
                <a:cs typeface="Calibri"/>
                <a:hlinkClick r:id="rId12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Справочный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портал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10" dirty="0">
                <a:latin typeface="Calibri"/>
                <a:cs typeface="Calibri"/>
              </a:rPr>
              <a:t>экономике.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2"/>
              <a:tabLst>
                <a:tab pos="354330" algn="l"/>
              </a:tabLst>
            </a:pPr>
            <a:r>
              <a:rPr sz="1800" spc="-20" dirty="0">
                <a:latin typeface="Calibri"/>
                <a:cs typeface="Calibri"/>
                <a:hlinkClick r:id="rId13"/>
              </a:rPr>
              <a:t>www.economy.gov.ru/minec/ma</a:t>
            </a:r>
            <a:r>
              <a:rPr sz="1800" spc="40" dirty="0">
                <a:latin typeface="Calibri"/>
                <a:cs typeface="Calibri"/>
                <a:hlinkClick r:id="rId13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 сайт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Министерства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экономического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развития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РФ.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spcBef>
                <a:spcPts val="5"/>
              </a:spcBef>
              <a:buAutoNum type="arabicPeriod" startAt="12"/>
              <a:tabLst>
                <a:tab pos="354330" algn="l"/>
              </a:tabLst>
            </a:pPr>
            <a:r>
              <a:rPr sz="1800" spc="-15" dirty="0">
                <a:latin typeface="Calibri"/>
                <a:cs typeface="Calibri"/>
                <a:hlinkClick r:id="rId14"/>
              </a:rPr>
              <a:t>www.ereport.ru</a:t>
            </a:r>
            <a:r>
              <a:rPr sz="1800" spc="20" dirty="0">
                <a:latin typeface="Calibri"/>
                <a:cs typeface="Calibri"/>
                <a:hlinkClick r:id="rId14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сайт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«Мировая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экономика».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12"/>
              <a:tabLst>
                <a:tab pos="354330" algn="l"/>
              </a:tabLst>
            </a:pPr>
            <a:r>
              <a:rPr sz="1800" spc="-25" dirty="0">
                <a:latin typeface="Calibri"/>
                <a:cs typeface="Calibri"/>
                <a:hlinkClick r:id="rId15"/>
              </a:rPr>
              <a:t>www.fas.gov.ru</a:t>
            </a:r>
            <a:r>
              <a:rPr sz="1800" spc="-10" dirty="0">
                <a:latin typeface="Calibri"/>
                <a:cs typeface="Calibri"/>
                <a:hlinkClick r:id="rId15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сайт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Федеральной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антимонопольной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службы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России.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12"/>
              <a:tabLst>
                <a:tab pos="354330" algn="l"/>
              </a:tabLst>
            </a:pPr>
            <a:r>
              <a:rPr sz="1800" spc="-15" dirty="0">
                <a:latin typeface="Calibri"/>
                <a:cs typeface="Calibri"/>
                <a:hlinkClick r:id="rId16"/>
              </a:rPr>
              <a:t>www.gks.ru</a:t>
            </a:r>
            <a:r>
              <a:rPr sz="1800" spc="-10" dirty="0">
                <a:latin typeface="Calibri"/>
                <a:cs typeface="Calibri"/>
                <a:hlinkClick r:id="rId16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сайт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Федеральной службы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государственной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статистики.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12"/>
              <a:tabLst>
                <a:tab pos="354330" algn="l"/>
              </a:tabLst>
            </a:pPr>
            <a:r>
              <a:rPr sz="1800" spc="-10" dirty="0">
                <a:latin typeface="Calibri"/>
                <a:cs typeface="Calibri"/>
                <a:hlinkClick r:id="rId17"/>
              </a:rPr>
              <a:t>www.government.ru</a:t>
            </a:r>
            <a:r>
              <a:rPr sz="1800" spc="-20" dirty="0">
                <a:latin typeface="Calibri"/>
                <a:cs typeface="Calibri"/>
                <a:hlinkClick r:id="rId17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 сайт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Правительства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РФ.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12"/>
              <a:tabLst>
                <a:tab pos="354330" algn="l"/>
              </a:tabLst>
            </a:pPr>
            <a:r>
              <a:rPr sz="1800" spc="-10" dirty="0">
                <a:latin typeface="Calibri"/>
                <a:cs typeface="Calibri"/>
                <a:hlinkClick r:id="rId18"/>
              </a:rPr>
              <a:t>www.iloveeconomics.ru</a:t>
            </a:r>
            <a:r>
              <a:rPr sz="1800" spc="10" dirty="0">
                <a:latin typeface="Calibri"/>
                <a:cs typeface="Calibri"/>
                <a:hlinkClick r:id="rId18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сайт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«Экономика</a:t>
            </a:r>
            <a:r>
              <a:rPr sz="1800" dirty="0">
                <a:latin typeface="Calibri"/>
                <a:cs typeface="Calibri"/>
              </a:rPr>
              <a:t> для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школьника».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12"/>
              <a:tabLst>
                <a:tab pos="354330" algn="l"/>
              </a:tabLst>
            </a:pPr>
            <a:r>
              <a:rPr sz="1800" spc="-15" dirty="0">
                <a:latin typeface="Calibri"/>
                <a:cs typeface="Calibri"/>
                <a:hlinkClick r:id="rId19"/>
              </a:rPr>
              <a:t>www.minfin.ru</a:t>
            </a:r>
            <a:r>
              <a:rPr sz="1800" spc="15" dirty="0">
                <a:latin typeface="Calibri"/>
                <a:cs typeface="Calibri"/>
                <a:hlinkClick r:id="rId19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 сайт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Министерства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финансов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РФ.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12"/>
              <a:tabLst>
                <a:tab pos="354330" algn="l"/>
              </a:tabLst>
            </a:pPr>
            <a:r>
              <a:rPr sz="1800" spc="-10" dirty="0">
                <a:latin typeface="Calibri"/>
                <a:cs typeface="Calibri"/>
                <a:hlinkClick r:id="rId20"/>
              </a:rPr>
              <a:t>www.nalog.ru</a:t>
            </a:r>
            <a:r>
              <a:rPr sz="1800" dirty="0">
                <a:latin typeface="Calibri"/>
                <a:cs typeface="Calibri"/>
                <a:hlinkClick r:id="rId20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сайт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Федеральной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налоговой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службы </a:t>
            </a:r>
            <a:r>
              <a:rPr sz="1800" spc="-50" dirty="0">
                <a:latin typeface="Calibri"/>
                <a:cs typeface="Calibri"/>
              </a:rPr>
              <a:t>РФ.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12"/>
              <a:tabLst>
                <a:tab pos="354330" algn="l"/>
              </a:tabLst>
            </a:pPr>
            <a:r>
              <a:rPr sz="1800" spc="-15" dirty="0">
                <a:latin typeface="Calibri"/>
                <a:cs typeface="Calibri"/>
                <a:hlinkClick r:id="rId21"/>
              </a:rPr>
              <a:t>www.nes.ru</a:t>
            </a:r>
            <a:r>
              <a:rPr sz="1800" spc="10" dirty="0">
                <a:latin typeface="Calibri"/>
                <a:cs typeface="Calibri"/>
                <a:hlinkClick r:id="rId21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сайт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«Российская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экономическая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школа».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12"/>
              <a:tabLst>
                <a:tab pos="354330" algn="l"/>
              </a:tabLst>
            </a:pPr>
            <a:r>
              <a:rPr sz="1800" spc="-25" dirty="0">
                <a:latin typeface="Calibri"/>
                <a:cs typeface="Calibri"/>
                <a:hlinkClick r:id="rId22"/>
              </a:rPr>
              <a:t>www.wto.ru</a:t>
            </a:r>
            <a:r>
              <a:rPr sz="1800" dirty="0">
                <a:latin typeface="Calibri"/>
                <a:cs typeface="Calibri"/>
                <a:hlinkClick r:id="rId22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Российский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Центр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экспертизы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ВТО.</a:t>
            </a:r>
            <a:endParaRPr sz="18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buAutoNum type="arabicPeriod" startAt="12"/>
              <a:tabLst>
                <a:tab pos="354330" algn="l"/>
              </a:tabLst>
            </a:pPr>
            <a:r>
              <a:rPr sz="1800" spc="-15" dirty="0">
                <a:latin typeface="Calibri"/>
                <a:cs typeface="Calibri"/>
                <a:hlinkClick r:id="rId23"/>
              </a:rPr>
              <a:t>www.worldbank.org</a:t>
            </a:r>
            <a:r>
              <a:rPr sz="1800" dirty="0">
                <a:latin typeface="Calibri"/>
                <a:cs typeface="Calibri"/>
                <a:hlinkClick r:id="rId23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сайт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Всемирного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банка.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07996"/>
          </a:xfrm>
        </p:spPr>
        <p:txBody>
          <a:bodyPr/>
          <a:lstStyle/>
          <a:p>
            <a:r>
              <a:rPr lang="ru-RU" sz="2400" dirty="0" smtClean="0"/>
              <a:t>Мероприятия, проводимые в Тазовском районе и МБОУ ГСОШ, где учащиеся показали свои знания и умения по финансовой грамотности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5641" r="34399" b="13846"/>
          <a:stretch/>
        </p:blipFill>
        <p:spPr bwMode="auto">
          <a:xfrm>
            <a:off x="228600" y="1295400"/>
            <a:ext cx="188952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unzarovIN\Desktop\Портфолио\фин.грамотность кубок\WhatsApp Image 2021-04-02 at 15.02.0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04192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3973" r="17211" b="13163"/>
          <a:stretch/>
        </p:blipFill>
        <p:spPr bwMode="auto">
          <a:xfrm>
            <a:off x="225668" y="4038600"/>
            <a:ext cx="3514595" cy="248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t="11924" r="33125" b="10192"/>
          <a:stretch/>
        </p:blipFill>
        <p:spPr bwMode="auto">
          <a:xfrm>
            <a:off x="5943600" y="1280746"/>
            <a:ext cx="1905000" cy="272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5" t="15641" r="30986" b="12863"/>
          <a:stretch/>
        </p:blipFill>
        <p:spPr bwMode="auto">
          <a:xfrm>
            <a:off x="3836377" y="4067908"/>
            <a:ext cx="202559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3" t="21539" r="21515" b="19615"/>
          <a:stretch/>
        </p:blipFill>
        <p:spPr bwMode="auto">
          <a:xfrm>
            <a:off x="5926015" y="4038600"/>
            <a:ext cx="3065585" cy="248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2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3455"/>
            <a:ext cx="8763000" cy="1107996"/>
          </a:xfrm>
        </p:spPr>
        <p:txBody>
          <a:bodyPr/>
          <a:lstStyle/>
          <a:p>
            <a:pPr algn="l"/>
            <a:r>
              <a:rPr lang="ru-RU" sz="3600" dirty="0" smtClean="0"/>
              <a:t>Всероссийский чемпионат по финансовой грамотности и предпринимательству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303259" cy="4739759"/>
          </a:xfrm>
        </p:spPr>
        <p:txBody>
          <a:bodyPr/>
          <a:lstStyle/>
          <a:p>
            <a:r>
              <a:rPr lang="ru-RU" sz="2800" dirty="0"/>
              <a:t>Юниор-лига U-18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1. Дополнительные баллы при поступлении на программу Международного </a:t>
            </a:r>
            <a:r>
              <a:rPr lang="ru-RU" sz="2800" b="0" dirty="0" err="1"/>
              <a:t>бакалавриата</a:t>
            </a:r>
            <a:r>
              <a:rPr lang="ru-RU" sz="2800" b="0" dirty="0"/>
              <a:t> по бизнесу и экономике </a:t>
            </a:r>
            <a:r>
              <a:rPr lang="ru-RU" sz="2800" b="0" dirty="0">
                <a:hlinkClick r:id="rId2"/>
              </a:rPr>
              <a:t>https://nnov.hse.ru/ba/interbac/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Победитель – 6 баллов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Призер – 4 баллов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Дипломом можно воспользоваться в течение двух лет.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2. При поступлении на платное место предусмотрена скидка всем победителям и призерам в размере 25% от стоимости на весь период обучения.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170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649" b="10855"/>
          <a:stretch/>
        </p:blipFill>
        <p:spPr bwMode="auto">
          <a:xfrm>
            <a:off x="381000" y="1171649"/>
            <a:ext cx="8074269" cy="538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600" y="5334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fincup.ru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0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5228" y="4436362"/>
            <a:ext cx="3128772" cy="242163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534145" y="6432317"/>
            <a:ext cx="1606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10" dirty="0">
                <a:solidFill>
                  <a:srgbClr val="585858"/>
                </a:solidFill>
                <a:latin typeface="Tahoma"/>
                <a:cs typeface="Tahoma"/>
              </a:rPr>
              <a:t>16</a:t>
            </a:fld>
            <a:endParaRPr sz="1200">
              <a:latin typeface="Tahoma"/>
              <a:cs typeface="Tahom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23205" r="38534" b="30123"/>
          <a:stretch/>
        </p:blipFill>
        <p:spPr bwMode="auto">
          <a:xfrm>
            <a:off x="533400" y="404033"/>
            <a:ext cx="4792336" cy="546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16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304800" y="356435"/>
            <a:ext cx="85344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2400" dirty="0"/>
              <a:t>Цель финансовой грамотности в том, чтобы помочь детям социализироваться и достичь успеха в будущем. Они узнают, как работает экономика в обществе и формируют правильное отношение к деньгам.</a:t>
            </a:r>
            <a:br>
              <a:rPr lang="ru-RU" sz="2400" dirty="0"/>
            </a:br>
            <a:r>
              <a:rPr lang="ru-RU" sz="2400" dirty="0"/>
              <a:t>Воспитание финансовой грамотности помогает:</a:t>
            </a:r>
            <a:br>
              <a:rPr lang="ru-RU" sz="2400" dirty="0"/>
            </a:br>
            <a:r>
              <a:rPr lang="ru-RU" sz="2400" dirty="0"/>
              <a:t> - Осознать, что деньги зарабатывают трудом и законными способами.</a:t>
            </a:r>
            <a:br>
              <a:rPr lang="ru-RU" sz="2400" dirty="0"/>
            </a:br>
            <a:r>
              <a:rPr lang="ru-RU" sz="2400" dirty="0"/>
              <a:t> - Разобраться, как неправильное обращение с деньгами приводит к бедности.</a:t>
            </a:r>
            <a:br>
              <a:rPr lang="ru-RU" sz="2400" dirty="0"/>
            </a:br>
            <a:r>
              <a:rPr lang="ru-RU" sz="2400" dirty="0"/>
              <a:t> - Грамотно управлять деньгами и копить их.</a:t>
            </a:r>
            <a:br>
              <a:rPr lang="ru-RU" sz="2400" dirty="0"/>
            </a:br>
            <a:r>
              <a:rPr lang="ru-RU" sz="2400" dirty="0"/>
              <a:t> - Избегать небезопасных финансовых схем: кредитов и </a:t>
            </a:r>
            <a:r>
              <a:rPr lang="ru-RU" sz="2400" dirty="0" err="1"/>
              <a:t>микрозаймов</a:t>
            </a:r>
            <a:r>
              <a:rPr lang="ru-RU" sz="2400" dirty="0"/>
              <a:t>, зарплаты в конверте, пирамид и т.д.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5228" y="4436362"/>
            <a:ext cx="3128772" cy="242163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534145" y="6432317"/>
            <a:ext cx="1606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10" dirty="0">
                <a:solidFill>
                  <a:srgbClr val="585858"/>
                </a:solidFill>
                <a:latin typeface="Tahoma"/>
                <a:cs typeface="Tahoma"/>
              </a:rPr>
              <a:t>2</a:t>
            </a:fld>
            <a:endParaRPr sz="1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3326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381000" y="207643"/>
            <a:ext cx="8458200" cy="59830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 fontAlgn="base"/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ставит перед собой следующие задачи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1)Дать ученикам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 в экономике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Сформировать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мышление.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Повысить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благосостояние людей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Научить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свой бюджет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Сформировать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«подушку» безопасности.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Снизить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риски ненужных трат и обмана.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Инвестировать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будущий успех.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spc="-35" dirty="0" smtClean="0"/>
              <a:t/>
            </a:r>
            <a:br>
              <a:rPr lang="ru-RU" sz="4400" spc="-35" dirty="0" smtClean="0"/>
            </a:br>
            <a:endParaRPr sz="4400" spc="-20" dirty="0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5228" y="4436365"/>
            <a:ext cx="3128772" cy="242163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534145" y="6432317"/>
            <a:ext cx="1606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10" dirty="0">
                <a:solidFill>
                  <a:srgbClr val="585858"/>
                </a:solidFill>
                <a:latin typeface="Tahoma"/>
                <a:cs typeface="Tahoma"/>
              </a:rPr>
              <a:t>3</a:t>
            </a:fld>
            <a:endParaRPr sz="1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3326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8283" y="25920"/>
            <a:ext cx="7641590" cy="1931035"/>
            <a:chOff x="748283" y="25920"/>
            <a:chExt cx="7641590" cy="1931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4267" y="25920"/>
              <a:ext cx="4434839" cy="12603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1680" y="25920"/>
              <a:ext cx="928116" cy="12603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2368" y="25920"/>
              <a:ext cx="1126248" cy="12603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283" y="696480"/>
              <a:ext cx="7641335" cy="12603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582" rIns="0" bIns="0" rtlCol="0">
            <a:spAutoFit/>
          </a:bodyPr>
          <a:lstStyle/>
          <a:p>
            <a:pPr marL="239395" marR="5080" indent="1395730">
              <a:lnSpc>
                <a:spcPct val="100000"/>
              </a:lnSpc>
              <a:spcBef>
                <a:spcPts val="100"/>
              </a:spcBef>
            </a:pPr>
            <a:r>
              <a:rPr dirty="0"/>
              <a:t>Совокупность </a:t>
            </a:r>
            <a:r>
              <a:rPr spc="-10" dirty="0"/>
              <a:t>3-х </a:t>
            </a:r>
            <a:r>
              <a:rPr spc="-5" dirty="0"/>
              <a:t> взаимосвязанных</a:t>
            </a:r>
            <a:r>
              <a:rPr spc="-70" dirty="0"/>
              <a:t> </a:t>
            </a:r>
            <a:r>
              <a:rPr spc="-20" dirty="0"/>
              <a:t>элементов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66515" y="1741932"/>
            <a:ext cx="2455926" cy="245592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37203" y="2328164"/>
            <a:ext cx="111506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6515" marR="5080" indent="-44450">
              <a:lnSpc>
                <a:spcPts val="2640"/>
              </a:lnSpc>
              <a:spcBef>
                <a:spcPts val="385"/>
              </a:spcBef>
            </a:pPr>
            <a:r>
              <a:rPr sz="2400" b="1" spc="-114" dirty="0">
                <a:latin typeface="Calibri"/>
                <a:cs typeface="Calibri"/>
              </a:rPr>
              <a:t>У</a:t>
            </a:r>
            <a:r>
              <a:rPr sz="2400" b="1" spc="-5" dirty="0">
                <a:latin typeface="Calibri"/>
                <a:cs typeface="Calibri"/>
              </a:rPr>
              <a:t>м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ния,  навыки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45864" y="3265932"/>
            <a:ext cx="2457449" cy="245592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057394" y="4241038"/>
            <a:ext cx="135255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16205" marR="5080" indent="-104139">
              <a:lnSpc>
                <a:spcPts val="2210"/>
              </a:lnSpc>
              <a:spcBef>
                <a:spcPts val="335"/>
              </a:spcBef>
            </a:pPr>
            <a:r>
              <a:rPr sz="2000" b="1" spc="-55" dirty="0">
                <a:latin typeface="Calibri"/>
                <a:cs typeface="Calibri"/>
              </a:rPr>
              <a:t>У</a:t>
            </a:r>
            <a:r>
              <a:rPr sz="2000" b="1" spc="-5" dirty="0">
                <a:latin typeface="Calibri"/>
                <a:cs typeface="Calibri"/>
              </a:rPr>
              <a:t>б</a:t>
            </a:r>
            <a:r>
              <a:rPr sz="2000" b="1" spc="-25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ж</a:t>
            </a:r>
            <a:r>
              <a:rPr sz="2000" b="1" spc="-20" dirty="0">
                <a:latin typeface="Calibri"/>
                <a:cs typeface="Calibri"/>
              </a:rPr>
              <a:t>д</a:t>
            </a:r>
            <a:r>
              <a:rPr sz="2000" b="1" spc="-5" dirty="0">
                <a:latin typeface="Calibri"/>
                <a:cs typeface="Calibri"/>
              </a:rPr>
              <a:t>ения,  установки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87167" y="3265932"/>
            <a:ext cx="2455926" cy="245592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811526" y="4010868"/>
            <a:ext cx="1292860" cy="934719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120"/>
              </a:spcBef>
            </a:pPr>
            <a:r>
              <a:rPr sz="2400" b="1" dirty="0">
                <a:latin typeface="Calibri"/>
                <a:cs typeface="Calibri"/>
              </a:rPr>
              <a:t>Знания,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b="1" spc="-5" dirty="0">
                <a:latin typeface="Calibri"/>
                <a:cs typeface="Calibri"/>
              </a:rPr>
              <a:t>понимание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82088" y="2049145"/>
            <a:ext cx="4269740" cy="2202180"/>
          </a:xfrm>
          <a:custGeom>
            <a:avLst/>
            <a:gdLst/>
            <a:ahLst/>
            <a:cxnLst/>
            <a:rect l="l" t="t" r="r" b="b"/>
            <a:pathLst>
              <a:path w="4269740" h="2202179">
                <a:moveTo>
                  <a:pt x="3927856" y="0"/>
                </a:moveTo>
                <a:lnTo>
                  <a:pt x="2819273" y="700913"/>
                </a:lnTo>
              </a:path>
              <a:path w="4269740" h="2202179">
                <a:moveTo>
                  <a:pt x="4269359" y="1980310"/>
                </a:moveTo>
                <a:lnTo>
                  <a:pt x="3156839" y="2164841"/>
                </a:lnTo>
              </a:path>
              <a:path w="4269740" h="2202179">
                <a:moveTo>
                  <a:pt x="0" y="1527047"/>
                </a:moveTo>
                <a:lnTo>
                  <a:pt x="1025651" y="2201672"/>
                </a:lnTo>
              </a:path>
            </a:pathLst>
          </a:custGeom>
          <a:ln w="28956">
            <a:solidFill>
              <a:srgbClr val="4454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20433" y="1773173"/>
            <a:ext cx="2565400" cy="1393190"/>
          </a:xfrm>
          <a:prstGeom prst="rect">
            <a:avLst/>
          </a:prstGeom>
          <a:solidFill>
            <a:srgbClr val="E3E9EE"/>
          </a:solidFill>
          <a:ln w="28955">
            <a:solidFill>
              <a:srgbClr val="445483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40"/>
              </a:spcBef>
            </a:pPr>
            <a:r>
              <a:rPr sz="1800" spc="-10" dirty="0">
                <a:latin typeface="Calibri"/>
                <a:cs typeface="Calibri"/>
              </a:rPr>
              <a:t>Отработанная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90805" marR="1574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практике способность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действию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различных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жизненных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ситуациях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471" y="5824220"/>
            <a:ext cx="8297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Она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направлена</a:t>
            </a:r>
            <a:r>
              <a:rPr sz="1800" dirty="0">
                <a:latin typeface="Calibri"/>
                <a:cs typeface="Calibri"/>
              </a:rPr>
              <a:t> на </a:t>
            </a:r>
            <a:r>
              <a:rPr sz="1800" spc="-5" dirty="0">
                <a:latin typeface="Calibri"/>
                <a:cs typeface="Calibri"/>
              </a:rPr>
              <a:t>формирование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культуры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финансового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поведения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целом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развивает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компетенции,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т.е.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способность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человека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применять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критический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подход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471" y="6373164"/>
            <a:ext cx="3731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рассмотрению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финансовых</a:t>
            </a:r>
            <a:r>
              <a:rPr sz="1800" dirty="0">
                <a:latin typeface="Calibri"/>
                <a:cs typeface="Calibri"/>
              </a:rPr>
              <a:t> вопросов.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32854" y="3310890"/>
            <a:ext cx="2232660" cy="1393190"/>
          </a:xfrm>
          <a:prstGeom prst="rect">
            <a:avLst/>
          </a:prstGeom>
          <a:solidFill>
            <a:srgbClr val="E3E9EE"/>
          </a:solidFill>
          <a:ln w="28955">
            <a:solidFill>
              <a:srgbClr val="445483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91440" marR="227329">
              <a:lnSpc>
                <a:spcPts val="2160"/>
              </a:lnSpc>
              <a:spcBef>
                <a:spcPts val="35"/>
              </a:spcBef>
            </a:pPr>
            <a:r>
              <a:rPr sz="1800" spc="-10" dirty="0">
                <a:latin typeface="Calibri"/>
                <a:cs typeface="Calibri"/>
              </a:rPr>
              <a:t>Это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представления,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ощущения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как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ts val="2090"/>
              </a:lnSpc>
            </a:pPr>
            <a:r>
              <a:rPr sz="1800" spc="-5" dirty="0">
                <a:latin typeface="Calibri"/>
                <a:cs typeface="Calibri"/>
              </a:rPr>
              <a:t>основа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принятия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781" y="2469642"/>
            <a:ext cx="2231390" cy="2087880"/>
          </a:xfrm>
          <a:prstGeom prst="rect">
            <a:avLst/>
          </a:prstGeom>
          <a:solidFill>
            <a:srgbClr val="E3E9EE"/>
          </a:solidFill>
          <a:ln w="28955">
            <a:solidFill>
              <a:srgbClr val="445483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89535" marR="606425">
              <a:lnSpc>
                <a:spcPct val="100000"/>
              </a:lnSpc>
              <a:spcBef>
                <a:spcPts val="540"/>
              </a:spcBef>
            </a:pPr>
            <a:r>
              <a:rPr sz="1800" spc="-10" dirty="0">
                <a:latin typeface="Calibri"/>
                <a:cs typeface="Calibri"/>
              </a:rPr>
              <a:t>Усвоенная, </a:t>
            </a:r>
            <a:r>
              <a:rPr sz="1800" spc="-5" dirty="0">
                <a:latin typeface="Calibri"/>
                <a:cs typeface="Calibri"/>
              </a:rPr>
              <a:t> осмысленная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пригодная</a:t>
            </a:r>
            <a:r>
              <a:rPr sz="1800" dirty="0">
                <a:latin typeface="Calibri"/>
                <a:cs typeface="Calibri"/>
              </a:rPr>
              <a:t> к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дальнейшему </a:t>
            </a:r>
            <a:r>
              <a:rPr sz="1800" dirty="0">
                <a:latin typeface="Calibri"/>
                <a:cs typeface="Calibri"/>
              </a:rPr>
              <a:t> исп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ь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ванию</a:t>
            </a:r>
            <a:endParaRPr sz="1800">
              <a:latin typeface="Calibri"/>
              <a:cs typeface="Calibri"/>
            </a:endParaRPr>
          </a:p>
          <a:p>
            <a:pPr marL="89535" marR="25209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информация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окружающем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мире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59545" y="6433210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585858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55" y="208788"/>
            <a:ext cx="8011668" cy="13731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098" y="362534"/>
            <a:ext cx="72110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5" dirty="0"/>
              <a:t>Трёхмерная</a:t>
            </a:r>
            <a:r>
              <a:rPr sz="4800" spc="-15" dirty="0"/>
              <a:t> </a:t>
            </a:r>
            <a:r>
              <a:rPr sz="4800" spc="-50" dirty="0"/>
              <a:t>модель</a:t>
            </a:r>
            <a:r>
              <a:rPr sz="4800" spc="-15" dirty="0"/>
              <a:t> </a:t>
            </a:r>
            <a:r>
              <a:rPr sz="4800" spc="-10" dirty="0"/>
              <a:t>оценки</a:t>
            </a:r>
            <a:endParaRPr sz="4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684" y="1700783"/>
            <a:ext cx="8866631" cy="46360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10" dirty="0"/>
              <a:t>5</a:t>
            </a:fld>
            <a:endParaRPr spc="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" y="118871"/>
            <a:ext cx="7856220" cy="15392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1590" y="289382"/>
            <a:ext cx="69583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9</a:t>
            </a:r>
            <a:r>
              <a:rPr sz="5400" spc="-20" dirty="0"/>
              <a:t> </a:t>
            </a:r>
            <a:r>
              <a:rPr sz="5400" spc="-15" dirty="0"/>
              <a:t>предметных </a:t>
            </a:r>
            <a:r>
              <a:rPr sz="5400" spc="-25" dirty="0"/>
              <a:t>областей</a:t>
            </a:r>
            <a:endParaRPr sz="5400"/>
          </a:p>
        </p:txBody>
      </p:sp>
      <p:grpSp>
        <p:nvGrpSpPr>
          <p:cNvPr id="4" name="object 4"/>
          <p:cNvGrpSpPr/>
          <p:nvPr/>
        </p:nvGrpSpPr>
        <p:grpSpPr>
          <a:xfrm>
            <a:off x="2622804" y="1057668"/>
            <a:ext cx="3820795" cy="5035550"/>
            <a:chOff x="2622804" y="1057668"/>
            <a:chExt cx="3820795" cy="50355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5428" y="1149108"/>
              <a:ext cx="2145792" cy="8107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2804" y="2057399"/>
              <a:ext cx="3820667" cy="40355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2692" y="1057668"/>
              <a:ext cx="1799843" cy="10865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2672" y="1176527"/>
              <a:ext cx="2055876" cy="7208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52672" y="1176527"/>
              <a:ext cx="2056130" cy="721360"/>
            </a:xfrm>
            <a:custGeom>
              <a:avLst/>
              <a:gdLst/>
              <a:ahLst/>
              <a:cxnLst/>
              <a:rect l="l" t="t" r="r" b="b"/>
              <a:pathLst>
                <a:path w="2056129" h="721360">
                  <a:moveTo>
                    <a:pt x="0" y="120142"/>
                  </a:moveTo>
                  <a:lnTo>
                    <a:pt x="9449" y="73402"/>
                  </a:lnTo>
                  <a:lnTo>
                    <a:pt x="35210" y="35210"/>
                  </a:lnTo>
                  <a:lnTo>
                    <a:pt x="73402" y="9449"/>
                  </a:lnTo>
                  <a:lnTo>
                    <a:pt x="120141" y="0"/>
                  </a:lnTo>
                  <a:lnTo>
                    <a:pt x="1935733" y="0"/>
                  </a:lnTo>
                  <a:lnTo>
                    <a:pt x="1982473" y="9449"/>
                  </a:lnTo>
                  <a:lnTo>
                    <a:pt x="2020665" y="35210"/>
                  </a:lnTo>
                  <a:lnTo>
                    <a:pt x="2046426" y="73402"/>
                  </a:lnTo>
                  <a:lnTo>
                    <a:pt x="2055876" y="120142"/>
                  </a:lnTo>
                  <a:lnTo>
                    <a:pt x="2055876" y="600710"/>
                  </a:lnTo>
                  <a:lnTo>
                    <a:pt x="2046426" y="647449"/>
                  </a:lnTo>
                  <a:lnTo>
                    <a:pt x="2020665" y="685641"/>
                  </a:lnTo>
                  <a:lnTo>
                    <a:pt x="1982473" y="711402"/>
                  </a:lnTo>
                  <a:lnTo>
                    <a:pt x="1935733" y="720851"/>
                  </a:lnTo>
                  <a:lnTo>
                    <a:pt x="120141" y="720851"/>
                  </a:lnTo>
                  <a:lnTo>
                    <a:pt x="73402" y="711402"/>
                  </a:lnTo>
                  <a:lnTo>
                    <a:pt x="35210" y="685641"/>
                  </a:lnTo>
                  <a:lnTo>
                    <a:pt x="9449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9144">
              <a:solidFill>
                <a:srgbClr val="9A4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25797" y="1139190"/>
            <a:ext cx="1310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Доходы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3521" y="1504645"/>
            <a:ext cx="1155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рас</a:t>
            </a:r>
            <a:r>
              <a:rPr sz="2400" b="1" spc="-40" dirty="0">
                <a:latin typeface="Calibri"/>
                <a:cs typeface="Calibri"/>
              </a:rPr>
              <a:t>х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412492"/>
            <a:ext cx="2673350" cy="1452880"/>
            <a:chOff x="0" y="2412492"/>
            <a:chExt cx="2673350" cy="145288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543543"/>
              <a:ext cx="2598419" cy="10988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412492"/>
              <a:ext cx="2673095" cy="14523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48" y="2570988"/>
              <a:ext cx="2514600" cy="10088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1148" y="2570988"/>
              <a:ext cx="2514600" cy="1009015"/>
            </a:xfrm>
            <a:custGeom>
              <a:avLst/>
              <a:gdLst/>
              <a:ahLst/>
              <a:cxnLst/>
              <a:rect l="l" t="t" r="r" b="b"/>
              <a:pathLst>
                <a:path w="2514600" h="1009014">
                  <a:moveTo>
                    <a:pt x="0" y="168148"/>
                  </a:moveTo>
                  <a:lnTo>
                    <a:pt x="6006" y="123457"/>
                  </a:lnTo>
                  <a:lnTo>
                    <a:pt x="22957" y="83293"/>
                  </a:lnTo>
                  <a:lnTo>
                    <a:pt x="49250" y="49260"/>
                  </a:lnTo>
                  <a:lnTo>
                    <a:pt x="83281" y="22963"/>
                  </a:lnTo>
                  <a:lnTo>
                    <a:pt x="123448" y="6008"/>
                  </a:lnTo>
                  <a:lnTo>
                    <a:pt x="168148" y="0"/>
                  </a:lnTo>
                  <a:lnTo>
                    <a:pt x="2346452" y="0"/>
                  </a:lnTo>
                  <a:lnTo>
                    <a:pt x="2391142" y="6008"/>
                  </a:lnTo>
                  <a:lnTo>
                    <a:pt x="2431306" y="22963"/>
                  </a:lnTo>
                  <a:lnTo>
                    <a:pt x="2465339" y="49260"/>
                  </a:lnTo>
                  <a:lnTo>
                    <a:pt x="2491636" y="83293"/>
                  </a:lnTo>
                  <a:lnTo>
                    <a:pt x="2508591" y="123457"/>
                  </a:lnTo>
                  <a:lnTo>
                    <a:pt x="2514600" y="168148"/>
                  </a:lnTo>
                  <a:lnTo>
                    <a:pt x="2514600" y="840739"/>
                  </a:lnTo>
                  <a:lnTo>
                    <a:pt x="2508591" y="885430"/>
                  </a:lnTo>
                  <a:lnTo>
                    <a:pt x="2491636" y="925594"/>
                  </a:lnTo>
                  <a:lnTo>
                    <a:pt x="2465339" y="959627"/>
                  </a:lnTo>
                  <a:lnTo>
                    <a:pt x="2431306" y="985924"/>
                  </a:lnTo>
                  <a:lnTo>
                    <a:pt x="2391142" y="1002879"/>
                  </a:lnTo>
                  <a:lnTo>
                    <a:pt x="2346452" y="1008888"/>
                  </a:lnTo>
                  <a:lnTo>
                    <a:pt x="168148" y="1008888"/>
                  </a:lnTo>
                  <a:lnTo>
                    <a:pt x="123448" y="1002879"/>
                  </a:lnTo>
                  <a:lnTo>
                    <a:pt x="83281" y="985924"/>
                  </a:lnTo>
                  <a:lnTo>
                    <a:pt x="49250" y="959627"/>
                  </a:lnTo>
                  <a:lnTo>
                    <a:pt x="22957" y="925594"/>
                  </a:lnTo>
                  <a:lnTo>
                    <a:pt x="6006" y="885430"/>
                  </a:lnTo>
                  <a:lnTo>
                    <a:pt x="0" y="840739"/>
                  </a:lnTo>
                  <a:lnTo>
                    <a:pt x="0" y="168148"/>
                  </a:lnTo>
                  <a:close/>
                </a:path>
              </a:pathLst>
            </a:custGeom>
            <a:ln w="9143">
              <a:solidFill>
                <a:srgbClr val="9A4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1574" y="2494915"/>
            <a:ext cx="21926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Финансовое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планирование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бюджет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32803" y="1868436"/>
            <a:ext cx="2574290" cy="1087120"/>
            <a:chOff x="6432803" y="1868436"/>
            <a:chExt cx="2574290" cy="108712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2803" y="1961400"/>
              <a:ext cx="2574036" cy="8107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87311" y="1868436"/>
              <a:ext cx="2063496" cy="10865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0047" y="1988820"/>
              <a:ext cx="2484120" cy="72085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80047" y="1988820"/>
              <a:ext cx="2484120" cy="721360"/>
            </a:xfrm>
            <a:custGeom>
              <a:avLst/>
              <a:gdLst/>
              <a:ahLst/>
              <a:cxnLst/>
              <a:rect l="l" t="t" r="r" b="b"/>
              <a:pathLst>
                <a:path w="2484120" h="721360">
                  <a:moveTo>
                    <a:pt x="0" y="120141"/>
                  </a:moveTo>
                  <a:lnTo>
                    <a:pt x="9449" y="73402"/>
                  </a:lnTo>
                  <a:lnTo>
                    <a:pt x="35210" y="35210"/>
                  </a:lnTo>
                  <a:lnTo>
                    <a:pt x="73402" y="9449"/>
                  </a:lnTo>
                  <a:lnTo>
                    <a:pt x="120142" y="0"/>
                  </a:lnTo>
                  <a:lnTo>
                    <a:pt x="2363978" y="0"/>
                  </a:lnTo>
                  <a:lnTo>
                    <a:pt x="2410717" y="9449"/>
                  </a:lnTo>
                  <a:lnTo>
                    <a:pt x="2448909" y="35210"/>
                  </a:lnTo>
                  <a:lnTo>
                    <a:pt x="2474670" y="73402"/>
                  </a:lnTo>
                  <a:lnTo>
                    <a:pt x="2484120" y="120141"/>
                  </a:lnTo>
                  <a:lnTo>
                    <a:pt x="2484120" y="600709"/>
                  </a:lnTo>
                  <a:lnTo>
                    <a:pt x="2474670" y="647449"/>
                  </a:lnTo>
                  <a:lnTo>
                    <a:pt x="2448909" y="685641"/>
                  </a:lnTo>
                  <a:lnTo>
                    <a:pt x="2410717" y="711402"/>
                  </a:lnTo>
                  <a:lnTo>
                    <a:pt x="2363978" y="720851"/>
                  </a:lnTo>
                  <a:lnTo>
                    <a:pt x="120142" y="720851"/>
                  </a:lnTo>
                  <a:lnTo>
                    <a:pt x="73402" y="711402"/>
                  </a:lnTo>
                  <a:lnTo>
                    <a:pt x="35210" y="685641"/>
                  </a:lnTo>
                  <a:lnTo>
                    <a:pt x="9449" y="647449"/>
                  </a:lnTo>
                  <a:lnTo>
                    <a:pt x="0" y="600709"/>
                  </a:lnTo>
                  <a:lnTo>
                    <a:pt x="0" y="120141"/>
                  </a:lnTo>
                  <a:close/>
                </a:path>
              </a:pathLst>
            </a:custGeom>
            <a:ln w="9144">
              <a:solidFill>
                <a:srgbClr val="9A4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01688" y="1951101"/>
            <a:ext cx="1641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44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Личные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сбер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spc="-5" dirty="0">
                <a:latin typeface="Calibri"/>
                <a:cs typeface="Calibri"/>
              </a:rPr>
              <a:t>ения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44240" y="6065523"/>
            <a:ext cx="2443480" cy="792480"/>
            <a:chOff x="3444240" y="6065523"/>
            <a:chExt cx="2443480" cy="792480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44240" y="6065523"/>
              <a:ext cx="2442972" cy="7924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89960" y="6156965"/>
              <a:ext cx="2348484" cy="7010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91484" y="6092952"/>
              <a:ext cx="2353055" cy="72085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491484" y="6092952"/>
              <a:ext cx="2353310" cy="721360"/>
            </a:xfrm>
            <a:custGeom>
              <a:avLst/>
              <a:gdLst/>
              <a:ahLst/>
              <a:cxnLst/>
              <a:rect l="l" t="t" r="r" b="b"/>
              <a:pathLst>
                <a:path w="2353310" h="721359">
                  <a:moveTo>
                    <a:pt x="0" y="120142"/>
                  </a:moveTo>
                  <a:lnTo>
                    <a:pt x="9449" y="73375"/>
                  </a:lnTo>
                  <a:lnTo>
                    <a:pt x="35210" y="35186"/>
                  </a:lnTo>
                  <a:lnTo>
                    <a:pt x="73402" y="9440"/>
                  </a:lnTo>
                  <a:lnTo>
                    <a:pt x="120141" y="0"/>
                  </a:lnTo>
                  <a:lnTo>
                    <a:pt x="2232914" y="0"/>
                  </a:lnTo>
                  <a:lnTo>
                    <a:pt x="2279653" y="9440"/>
                  </a:lnTo>
                  <a:lnTo>
                    <a:pt x="2317845" y="35186"/>
                  </a:lnTo>
                  <a:lnTo>
                    <a:pt x="2343606" y="73375"/>
                  </a:lnTo>
                  <a:lnTo>
                    <a:pt x="2353055" y="120142"/>
                  </a:lnTo>
                  <a:lnTo>
                    <a:pt x="2353055" y="600710"/>
                  </a:lnTo>
                  <a:lnTo>
                    <a:pt x="2343606" y="647474"/>
                  </a:lnTo>
                  <a:lnTo>
                    <a:pt x="2317845" y="685662"/>
                  </a:lnTo>
                  <a:lnTo>
                    <a:pt x="2279653" y="711410"/>
                  </a:lnTo>
                  <a:lnTo>
                    <a:pt x="2232914" y="720852"/>
                  </a:lnTo>
                  <a:lnTo>
                    <a:pt x="120141" y="720852"/>
                  </a:lnTo>
                  <a:lnTo>
                    <a:pt x="73402" y="711410"/>
                  </a:lnTo>
                  <a:lnTo>
                    <a:pt x="35210" y="685662"/>
                  </a:lnTo>
                  <a:lnTo>
                    <a:pt x="9449" y="647474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9144">
              <a:solidFill>
                <a:srgbClr val="9A4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704082" y="6239357"/>
            <a:ext cx="192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Кредитование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32803" y="2979432"/>
            <a:ext cx="2650490" cy="810895"/>
            <a:chOff x="6432803" y="2979432"/>
            <a:chExt cx="2650490" cy="810895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72427" y="2979432"/>
              <a:ext cx="2570987" cy="81075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32803" y="3069361"/>
              <a:ext cx="2650236" cy="7208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19671" y="3006851"/>
              <a:ext cx="2481072" cy="7208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19671" y="3006851"/>
              <a:ext cx="2481580" cy="721360"/>
            </a:xfrm>
            <a:custGeom>
              <a:avLst/>
              <a:gdLst/>
              <a:ahLst/>
              <a:cxnLst/>
              <a:rect l="l" t="t" r="r" b="b"/>
              <a:pathLst>
                <a:path w="2481579" h="721360">
                  <a:moveTo>
                    <a:pt x="0" y="120142"/>
                  </a:moveTo>
                  <a:lnTo>
                    <a:pt x="9449" y="73402"/>
                  </a:lnTo>
                  <a:lnTo>
                    <a:pt x="35210" y="35210"/>
                  </a:lnTo>
                  <a:lnTo>
                    <a:pt x="73402" y="9449"/>
                  </a:lnTo>
                  <a:lnTo>
                    <a:pt x="120142" y="0"/>
                  </a:lnTo>
                  <a:lnTo>
                    <a:pt x="2360929" y="0"/>
                  </a:lnTo>
                  <a:lnTo>
                    <a:pt x="2407669" y="9449"/>
                  </a:lnTo>
                  <a:lnTo>
                    <a:pt x="2445861" y="35210"/>
                  </a:lnTo>
                  <a:lnTo>
                    <a:pt x="2471622" y="73402"/>
                  </a:lnTo>
                  <a:lnTo>
                    <a:pt x="2481072" y="120142"/>
                  </a:lnTo>
                  <a:lnTo>
                    <a:pt x="2481072" y="600710"/>
                  </a:lnTo>
                  <a:lnTo>
                    <a:pt x="2471622" y="647449"/>
                  </a:lnTo>
                  <a:lnTo>
                    <a:pt x="2445861" y="685641"/>
                  </a:lnTo>
                  <a:lnTo>
                    <a:pt x="2407669" y="711402"/>
                  </a:lnTo>
                  <a:lnTo>
                    <a:pt x="2360929" y="720852"/>
                  </a:lnTo>
                  <a:lnTo>
                    <a:pt x="120142" y="720852"/>
                  </a:lnTo>
                  <a:lnTo>
                    <a:pt x="73402" y="711402"/>
                  </a:lnTo>
                  <a:lnTo>
                    <a:pt x="35210" y="685641"/>
                  </a:lnTo>
                  <a:lnTo>
                    <a:pt x="9449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9144">
              <a:solidFill>
                <a:srgbClr val="9A4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646291" y="3152394"/>
            <a:ext cx="2229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Инвестирование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527292" y="5216652"/>
            <a:ext cx="2466340" cy="810895"/>
            <a:chOff x="6527292" y="5216652"/>
            <a:chExt cx="2466340" cy="810895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27292" y="5216652"/>
              <a:ext cx="2465831" cy="8092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94932" y="5306568"/>
              <a:ext cx="2130552" cy="72082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74536" y="5244084"/>
              <a:ext cx="2375916" cy="71932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574536" y="5244084"/>
              <a:ext cx="2376170" cy="719455"/>
            </a:xfrm>
            <a:custGeom>
              <a:avLst/>
              <a:gdLst/>
              <a:ahLst/>
              <a:cxnLst/>
              <a:rect l="l" t="t" r="r" b="b"/>
              <a:pathLst>
                <a:path w="2376170" h="719454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8" y="0"/>
                  </a:lnTo>
                  <a:lnTo>
                    <a:pt x="2256028" y="0"/>
                  </a:lnTo>
                  <a:lnTo>
                    <a:pt x="2302674" y="9427"/>
                  </a:lnTo>
                  <a:lnTo>
                    <a:pt x="2340784" y="35131"/>
                  </a:lnTo>
                  <a:lnTo>
                    <a:pt x="2366488" y="73241"/>
                  </a:lnTo>
                  <a:lnTo>
                    <a:pt x="2375916" y="119887"/>
                  </a:lnTo>
                  <a:lnTo>
                    <a:pt x="2375916" y="599439"/>
                  </a:lnTo>
                  <a:lnTo>
                    <a:pt x="2366488" y="646102"/>
                  </a:lnTo>
                  <a:lnTo>
                    <a:pt x="2340784" y="684210"/>
                  </a:lnTo>
                  <a:lnTo>
                    <a:pt x="2302674" y="709905"/>
                  </a:lnTo>
                  <a:lnTo>
                    <a:pt x="2256028" y="719327"/>
                  </a:lnTo>
                  <a:lnTo>
                    <a:pt x="119888" y="719327"/>
                  </a:lnTo>
                  <a:lnTo>
                    <a:pt x="73241" y="709905"/>
                  </a:lnTo>
                  <a:lnTo>
                    <a:pt x="35131" y="684210"/>
                  </a:lnTo>
                  <a:lnTo>
                    <a:pt x="9427" y="646102"/>
                  </a:lnTo>
                  <a:lnTo>
                    <a:pt x="0" y="599439"/>
                  </a:lnTo>
                  <a:lnTo>
                    <a:pt x="0" y="119887"/>
                  </a:lnTo>
                  <a:close/>
                </a:path>
              </a:pathLst>
            </a:custGeom>
            <a:ln w="9144">
              <a:solidFill>
                <a:srgbClr val="9A4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909054" y="5389879"/>
            <a:ext cx="1708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Страхование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0" y="3880116"/>
            <a:ext cx="3182620" cy="1096010"/>
            <a:chOff x="0" y="3880116"/>
            <a:chExt cx="3182620" cy="1096010"/>
          </a:xfrm>
        </p:grpSpPr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3880116"/>
              <a:ext cx="3102863" cy="101192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3889260"/>
              <a:ext cx="3182111" cy="108659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051" y="3907535"/>
              <a:ext cx="3025140" cy="92201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5051" y="3907535"/>
              <a:ext cx="3025140" cy="922019"/>
            </a:xfrm>
            <a:custGeom>
              <a:avLst/>
              <a:gdLst/>
              <a:ahLst/>
              <a:cxnLst/>
              <a:rect l="l" t="t" r="r" b="b"/>
              <a:pathLst>
                <a:path w="3025140" h="922020">
                  <a:moveTo>
                    <a:pt x="0" y="153669"/>
                  </a:moveTo>
                  <a:lnTo>
                    <a:pt x="7834" y="105111"/>
                  </a:lnTo>
                  <a:lnTo>
                    <a:pt x="29649" y="62929"/>
                  </a:lnTo>
                  <a:lnTo>
                    <a:pt x="62914" y="29659"/>
                  </a:lnTo>
                  <a:lnTo>
                    <a:pt x="105098" y="7837"/>
                  </a:lnTo>
                  <a:lnTo>
                    <a:pt x="153670" y="0"/>
                  </a:lnTo>
                  <a:lnTo>
                    <a:pt x="2871470" y="0"/>
                  </a:lnTo>
                  <a:lnTo>
                    <a:pt x="2920028" y="7837"/>
                  </a:lnTo>
                  <a:lnTo>
                    <a:pt x="2962210" y="29659"/>
                  </a:lnTo>
                  <a:lnTo>
                    <a:pt x="2995480" y="62929"/>
                  </a:lnTo>
                  <a:lnTo>
                    <a:pt x="3017302" y="105111"/>
                  </a:lnTo>
                  <a:lnTo>
                    <a:pt x="3025140" y="153669"/>
                  </a:lnTo>
                  <a:lnTo>
                    <a:pt x="3025140" y="768350"/>
                  </a:lnTo>
                  <a:lnTo>
                    <a:pt x="3017302" y="816908"/>
                  </a:lnTo>
                  <a:lnTo>
                    <a:pt x="2995480" y="859090"/>
                  </a:lnTo>
                  <a:lnTo>
                    <a:pt x="2962210" y="892360"/>
                  </a:lnTo>
                  <a:lnTo>
                    <a:pt x="2920028" y="914182"/>
                  </a:lnTo>
                  <a:lnTo>
                    <a:pt x="2871470" y="922019"/>
                  </a:lnTo>
                  <a:lnTo>
                    <a:pt x="153670" y="922019"/>
                  </a:lnTo>
                  <a:lnTo>
                    <a:pt x="105098" y="914182"/>
                  </a:lnTo>
                  <a:lnTo>
                    <a:pt x="62914" y="892360"/>
                  </a:lnTo>
                  <a:lnTo>
                    <a:pt x="29649" y="859090"/>
                  </a:lnTo>
                  <a:lnTo>
                    <a:pt x="7834" y="816908"/>
                  </a:lnTo>
                  <a:lnTo>
                    <a:pt x="0" y="768350"/>
                  </a:lnTo>
                  <a:lnTo>
                    <a:pt x="0" y="153669"/>
                  </a:lnTo>
                  <a:close/>
                </a:path>
              </a:pathLst>
            </a:custGeom>
            <a:ln w="9144">
              <a:solidFill>
                <a:srgbClr val="9A4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89992" y="3971290"/>
            <a:ext cx="27152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725" marR="5080" indent="-454659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Риски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финансовая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безопасность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80287" y="1293888"/>
            <a:ext cx="2508885" cy="1096010"/>
            <a:chOff x="780287" y="1293888"/>
            <a:chExt cx="2508885" cy="1096010"/>
          </a:xfrm>
        </p:grpSpPr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0287" y="1293888"/>
              <a:ext cx="2508504" cy="10119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90015" y="1303032"/>
              <a:ext cx="2289048" cy="108659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7531" y="1321307"/>
              <a:ext cx="2418588" cy="92201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27531" y="1321307"/>
              <a:ext cx="2418715" cy="922019"/>
            </a:xfrm>
            <a:custGeom>
              <a:avLst/>
              <a:gdLst/>
              <a:ahLst/>
              <a:cxnLst/>
              <a:rect l="l" t="t" r="r" b="b"/>
              <a:pathLst>
                <a:path w="2418715" h="922019">
                  <a:moveTo>
                    <a:pt x="0" y="153669"/>
                  </a:moveTo>
                  <a:lnTo>
                    <a:pt x="7833" y="105111"/>
                  </a:lnTo>
                  <a:lnTo>
                    <a:pt x="29648" y="62929"/>
                  </a:lnTo>
                  <a:lnTo>
                    <a:pt x="62912" y="29659"/>
                  </a:lnTo>
                  <a:lnTo>
                    <a:pt x="105096" y="7837"/>
                  </a:lnTo>
                  <a:lnTo>
                    <a:pt x="153670" y="0"/>
                  </a:lnTo>
                  <a:lnTo>
                    <a:pt x="2264918" y="0"/>
                  </a:lnTo>
                  <a:lnTo>
                    <a:pt x="2313476" y="7837"/>
                  </a:lnTo>
                  <a:lnTo>
                    <a:pt x="2355658" y="29659"/>
                  </a:lnTo>
                  <a:lnTo>
                    <a:pt x="2388928" y="62929"/>
                  </a:lnTo>
                  <a:lnTo>
                    <a:pt x="2410750" y="105111"/>
                  </a:lnTo>
                  <a:lnTo>
                    <a:pt x="2418588" y="153669"/>
                  </a:lnTo>
                  <a:lnTo>
                    <a:pt x="2418588" y="768350"/>
                  </a:lnTo>
                  <a:lnTo>
                    <a:pt x="2410750" y="816908"/>
                  </a:lnTo>
                  <a:lnTo>
                    <a:pt x="2388928" y="859090"/>
                  </a:lnTo>
                  <a:lnTo>
                    <a:pt x="2355658" y="892360"/>
                  </a:lnTo>
                  <a:lnTo>
                    <a:pt x="2313476" y="914182"/>
                  </a:lnTo>
                  <a:lnTo>
                    <a:pt x="2264918" y="922019"/>
                  </a:lnTo>
                  <a:lnTo>
                    <a:pt x="153670" y="922019"/>
                  </a:lnTo>
                  <a:lnTo>
                    <a:pt x="105096" y="914182"/>
                  </a:lnTo>
                  <a:lnTo>
                    <a:pt x="62912" y="892360"/>
                  </a:lnTo>
                  <a:lnTo>
                    <a:pt x="29648" y="859090"/>
                  </a:lnTo>
                  <a:lnTo>
                    <a:pt x="7833" y="816908"/>
                  </a:lnTo>
                  <a:lnTo>
                    <a:pt x="0" y="768350"/>
                  </a:lnTo>
                  <a:lnTo>
                    <a:pt x="0" y="153669"/>
                  </a:lnTo>
                  <a:close/>
                </a:path>
              </a:pathLst>
            </a:custGeom>
            <a:ln w="9144">
              <a:solidFill>
                <a:srgbClr val="9A4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102563" y="1384553"/>
            <a:ext cx="1867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Защита </a:t>
            </a:r>
            <a:r>
              <a:rPr sz="2400" b="1" spc="-5" dirty="0">
                <a:latin typeface="Calibri"/>
                <a:cs typeface="Calibri"/>
              </a:rPr>
              <a:t>прав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пот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spc="-5" dirty="0">
                <a:latin typeface="Calibri"/>
                <a:cs typeface="Calibri"/>
              </a:rPr>
              <a:t>еби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лей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472428" y="3997452"/>
            <a:ext cx="2574290" cy="1094740"/>
            <a:chOff x="6472428" y="3997452"/>
            <a:chExt cx="2574290" cy="1094740"/>
          </a:xfrm>
        </p:grpSpPr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72428" y="3997452"/>
              <a:ext cx="2574035" cy="101041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68440" y="4005084"/>
              <a:ext cx="2453640" cy="10865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19672" y="4024884"/>
              <a:ext cx="2484120" cy="9204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519672" y="4024884"/>
              <a:ext cx="2484120" cy="920750"/>
            </a:xfrm>
            <a:custGeom>
              <a:avLst/>
              <a:gdLst/>
              <a:ahLst/>
              <a:cxnLst/>
              <a:rect l="l" t="t" r="r" b="b"/>
              <a:pathLst>
                <a:path w="2484120" h="920750">
                  <a:moveTo>
                    <a:pt x="0" y="153416"/>
                  </a:moveTo>
                  <a:lnTo>
                    <a:pt x="7823" y="104932"/>
                  </a:lnTo>
                  <a:lnTo>
                    <a:pt x="29606" y="62819"/>
                  </a:lnTo>
                  <a:lnTo>
                    <a:pt x="62819" y="29606"/>
                  </a:lnTo>
                  <a:lnTo>
                    <a:pt x="104932" y="7823"/>
                  </a:lnTo>
                  <a:lnTo>
                    <a:pt x="153416" y="0"/>
                  </a:lnTo>
                  <a:lnTo>
                    <a:pt x="2330704" y="0"/>
                  </a:lnTo>
                  <a:lnTo>
                    <a:pt x="2379187" y="7823"/>
                  </a:lnTo>
                  <a:lnTo>
                    <a:pt x="2421300" y="29606"/>
                  </a:lnTo>
                  <a:lnTo>
                    <a:pt x="2454513" y="62819"/>
                  </a:lnTo>
                  <a:lnTo>
                    <a:pt x="2476296" y="104932"/>
                  </a:lnTo>
                  <a:lnTo>
                    <a:pt x="2484120" y="153416"/>
                  </a:lnTo>
                  <a:lnTo>
                    <a:pt x="2484120" y="767080"/>
                  </a:lnTo>
                  <a:lnTo>
                    <a:pt x="2476296" y="815563"/>
                  </a:lnTo>
                  <a:lnTo>
                    <a:pt x="2454513" y="857676"/>
                  </a:lnTo>
                  <a:lnTo>
                    <a:pt x="2421300" y="890889"/>
                  </a:lnTo>
                  <a:lnTo>
                    <a:pt x="2379187" y="912672"/>
                  </a:lnTo>
                  <a:lnTo>
                    <a:pt x="2330704" y="920496"/>
                  </a:lnTo>
                  <a:lnTo>
                    <a:pt x="153416" y="920496"/>
                  </a:lnTo>
                  <a:lnTo>
                    <a:pt x="104932" y="912672"/>
                  </a:lnTo>
                  <a:lnTo>
                    <a:pt x="62819" y="890889"/>
                  </a:lnTo>
                  <a:lnTo>
                    <a:pt x="29606" y="857676"/>
                  </a:lnTo>
                  <a:lnTo>
                    <a:pt x="7823" y="815563"/>
                  </a:lnTo>
                  <a:lnTo>
                    <a:pt x="0" y="767080"/>
                  </a:lnTo>
                  <a:lnTo>
                    <a:pt x="0" y="153416"/>
                  </a:lnTo>
                  <a:close/>
                </a:path>
              </a:pathLst>
            </a:custGeom>
            <a:ln w="9144">
              <a:solidFill>
                <a:srgbClr val="9A4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782181" y="4087825"/>
            <a:ext cx="1962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Общие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знания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экономики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47828" y="5129784"/>
            <a:ext cx="2769235" cy="1094740"/>
            <a:chOff x="147828" y="5129784"/>
            <a:chExt cx="2769235" cy="1094740"/>
          </a:xfrm>
        </p:grpSpPr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7828" y="5129784"/>
              <a:ext cx="2724912" cy="101041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7640" y="5137404"/>
              <a:ext cx="2749296" cy="108659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5072" y="5157216"/>
              <a:ext cx="2634996" cy="92049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95072" y="5157216"/>
              <a:ext cx="2635250" cy="920750"/>
            </a:xfrm>
            <a:custGeom>
              <a:avLst/>
              <a:gdLst/>
              <a:ahLst/>
              <a:cxnLst/>
              <a:rect l="l" t="t" r="r" b="b"/>
              <a:pathLst>
                <a:path w="2635250" h="920750">
                  <a:moveTo>
                    <a:pt x="0" y="153415"/>
                  </a:moveTo>
                  <a:lnTo>
                    <a:pt x="7821" y="104932"/>
                  </a:lnTo>
                  <a:lnTo>
                    <a:pt x="29602" y="62819"/>
                  </a:lnTo>
                  <a:lnTo>
                    <a:pt x="62813" y="29606"/>
                  </a:lnTo>
                  <a:lnTo>
                    <a:pt x="104927" y="7823"/>
                  </a:lnTo>
                  <a:lnTo>
                    <a:pt x="153416" y="0"/>
                  </a:lnTo>
                  <a:lnTo>
                    <a:pt x="2481579" y="0"/>
                  </a:lnTo>
                  <a:lnTo>
                    <a:pt x="2530063" y="7823"/>
                  </a:lnTo>
                  <a:lnTo>
                    <a:pt x="2572176" y="29606"/>
                  </a:lnTo>
                  <a:lnTo>
                    <a:pt x="2605389" y="62819"/>
                  </a:lnTo>
                  <a:lnTo>
                    <a:pt x="2627172" y="104932"/>
                  </a:lnTo>
                  <a:lnTo>
                    <a:pt x="2634996" y="153415"/>
                  </a:lnTo>
                  <a:lnTo>
                    <a:pt x="2634996" y="767079"/>
                  </a:lnTo>
                  <a:lnTo>
                    <a:pt x="2627172" y="815568"/>
                  </a:lnTo>
                  <a:lnTo>
                    <a:pt x="2605389" y="857682"/>
                  </a:lnTo>
                  <a:lnTo>
                    <a:pt x="2572176" y="890893"/>
                  </a:lnTo>
                  <a:lnTo>
                    <a:pt x="2530063" y="912674"/>
                  </a:lnTo>
                  <a:lnTo>
                    <a:pt x="2481579" y="920495"/>
                  </a:lnTo>
                  <a:lnTo>
                    <a:pt x="153416" y="920495"/>
                  </a:lnTo>
                  <a:lnTo>
                    <a:pt x="104927" y="912674"/>
                  </a:lnTo>
                  <a:lnTo>
                    <a:pt x="62813" y="890893"/>
                  </a:lnTo>
                  <a:lnTo>
                    <a:pt x="29602" y="857682"/>
                  </a:lnTo>
                  <a:lnTo>
                    <a:pt x="7821" y="815568"/>
                  </a:lnTo>
                  <a:lnTo>
                    <a:pt x="0" y="767079"/>
                  </a:lnTo>
                  <a:lnTo>
                    <a:pt x="0" y="153415"/>
                  </a:lnTo>
                  <a:close/>
                </a:path>
              </a:pathLst>
            </a:custGeom>
            <a:ln w="9144">
              <a:solidFill>
                <a:srgbClr val="9A4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80796" y="5220157"/>
            <a:ext cx="22618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Азы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финансовой</a:t>
            </a:r>
            <a:endParaRPr sz="2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арифметики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59545" y="6433210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Tahoma"/>
                <a:cs typeface="Tahoma"/>
              </a:rPr>
              <a:t>15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7004" y="516128"/>
            <a:ext cx="833638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560955" algn="l"/>
                <a:tab pos="3063875" algn="l"/>
                <a:tab pos="3824604" algn="l"/>
              </a:tabLst>
            </a:pPr>
            <a:r>
              <a:rPr lang="ru-RU" sz="3200" b="1" spc="-5" dirty="0" smtClean="0">
                <a:latin typeface="Calibri"/>
                <a:cs typeface="Calibri"/>
              </a:rPr>
              <a:t>Педагогический </a:t>
            </a:r>
            <a:r>
              <a:rPr sz="3200" b="1" spc="-5" dirty="0" err="1" smtClean="0">
                <a:latin typeface="Calibri"/>
                <a:cs typeface="Calibri"/>
              </a:rPr>
              <a:t>инструментарий</a:t>
            </a:r>
            <a:r>
              <a:rPr lang="ru-RU" sz="3200" b="1" spc="-5" dirty="0">
                <a:latin typeface="Calibri"/>
                <a:cs typeface="Calibri"/>
              </a:rPr>
              <a:t> </a:t>
            </a:r>
            <a:r>
              <a:rPr lang="ru-RU" sz="3200" dirty="0" smtClean="0">
                <a:latin typeface="Calibri"/>
                <a:cs typeface="Calibri"/>
              </a:rPr>
              <a:t>используемый на занятиях по финансовой грамотности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9545" y="6433210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85858"/>
                </a:solidFill>
                <a:latin typeface="Tahoma"/>
                <a:cs typeface="Tahoma"/>
              </a:rPr>
              <a:t>21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2716" y="2397547"/>
            <a:ext cx="8651875" cy="3131185"/>
            <a:chOff x="262716" y="2397547"/>
            <a:chExt cx="8651875" cy="3131185"/>
          </a:xfrm>
        </p:grpSpPr>
        <p:sp>
          <p:nvSpPr>
            <p:cNvPr id="7" name="object 7"/>
            <p:cNvSpPr/>
            <p:nvPr/>
          </p:nvSpPr>
          <p:spPr>
            <a:xfrm>
              <a:off x="3762480" y="2411835"/>
              <a:ext cx="2049780" cy="1073785"/>
            </a:xfrm>
            <a:custGeom>
              <a:avLst/>
              <a:gdLst/>
              <a:ahLst/>
              <a:cxnLst/>
              <a:rect l="l" t="t" r="r" b="b"/>
              <a:pathLst>
                <a:path w="2049779" h="1073785">
                  <a:moveTo>
                    <a:pt x="192772" y="0"/>
                  </a:moveTo>
                  <a:lnTo>
                    <a:pt x="129375" y="34595"/>
                  </a:lnTo>
                  <a:lnTo>
                    <a:pt x="111654" y="68347"/>
                  </a:lnTo>
                  <a:lnTo>
                    <a:pt x="3323" y="436774"/>
                  </a:lnTo>
                  <a:lnTo>
                    <a:pt x="0" y="474785"/>
                  </a:lnTo>
                  <a:lnTo>
                    <a:pt x="11118" y="509879"/>
                  </a:lnTo>
                  <a:lnTo>
                    <a:pt x="34595" y="538233"/>
                  </a:lnTo>
                  <a:lnTo>
                    <a:pt x="68347" y="556027"/>
                  </a:lnTo>
                  <a:lnTo>
                    <a:pt x="1818534" y="1070377"/>
                  </a:lnTo>
                  <a:lnTo>
                    <a:pt x="1856545" y="1073628"/>
                  </a:lnTo>
                  <a:lnTo>
                    <a:pt x="1891639" y="1062472"/>
                  </a:lnTo>
                  <a:lnTo>
                    <a:pt x="1919993" y="1038981"/>
                  </a:lnTo>
                  <a:lnTo>
                    <a:pt x="1937787" y="1005226"/>
                  </a:lnTo>
                  <a:lnTo>
                    <a:pt x="2045991" y="636799"/>
                  </a:lnTo>
                  <a:lnTo>
                    <a:pt x="2049315" y="598844"/>
                  </a:lnTo>
                  <a:lnTo>
                    <a:pt x="2038197" y="563758"/>
                  </a:lnTo>
                  <a:lnTo>
                    <a:pt x="2014720" y="535412"/>
                  </a:lnTo>
                  <a:lnTo>
                    <a:pt x="1980967" y="517673"/>
                  </a:lnTo>
                  <a:lnTo>
                    <a:pt x="230780" y="3323"/>
                  </a:lnTo>
                  <a:lnTo>
                    <a:pt x="192772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62480" y="2411835"/>
              <a:ext cx="2049780" cy="1073785"/>
            </a:xfrm>
            <a:custGeom>
              <a:avLst/>
              <a:gdLst/>
              <a:ahLst/>
              <a:cxnLst/>
              <a:rect l="l" t="t" r="r" b="b"/>
              <a:pathLst>
                <a:path w="2049779" h="1073785">
                  <a:moveTo>
                    <a:pt x="111654" y="68347"/>
                  </a:moveTo>
                  <a:lnTo>
                    <a:pt x="129375" y="34595"/>
                  </a:lnTo>
                  <a:lnTo>
                    <a:pt x="157692" y="11118"/>
                  </a:lnTo>
                  <a:lnTo>
                    <a:pt x="192772" y="0"/>
                  </a:lnTo>
                  <a:lnTo>
                    <a:pt x="230780" y="3323"/>
                  </a:lnTo>
                  <a:lnTo>
                    <a:pt x="1980967" y="517673"/>
                  </a:lnTo>
                  <a:lnTo>
                    <a:pt x="2014720" y="535412"/>
                  </a:lnTo>
                  <a:lnTo>
                    <a:pt x="2038197" y="563758"/>
                  </a:lnTo>
                  <a:lnTo>
                    <a:pt x="2049315" y="598844"/>
                  </a:lnTo>
                  <a:lnTo>
                    <a:pt x="2045991" y="636799"/>
                  </a:lnTo>
                  <a:lnTo>
                    <a:pt x="1937787" y="1005226"/>
                  </a:lnTo>
                  <a:lnTo>
                    <a:pt x="1919993" y="1038981"/>
                  </a:lnTo>
                  <a:lnTo>
                    <a:pt x="1891639" y="1062472"/>
                  </a:lnTo>
                  <a:lnTo>
                    <a:pt x="1856545" y="1073628"/>
                  </a:lnTo>
                  <a:lnTo>
                    <a:pt x="1818534" y="1070377"/>
                  </a:lnTo>
                  <a:lnTo>
                    <a:pt x="68347" y="556027"/>
                  </a:lnTo>
                  <a:lnTo>
                    <a:pt x="34595" y="538233"/>
                  </a:lnTo>
                  <a:lnTo>
                    <a:pt x="11118" y="509879"/>
                  </a:lnTo>
                  <a:lnTo>
                    <a:pt x="0" y="474785"/>
                  </a:lnTo>
                  <a:lnTo>
                    <a:pt x="3323" y="436774"/>
                  </a:lnTo>
                  <a:lnTo>
                    <a:pt x="111654" y="68347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20" y="2424683"/>
              <a:ext cx="1695450" cy="1180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2340" y="2709290"/>
              <a:ext cx="1031806" cy="49771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66141" y="3309535"/>
              <a:ext cx="2087880" cy="1158875"/>
            </a:xfrm>
            <a:custGeom>
              <a:avLst/>
              <a:gdLst/>
              <a:ahLst/>
              <a:cxnLst/>
              <a:rect l="l" t="t" r="r" b="b"/>
              <a:pathLst>
                <a:path w="2087879" h="1158875">
                  <a:moveTo>
                    <a:pt x="1864392" y="0"/>
                  </a:moveTo>
                  <a:lnTo>
                    <a:pt x="1817974" y="719"/>
                  </a:lnTo>
                  <a:lnTo>
                    <a:pt x="118079" y="302090"/>
                  </a:lnTo>
                  <a:lnTo>
                    <a:pt x="74249" y="317357"/>
                  </a:lnTo>
                  <a:lnTo>
                    <a:pt x="38679" y="344555"/>
                  </a:lnTo>
                  <a:lnTo>
                    <a:pt x="13289" y="380920"/>
                  </a:lnTo>
                  <a:lnTo>
                    <a:pt x="0" y="423693"/>
                  </a:lnTo>
                  <a:lnTo>
                    <a:pt x="731" y="470111"/>
                  </a:lnTo>
                  <a:lnTo>
                    <a:pt x="101823" y="1040722"/>
                  </a:lnTo>
                  <a:lnTo>
                    <a:pt x="117090" y="1084503"/>
                  </a:lnTo>
                  <a:lnTo>
                    <a:pt x="144288" y="1120067"/>
                  </a:lnTo>
                  <a:lnTo>
                    <a:pt x="180653" y="1145475"/>
                  </a:lnTo>
                  <a:lnTo>
                    <a:pt x="223426" y="1158789"/>
                  </a:lnTo>
                  <a:lnTo>
                    <a:pt x="269844" y="1158070"/>
                  </a:lnTo>
                  <a:lnTo>
                    <a:pt x="1969739" y="856699"/>
                  </a:lnTo>
                  <a:lnTo>
                    <a:pt x="2013520" y="841431"/>
                  </a:lnTo>
                  <a:lnTo>
                    <a:pt x="2049085" y="814234"/>
                  </a:lnTo>
                  <a:lnTo>
                    <a:pt x="2074493" y="777868"/>
                  </a:lnTo>
                  <a:lnTo>
                    <a:pt x="2087806" y="735096"/>
                  </a:lnTo>
                  <a:lnTo>
                    <a:pt x="2087087" y="688678"/>
                  </a:lnTo>
                  <a:lnTo>
                    <a:pt x="1985995" y="118067"/>
                  </a:lnTo>
                  <a:lnTo>
                    <a:pt x="1970728" y="74285"/>
                  </a:lnTo>
                  <a:lnTo>
                    <a:pt x="1943530" y="38721"/>
                  </a:lnTo>
                  <a:lnTo>
                    <a:pt x="1907165" y="13313"/>
                  </a:lnTo>
                  <a:lnTo>
                    <a:pt x="1864392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66141" y="3309535"/>
              <a:ext cx="2087880" cy="1158875"/>
            </a:xfrm>
            <a:custGeom>
              <a:avLst/>
              <a:gdLst/>
              <a:ahLst/>
              <a:cxnLst/>
              <a:rect l="l" t="t" r="r" b="b"/>
              <a:pathLst>
                <a:path w="2087879" h="1158875">
                  <a:moveTo>
                    <a:pt x="731" y="470111"/>
                  </a:moveTo>
                  <a:lnTo>
                    <a:pt x="0" y="423693"/>
                  </a:lnTo>
                  <a:lnTo>
                    <a:pt x="13289" y="380920"/>
                  </a:lnTo>
                  <a:lnTo>
                    <a:pt x="38679" y="344555"/>
                  </a:lnTo>
                  <a:lnTo>
                    <a:pt x="74249" y="317357"/>
                  </a:lnTo>
                  <a:lnTo>
                    <a:pt x="118079" y="302090"/>
                  </a:lnTo>
                  <a:lnTo>
                    <a:pt x="1817974" y="719"/>
                  </a:lnTo>
                  <a:lnTo>
                    <a:pt x="1864392" y="0"/>
                  </a:lnTo>
                  <a:lnTo>
                    <a:pt x="1907165" y="13313"/>
                  </a:lnTo>
                  <a:lnTo>
                    <a:pt x="1943530" y="38721"/>
                  </a:lnTo>
                  <a:lnTo>
                    <a:pt x="1970728" y="74285"/>
                  </a:lnTo>
                  <a:lnTo>
                    <a:pt x="1985995" y="118067"/>
                  </a:lnTo>
                  <a:lnTo>
                    <a:pt x="2087087" y="688678"/>
                  </a:lnTo>
                  <a:lnTo>
                    <a:pt x="2087806" y="735096"/>
                  </a:lnTo>
                  <a:lnTo>
                    <a:pt x="2074493" y="777868"/>
                  </a:lnTo>
                  <a:lnTo>
                    <a:pt x="2049085" y="814234"/>
                  </a:lnTo>
                  <a:lnTo>
                    <a:pt x="2013520" y="841431"/>
                  </a:lnTo>
                  <a:lnTo>
                    <a:pt x="1969739" y="856699"/>
                  </a:lnTo>
                  <a:lnTo>
                    <a:pt x="269844" y="1158070"/>
                  </a:lnTo>
                  <a:lnTo>
                    <a:pt x="223426" y="1158789"/>
                  </a:lnTo>
                  <a:lnTo>
                    <a:pt x="180653" y="1145475"/>
                  </a:lnTo>
                  <a:lnTo>
                    <a:pt x="144288" y="1120067"/>
                  </a:lnTo>
                  <a:lnTo>
                    <a:pt x="117090" y="1084503"/>
                  </a:lnTo>
                  <a:lnTo>
                    <a:pt x="101823" y="1040722"/>
                  </a:lnTo>
                  <a:lnTo>
                    <a:pt x="731" y="470111"/>
                  </a:lnTo>
                  <a:close/>
                </a:path>
              </a:pathLst>
            </a:custGeom>
            <a:ln w="28574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8628" y="3185159"/>
              <a:ext cx="1995677" cy="10980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6885" y="3523964"/>
              <a:ext cx="1315592" cy="384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0360" y="3631691"/>
              <a:ext cx="1779269" cy="10599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4664" y="3951986"/>
              <a:ext cx="1164290" cy="36652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27958" y="4414901"/>
              <a:ext cx="2314575" cy="732155"/>
            </a:xfrm>
            <a:custGeom>
              <a:avLst/>
              <a:gdLst/>
              <a:ahLst/>
              <a:cxnLst/>
              <a:rect l="l" t="t" r="r" b="b"/>
              <a:pathLst>
                <a:path w="2314575" h="732154">
                  <a:moveTo>
                    <a:pt x="131699" y="0"/>
                  </a:moveTo>
                  <a:lnTo>
                    <a:pt x="93888" y="4742"/>
                  </a:lnTo>
                  <a:lnTo>
                    <a:pt x="39080" y="51899"/>
                  </a:lnTo>
                  <a:lnTo>
                    <a:pt x="28701" y="88646"/>
                  </a:lnTo>
                  <a:lnTo>
                    <a:pt x="0" y="471550"/>
                  </a:lnTo>
                  <a:lnTo>
                    <a:pt x="4687" y="509361"/>
                  </a:lnTo>
                  <a:lnTo>
                    <a:pt x="22923" y="541337"/>
                  </a:lnTo>
                  <a:lnTo>
                    <a:pt x="51827" y="564169"/>
                  </a:lnTo>
                  <a:lnTo>
                    <a:pt x="88518" y="574548"/>
                  </a:lnTo>
                  <a:lnTo>
                    <a:pt x="2182749" y="731901"/>
                  </a:lnTo>
                  <a:lnTo>
                    <a:pt x="2220630" y="727213"/>
                  </a:lnTo>
                  <a:lnTo>
                    <a:pt x="2252630" y="708977"/>
                  </a:lnTo>
                  <a:lnTo>
                    <a:pt x="2275439" y="680073"/>
                  </a:lnTo>
                  <a:lnTo>
                    <a:pt x="2285745" y="643382"/>
                  </a:lnTo>
                  <a:lnTo>
                    <a:pt x="2314575" y="260476"/>
                  </a:lnTo>
                  <a:lnTo>
                    <a:pt x="2309832" y="222595"/>
                  </a:lnTo>
                  <a:lnTo>
                    <a:pt x="2291588" y="190595"/>
                  </a:lnTo>
                  <a:lnTo>
                    <a:pt x="2262675" y="167786"/>
                  </a:lnTo>
                  <a:lnTo>
                    <a:pt x="2225929" y="157480"/>
                  </a:lnTo>
                  <a:lnTo>
                    <a:pt x="131699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27958" y="4414901"/>
              <a:ext cx="2314575" cy="732155"/>
            </a:xfrm>
            <a:custGeom>
              <a:avLst/>
              <a:gdLst/>
              <a:ahLst/>
              <a:cxnLst/>
              <a:rect l="l" t="t" r="r" b="b"/>
              <a:pathLst>
                <a:path w="2314575" h="732154">
                  <a:moveTo>
                    <a:pt x="28701" y="88646"/>
                  </a:moveTo>
                  <a:lnTo>
                    <a:pt x="39080" y="51899"/>
                  </a:lnTo>
                  <a:lnTo>
                    <a:pt x="61912" y="22987"/>
                  </a:lnTo>
                  <a:lnTo>
                    <a:pt x="93888" y="4742"/>
                  </a:lnTo>
                  <a:lnTo>
                    <a:pt x="131699" y="0"/>
                  </a:lnTo>
                  <a:lnTo>
                    <a:pt x="2225929" y="157480"/>
                  </a:lnTo>
                  <a:lnTo>
                    <a:pt x="2262675" y="167786"/>
                  </a:lnTo>
                  <a:lnTo>
                    <a:pt x="2291588" y="190595"/>
                  </a:lnTo>
                  <a:lnTo>
                    <a:pt x="2309832" y="222595"/>
                  </a:lnTo>
                  <a:lnTo>
                    <a:pt x="2314575" y="260476"/>
                  </a:lnTo>
                  <a:lnTo>
                    <a:pt x="2285745" y="643382"/>
                  </a:lnTo>
                  <a:lnTo>
                    <a:pt x="2275439" y="680073"/>
                  </a:lnTo>
                  <a:lnTo>
                    <a:pt x="2252630" y="708977"/>
                  </a:lnTo>
                  <a:lnTo>
                    <a:pt x="2220630" y="727213"/>
                  </a:lnTo>
                  <a:lnTo>
                    <a:pt x="2182749" y="731901"/>
                  </a:lnTo>
                  <a:lnTo>
                    <a:pt x="88518" y="574548"/>
                  </a:lnTo>
                  <a:lnTo>
                    <a:pt x="51827" y="564169"/>
                  </a:lnTo>
                  <a:lnTo>
                    <a:pt x="22923" y="541337"/>
                  </a:lnTo>
                  <a:lnTo>
                    <a:pt x="4687" y="509361"/>
                  </a:lnTo>
                  <a:lnTo>
                    <a:pt x="0" y="471550"/>
                  </a:lnTo>
                  <a:lnTo>
                    <a:pt x="28701" y="88646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3696" y="4366260"/>
              <a:ext cx="2457450" cy="96240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7142" y="4603241"/>
              <a:ext cx="1910414" cy="36728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7004" y="3349230"/>
              <a:ext cx="2091689" cy="1187450"/>
            </a:xfrm>
            <a:custGeom>
              <a:avLst/>
              <a:gdLst/>
              <a:ahLst/>
              <a:cxnLst/>
              <a:rect l="l" t="t" r="r" b="b"/>
              <a:pathLst>
                <a:path w="2091689" h="1187450">
                  <a:moveTo>
                    <a:pt x="231588" y="0"/>
                  </a:moveTo>
                  <a:lnTo>
                    <a:pt x="187412" y="13714"/>
                  </a:lnTo>
                  <a:lnTo>
                    <a:pt x="149829" y="39920"/>
                  </a:lnTo>
                  <a:lnTo>
                    <a:pt x="121701" y="76617"/>
                  </a:lnTo>
                  <a:lnTo>
                    <a:pt x="105888" y="121806"/>
                  </a:lnTo>
                  <a:lnTo>
                    <a:pt x="795" y="711213"/>
                  </a:lnTo>
                  <a:lnTo>
                    <a:pt x="0" y="759138"/>
                  </a:lnTo>
                  <a:lnTo>
                    <a:pt x="13702" y="803321"/>
                  </a:lnTo>
                  <a:lnTo>
                    <a:pt x="39908" y="840902"/>
                  </a:lnTo>
                  <a:lnTo>
                    <a:pt x="76623" y="869022"/>
                  </a:lnTo>
                  <a:lnTo>
                    <a:pt x="121852" y="884822"/>
                  </a:lnTo>
                  <a:lnTo>
                    <a:pt x="1812145" y="1186193"/>
                  </a:lnTo>
                  <a:lnTo>
                    <a:pt x="1860010" y="1187029"/>
                  </a:lnTo>
                  <a:lnTo>
                    <a:pt x="1904163" y="1173344"/>
                  </a:lnTo>
                  <a:lnTo>
                    <a:pt x="1941743" y="1147139"/>
                  </a:lnTo>
                  <a:lnTo>
                    <a:pt x="1969894" y="1110411"/>
                  </a:lnTo>
                  <a:lnTo>
                    <a:pt x="1985754" y="1065162"/>
                  </a:lnTo>
                  <a:lnTo>
                    <a:pt x="2090783" y="475882"/>
                  </a:lnTo>
                  <a:lnTo>
                    <a:pt x="2091571" y="427955"/>
                  </a:lnTo>
                  <a:lnTo>
                    <a:pt x="2077880" y="383765"/>
                  </a:lnTo>
                  <a:lnTo>
                    <a:pt x="2051693" y="346165"/>
                  </a:lnTo>
                  <a:lnTo>
                    <a:pt x="2014990" y="318008"/>
                  </a:lnTo>
                  <a:lnTo>
                    <a:pt x="1969752" y="302146"/>
                  </a:lnTo>
                  <a:lnTo>
                    <a:pt x="279497" y="775"/>
                  </a:lnTo>
                  <a:lnTo>
                    <a:pt x="231588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7004" y="3349230"/>
              <a:ext cx="2091689" cy="1187450"/>
            </a:xfrm>
            <a:custGeom>
              <a:avLst/>
              <a:gdLst/>
              <a:ahLst/>
              <a:cxnLst/>
              <a:rect l="l" t="t" r="r" b="b"/>
              <a:pathLst>
                <a:path w="2091689" h="1187450">
                  <a:moveTo>
                    <a:pt x="105888" y="121806"/>
                  </a:moveTo>
                  <a:lnTo>
                    <a:pt x="121701" y="76617"/>
                  </a:lnTo>
                  <a:lnTo>
                    <a:pt x="149829" y="39920"/>
                  </a:lnTo>
                  <a:lnTo>
                    <a:pt x="187412" y="13714"/>
                  </a:lnTo>
                  <a:lnTo>
                    <a:pt x="231588" y="0"/>
                  </a:lnTo>
                  <a:lnTo>
                    <a:pt x="279497" y="775"/>
                  </a:lnTo>
                  <a:lnTo>
                    <a:pt x="1969752" y="302146"/>
                  </a:lnTo>
                  <a:lnTo>
                    <a:pt x="2014990" y="318008"/>
                  </a:lnTo>
                  <a:lnTo>
                    <a:pt x="2051693" y="346165"/>
                  </a:lnTo>
                  <a:lnTo>
                    <a:pt x="2077880" y="383765"/>
                  </a:lnTo>
                  <a:lnTo>
                    <a:pt x="2091571" y="427955"/>
                  </a:lnTo>
                  <a:lnTo>
                    <a:pt x="2090783" y="475882"/>
                  </a:lnTo>
                  <a:lnTo>
                    <a:pt x="1985754" y="1065162"/>
                  </a:lnTo>
                  <a:lnTo>
                    <a:pt x="1969894" y="1110411"/>
                  </a:lnTo>
                  <a:lnTo>
                    <a:pt x="1941743" y="1147139"/>
                  </a:lnTo>
                  <a:lnTo>
                    <a:pt x="1904163" y="1173344"/>
                  </a:lnTo>
                  <a:lnTo>
                    <a:pt x="1860010" y="1187029"/>
                  </a:lnTo>
                  <a:lnTo>
                    <a:pt x="1812145" y="1186193"/>
                  </a:lnTo>
                  <a:lnTo>
                    <a:pt x="121852" y="884822"/>
                  </a:lnTo>
                  <a:lnTo>
                    <a:pt x="76623" y="869022"/>
                  </a:lnTo>
                  <a:lnTo>
                    <a:pt x="39908" y="840902"/>
                  </a:lnTo>
                  <a:lnTo>
                    <a:pt x="13702" y="803321"/>
                  </a:lnTo>
                  <a:lnTo>
                    <a:pt x="0" y="759138"/>
                  </a:lnTo>
                  <a:lnTo>
                    <a:pt x="795" y="711213"/>
                  </a:lnTo>
                  <a:lnTo>
                    <a:pt x="105888" y="121806"/>
                  </a:lnTo>
                  <a:close/>
                </a:path>
              </a:pathLst>
            </a:custGeom>
            <a:ln w="28574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8244" y="3261359"/>
              <a:ext cx="1945386" cy="109194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0776" y="3516502"/>
              <a:ext cx="1249105" cy="4385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8140" y="3681983"/>
              <a:ext cx="1855470" cy="107518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583" y="3998467"/>
              <a:ext cx="1247432" cy="3760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9723" y="2458211"/>
              <a:ext cx="2085594" cy="11148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0266" y="2713862"/>
              <a:ext cx="1462520" cy="52209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235446" y="4781550"/>
              <a:ext cx="2664460" cy="576580"/>
            </a:xfrm>
            <a:custGeom>
              <a:avLst/>
              <a:gdLst/>
              <a:ahLst/>
              <a:cxnLst/>
              <a:rect l="l" t="t" r="r" b="b"/>
              <a:pathLst>
                <a:path w="2664459" h="576579">
                  <a:moveTo>
                    <a:pt x="2567939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59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2567939" y="576072"/>
                  </a:lnTo>
                  <a:lnTo>
                    <a:pt x="2605337" y="568535"/>
                  </a:lnTo>
                  <a:lnTo>
                    <a:pt x="2635853" y="547973"/>
                  </a:lnTo>
                  <a:lnTo>
                    <a:pt x="2656415" y="517457"/>
                  </a:lnTo>
                  <a:lnTo>
                    <a:pt x="2663952" y="480059"/>
                  </a:lnTo>
                  <a:lnTo>
                    <a:pt x="2663952" y="96012"/>
                  </a:lnTo>
                  <a:lnTo>
                    <a:pt x="2656415" y="58614"/>
                  </a:lnTo>
                  <a:lnTo>
                    <a:pt x="2635853" y="28098"/>
                  </a:lnTo>
                  <a:lnTo>
                    <a:pt x="2605337" y="7536"/>
                  </a:lnTo>
                  <a:lnTo>
                    <a:pt x="2567939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35446" y="4781550"/>
              <a:ext cx="2664460" cy="576580"/>
            </a:xfrm>
            <a:custGeom>
              <a:avLst/>
              <a:gdLst/>
              <a:ahLst/>
              <a:cxnLst/>
              <a:rect l="l" t="t" r="r" b="b"/>
              <a:pathLst>
                <a:path w="2664459" h="576579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2567939" y="0"/>
                  </a:lnTo>
                  <a:lnTo>
                    <a:pt x="2605337" y="7536"/>
                  </a:lnTo>
                  <a:lnTo>
                    <a:pt x="2635853" y="28098"/>
                  </a:lnTo>
                  <a:lnTo>
                    <a:pt x="2656415" y="58614"/>
                  </a:lnTo>
                  <a:lnTo>
                    <a:pt x="2663952" y="96012"/>
                  </a:lnTo>
                  <a:lnTo>
                    <a:pt x="2663952" y="480059"/>
                  </a:lnTo>
                  <a:lnTo>
                    <a:pt x="2656415" y="517457"/>
                  </a:lnTo>
                  <a:lnTo>
                    <a:pt x="2635853" y="547973"/>
                  </a:lnTo>
                  <a:lnTo>
                    <a:pt x="2605337" y="568535"/>
                  </a:lnTo>
                  <a:lnTo>
                    <a:pt x="2567939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59"/>
                  </a:lnTo>
                  <a:lnTo>
                    <a:pt x="0" y="96012"/>
                  </a:lnTo>
                  <a:close/>
                </a:path>
              </a:pathLst>
            </a:custGeom>
            <a:ln w="2895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92596" y="4741163"/>
              <a:ext cx="2571750" cy="78714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502654" y="4821173"/>
            <a:ext cx="2132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Сторителлинг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480689" y="5362955"/>
            <a:ext cx="2321560" cy="787400"/>
            <a:chOff x="3480689" y="5362955"/>
            <a:chExt cx="2321560" cy="787400"/>
          </a:xfrm>
        </p:grpSpPr>
        <p:sp>
          <p:nvSpPr>
            <p:cNvPr id="34" name="object 34"/>
            <p:cNvSpPr/>
            <p:nvPr/>
          </p:nvSpPr>
          <p:spPr>
            <a:xfrm>
              <a:off x="3495294" y="5403341"/>
              <a:ext cx="2292350" cy="576580"/>
            </a:xfrm>
            <a:custGeom>
              <a:avLst/>
              <a:gdLst/>
              <a:ahLst/>
              <a:cxnLst/>
              <a:rect l="l" t="t" r="r" b="b"/>
              <a:pathLst>
                <a:path w="2292350" h="576579">
                  <a:moveTo>
                    <a:pt x="2196083" y="0"/>
                  </a:moveTo>
                  <a:lnTo>
                    <a:pt x="96011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30"/>
                  </a:lnTo>
                  <a:lnTo>
                    <a:pt x="28098" y="547949"/>
                  </a:lnTo>
                  <a:lnTo>
                    <a:pt x="58614" y="568526"/>
                  </a:lnTo>
                  <a:lnTo>
                    <a:pt x="96011" y="576072"/>
                  </a:lnTo>
                  <a:lnTo>
                    <a:pt x="2196083" y="576072"/>
                  </a:lnTo>
                  <a:lnTo>
                    <a:pt x="2233481" y="568526"/>
                  </a:lnTo>
                  <a:lnTo>
                    <a:pt x="2263997" y="547949"/>
                  </a:lnTo>
                  <a:lnTo>
                    <a:pt x="2284559" y="517430"/>
                  </a:lnTo>
                  <a:lnTo>
                    <a:pt x="2292095" y="480060"/>
                  </a:lnTo>
                  <a:lnTo>
                    <a:pt x="2292095" y="96012"/>
                  </a:lnTo>
                  <a:lnTo>
                    <a:pt x="2284559" y="58614"/>
                  </a:lnTo>
                  <a:lnTo>
                    <a:pt x="2263997" y="28098"/>
                  </a:lnTo>
                  <a:lnTo>
                    <a:pt x="2233481" y="7536"/>
                  </a:lnTo>
                  <a:lnTo>
                    <a:pt x="2196083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95294" y="5403341"/>
              <a:ext cx="2292350" cy="576580"/>
            </a:xfrm>
            <a:custGeom>
              <a:avLst/>
              <a:gdLst/>
              <a:ahLst/>
              <a:cxnLst/>
              <a:rect l="l" t="t" r="r" b="b"/>
              <a:pathLst>
                <a:path w="2292350" h="576579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1" y="0"/>
                  </a:lnTo>
                  <a:lnTo>
                    <a:pt x="2196083" y="0"/>
                  </a:lnTo>
                  <a:lnTo>
                    <a:pt x="2233481" y="7536"/>
                  </a:lnTo>
                  <a:lnTo>
                    <a:pt x="2263997" y="28098"/>
                  </a:lnTo>
                  <a:lnTo>
                    <a:pt x="2284559" y="58614"/>
                  </a:lnTo>
                  <a:lnTo>
                    <a:pt x="2292095" y="96012"/>
                  </a:lnTo>
                  <a:lnTo>
                    <a:pt x="2292095" y="480060"/>
                  </a:lnTo>
                  <a:lnTo>
                    <a:pt x="2284559" y="517430"/>
                  </a:lnTo>
                  <a:lnTo>
                    <a:pt x="2263997" y="547949"/>
                  </a:lnTo>
                  <a:lnTo>
                    <a:pt x="2233481" y="568526"/>
                  </a:lnTo>
                  <a:lnTo>
                    <a:pt x="2196083" y="576072"/>
                  </a:lnTo>
                  <a:lnTo>
                    <a:pt x="96011" y="576072"/>
                  </a:lnTo>
                  <a:lnTo>
                    <a:pt x="58614" y="568526"/>
                  </a:lnTo>
                  <a:lnTo>
                    <a:pt x="28098" y="547949"/>
                  </a:lnTo>
                  <a:lnTo>
                    <a:pt x="7536" y="517430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28956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03904" y="5362955"/>
              <a:ext cx="1698498" cy="78714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012438" y="5443524"/>
            <a:ext cx="1257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Занятие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569836" y="5538215"/>
            <a:ext cx="2321560" cy="943610"/>
            <a:chOff x="6569836" y="5538215"/>
            <a:chExt cx="2321560" cy="943610"/>
          </a:xfrm>
        </p:grpSpPr>
        <p:sp>
          <p:nvSpPr>
            <p:cNvPr id="39" name="object 39"/>
            <p:cNvSpPr/>
            <p:nvPr/>
          </p:nvSpPr>
          <p:spPr>
            <a:xfrm>
              <a:off x="6584441" y="5691377"/>
              <a:ext cx="2292350" cy="775970"/>
            </a:xfrm>
            <a:custGeom>
              <a:avLst/>
              <a:gdLst/>
              <a:ahLst/>
              <a:cxnLst/>
              <a:rect l="l" t="t" r="r" b="b"/>
              <a:pathLst>
                <a:path w="2292350" h="775970">
                  <a:moveTo>
                    <a:pt x="2162809" y="0"/>
                  </a:moveTo>
                  <a:lnTo>
                    <a:pt x="129285" y="0"/>
                  </a:lnTo>
                  <a:lnTo>
                    <a:pt x="78974" y="10160"/>
                  </a:lnTo>
                  <a:lnTo>
                    <a:pt x="37877" y="37868"/>
                  </a:lnTo>
                  <a:lnTo>
                    <a:pt x="10163" y="78963"/>
                  </a:lnTo>
                  <a:lnTo>
                    <a:pt x="0" y="129286"/>
                  </a:lnTo>
                  <a:lnTo>
                    <a:pt x="0" y="646430"/>
                  </a:lnTo>
                  <a:lnTo>
                    <a:pt x="10163" y="696752"/>
                  </a:lnTo>
                  <a:lnTo>
                    <a:pt x="37877" y="737847"/>
                  </a:lnTo>
                  <a:lnTo>
                    <a:pt x="78974" y="765555"/>
                  </a:lnTo>
                  <a:lnTo>
                    <a:pt x="129285" y="775716"/>
                  </a:lnTo>
                  <a:lnTo>
                    <a:pt x="2162809" y="775716"/>
                  </a:lnTo>
                  <a:lnTo>
                    <a:pt x="2213121" y="765555"/>
                  </a:lnTo>
                  <a:lnTo>
                    <a:pt x="2254218" y="737847"/>
                  </a:lnTo>
                  <a:lnTo>
                    <a:pt x="2281932" y="696752"/>
                  </a:lnTo>
                  <a:lnTo>
                    <a:pt x="2292096" y="646430"/>
                  </a:lnTo>
                  <a:lnTo>
                    <a:pt x="2292096" y="129286"/>
                  </a:lnTo>
                  <a:lnTo>
                    <a:pt x="2281932" y="78963"/>
                  </a:lnTo>
                  <a:lnTo>
                    <a:pt x="2254218" y="37868"/>
                  </a:lnTo>
                  <a:lnTo>
                    <a:pt x="2213121" y="10160"/>
                  </a:lnTo>
                  <a:lnTo>
                    <a:pt x="2162809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84441" y="5691377"/>
              <a:ext cx="2292350" cy="775970"/>
            </a:xfrm>
            <a:custGeom>
              <a:avLst/>
              <a:gdLst/>
              <a:ahLst/>
              <a:cxnLst/>
              <a:rect l="l" t="t" r="r" b="b"/>
              <a:pathLst>
                <a:path w="2292350" h="775970">
                  <a:moveTo>
                    <a:pt x="0" y="129286"/>
                  </a:moveTo>
                  <a:lnTo>
                    <a:pt x="10163" y="78963"/>
                  </a:lnTo>
                  <a:lnTo>
                    <a:pt x="37877" y="37868"/>
                  </a:lnTo>
                  <a:lnTo>
                    <a:pt x="78974" y="10160"/>
                  </a:lnTo>
                  <a:lnTo>
                    <a:pt x="129285" y="0"/>
                  </a:lnTo>
                  <a:lnTo>
                    <a:pt x="2162809" y="0"/>
                  </a:lnTo>
                  <a:lnTo>
                    <a:pt x="2213121" y="10160"/>
                  </a:lnTo>
                  <a:lnTo>
                    <a:pt x="2254218" y="37868"/>
                  </a:lnTo>
                  <a:lnTo>
                    <a:pt x="2281932" y="78963"/>
                  </a:lnTo>
                  <a:lnTo>
                    <a:pt x="2292096" y="129286"/>
                  </a:lnTo>
                  <a:lnTo>
                    <a:pt x="2292096" y="646430"/>
                  </a:lnTo>
                  <a:lnTo>
                    <a:pt x="2281932" y="696752"/>
                  </a:lnTo>
                  <a:lnTo>
                    <a:pt x="2254218" y="737847"/>
                  </a:lnTo>
                  <a:lnTo>
                    <a:pt x="2213121" y="765555"/>
                  </a:lnTo>
                  <a:lnTo>
                    <a:pt x="2162809" y="775716"/>
                  </a:lnTo>
                  <a:lnTo>
                    <a:pt x="129285" y="775716"/>
                  </a:lnTo>
                  <a:lnTo>
                    <a:pt x="78974" y="765555"/>
                  </a:lnTo>
                  <a:lnTo>
                    <a:pt x="37877" y="737847"/>
                  </a:lnTo>
                  <a:lnTo>
                    <a:pt x="10163" y="696752"/>
                  </a:lnTo>
                  <a:lnTo>
                    <a:pt x="0" y="646430"/>
                  </a:lnTo>
                  <a:lnTo>
                    <a:pt x="0" y="129286"/>
                  </a:lnTo>
                  <a:close/>
                </a:path>
              </a:pathLst>
            </a:custGeom>
            <a:ln w="28956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70191" y="5538215"/>
              <a:ext cx="1828038" cy="787145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7079360" y="5617870"/>
            <a:ext cx="1300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Система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59523" y="5964939"/>
            <a:ext cx="1765553" cy="787146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7068693" y="6044590"/>
            <a:ext cx="1323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заданий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10997" y="4936235"/>
            <a:ext cx="2609850" cy="787400"/>
            <a:chOff x="610997" y="4936235"/>
            <a:chExt cx="2609850" cy="787400"/>
          </a:xfrm>
        </p:grpSpPr>
        <p:sp>
          <p:nvSpPr>
            <p:cNvPr id="46" name="object 46"/>
            <p:cNvSpPr/>
            <p:nvPr/>
          </p:nvSpPr>
          <p:spPr>
            <a:xfrm>
              <a:off x="625602" y="4976621"/>
              <a:ext cx="2580640" cy="576580"/>
            </a:xfrm>
            <a:custGeom>
              <a:avLst/>
              <a:gdLst/>
              <a:ahLst/>
              <a:cxnLst/>
              <a:rect l="l" t="t" r="r" b="b"/>
              <a:pathLst>
                <a:path w="2580640" h="576579">
                  <a:moveTo>
                    <a:pt x="2484120" y="0"/>
                  </a:moveTo>
                  <a:lnTo>
                    <a:pt x="96012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1"/>
                  </a:lnTo>
                  <a:lnTo>
                    <a:pt x="0" y="480059"/>
                  </a:lnTo>
                  <a:lnTo>
                    <a:pt x="7545" y="517457"/>
                  </a:lnTo>
                  <a:lnTo>
                    <a:pt x="28122" y="547973"/>
                  </a:lnTo>
                  <a:lnTo>
                    <a:pt x="58641" y="568535"/>
                  </a:lnTo>
                  <a:lnTo>
                    <a:pt x="96012" y="576071"/>
                  </a:lnTo>
                  <a:lnTo>
                    <a:pt x="2484120" y="576071"/>
                  </a:lnTo>
                  <a:lnTo>
                    <a:pt x="2521517" y="568535"/>
                  </a:lnTo>
                  <a:lnTo>
                    <a:pt x="2552033" y="547973"/>
                  </a:lnTo>
                  <a:lnTo>
                    <a:pt x="2572595" y="517457"/>
                  </a:lnTo>
                  <a:lnTo>
                    <a:pt x="2580132" y="480059"/>
                  </a:lnTo>
                  <a:lnTo>
                    <a:pt x="2580132" y="96011"/>
                  </a:lnTo>
                  <a:lnTo>
                    <a:pt x="2572595" y="58614"/>
                  </a:lnTo>
                  <a:lnTo>
                    <a:pt x="2552033" y="28098"/>
                  </a:lnTo>
                  <a:lnTo>
                    <a:pt x="2521517" y="7536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5602" y="4976621"/>
              <a:ext cx="2580640" cy="576580"/>
            </a:xfrm>
            <a:custGeom>
              <a:avLst/>
              <a:gdLst/>
              <a:ahLst/>
              <a:cxnLst/>
              <a:rect l="l" t="t" r="r" b="b"/>
              <a:pathLst>
                <a:path w="2580640" h="576579">
                  <a:moveTo>
                    <a:pt x="0" y="96011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2" y="0"/>
                  </a:lnTo>
                  <a:lnTo>
                    <a:pt x="2484120" y="0"/>
                  </a:lnTo>
                  <a:lnTo>
                    <a:pt x="2521517" y="7536"/>
                  </a:lnTo>
                  <a:lnTo>
                    <a:pt x="2552033" y="28098"/>
                  </a:lnTo>
                  <a:lnTo>
                    <a:pt x="2572595" y="58614"/>
                  </a:lnTo>
                  <a:lnTo>
                    <a:pt x="2580132" y="96011"/>
                  </a:lnTo>
                  <a:lnTo>
                    <a:pt x="2580132" y="480059"/>
                  </a:lnTo>
                  <a:lnTo>
                    <a:pt x="2572595" y="517457"/>
                  </a:lnTo>
                  <a:lnTo>
                    <a:pt x="2552033" y="547973"/>
                  </a:lnTo>
                  <a:lnTo>
                    <a:pt x="2521517" y="568535"/>
                  </a:lnTo>
                  <a:lnTo>
                    <a:pt x="2484120" y="576071"/>
                  </a:lnTo>
                  <a:lnTo>
                    <a:pt x="96012" y="576071"/>
                  </a:lnTo>
                  <a:lnTo>
                    <a:pt x="58641" y="568535"/>
                  </a:lnTo>
                  <a:lnTo>
                    <a:pt x="28122" y="547973"/>
                  </a:lnTo>
                  <a:lnTo>
                    <a:pt x="7545" y="517457"/>
                  </a:lnTo>
                  <a:lnTo>
                    <a:pt x="0" y="480059"/>
                  </a:lnTo>
                  <a:lnTo>
                    <a:pt x="0" y="96011"/>
                  </a:lnTo>
                  <a:close/>
                </a:path>
              </a:pathLst>
            </a:custGeom>
            <a:ln w="28956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0748" y="4936235"/>
              <a:ext cx="1608582" cy="7871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92224" y="4936235"/>
              <a:ext cx="575310" cy="7871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00427" y="4936235"/>
              <a:ext cx="1302258" cy="787145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859637" y="5016246"/>
            <a:ext cx="2110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Ма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ер-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класс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343655" y="6088383"/>
            <a:ext cx="2928366" cy="769615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3569589" y="6168034"/>
            <a:ext cx="2465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Ситуация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(кейс)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036564" y="3773423"/>
            <a:ext cx="2617470" cy="787145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6257290" y="3853434"/>
            <a:ext cx="2164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Учебный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курс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30581" y="5718047"/>
            <a:ext cx="2623820" cy="1140460"/>
            <a:chOff x="330581" y="5718047"/>
            <a:chExt cx="2623820" cy="1140460"/>
          </a:xfrm>
        </p:grpSpPr>
        <p:sp>
          <p:nvSpPr>
            <p:cNvPr id="57" name="object 57"/>
            <p:cNvSpPr/>
            <p:nvPr/>
          </p:nvSpPr>
          <p:spPr>
            <a:xfrm>
              <a:off x="345186" y="5814821"/>
              <a:ext cx="2580640" cy="890269"/>
            </a:xfrm>
            <a:custGeom>
              <a:avLst/>
              <a:gdLst/>
              <a:ahLst/>
              <a:cxnLst/>
              <a:rect l="l" t="t" r="r" b="b"/>
              <a:pathLst>
                <a:path w="2580640" h="890270">
                  <a:moveTo>
                    <a:pt x="2431796" y="0"/>
                  </a:moveTo>
                  <a:lnTo>
                    <a:pt x="148336" y="0"/>
                  </a:lnTo>
                  <a:lnTo>
                    <a:pt x="101448" y="7561"/>
                  </a:lnTo>
                  <a:lnTo>
                    <a:pt x="60728" y="28619"/>
                  </a:lnTo>
                  <a:lnTo>
                    <a:pt x="28619" y="60728"/>
                  </a:lnTo>
                  <a:lnTo>
                    <a:pt x="7561" y="101448"/>
                  </a:lnTo>
                  <a:lnTo>
                    <a:pt x="0" y="148335"/>
                  </a:lnTo>
                  <a:lnTo>
                    <a:pt x="0" y="741679"/>
                  </a:lnTo>
                  <a:lnTo>
                    <a:pt x="7561" y="788567"/>
                  </a:lnTo>
                  <a:lnTo>
                    <a:pt x="28619" y="829287"/>
                  </a:lnTo>
                  <a:lnTo>
                    <a:pt x="60728" y="861396"/>
                  </a:lnTo>
                  <a:lnTo>
                    <a:pt x="101448" y="882454"/>
                  </a:lnTo>
                  <a:lnTo>
                    <a:pt x="148336" y="890015"/>
                  </a:lnTo>
                  <a:lnTo>
                    <a:pt x="2431796" y="890015"/>
                  </a:lnTo>
                  <a:lnTo>
                    <a:pt x="2478678" y="882454"/>
                  </a:lnTo>
                  <a:lnTo>
                    <a:pt x="2519397" y="861396"/>
                  </a:lnTo>
                  <a:lnTo>
                    <a:pt x="2551509" y="829287"/>
                  </a:lnTo>
                  <a:lnTo>
                    <a:pt x="2572568" y="788567"/>
                  </a:lnTo>
                  <a:lnTo>
                    <a:pt x="2580132" y="741679"/>
                  </a:lnTo>
                  <a:lnTo>
                    <a:pt x="2580132" y="148335"/>
                  </a:lnTo>
                  <a:lnTo>
                    <a:pt x="2572568" y="101448"/>
                  </a:lnTo>
                  <a:lnTo>
                    <a:pt x="2551509" y="60728"/>
                  </a:lnTo>
                  <a:lnTo>
                    <a:pt x="2519397" y="28619"/>
                  </a:lnTo>
                  <a:lnTo>
                    <a:pt x="2478678" y="7561"/>
                  </a:lnTo>
                  <a:lnTo>
                    <a:pt x="2431796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5186" y="5814821"/>
              <a:ext cx="2580640" cy="890269"/>
            </a:xfrm>
            <a:custGeom>
              <a:avLst/>
              <a:gdLst/>
              <a:ahLst/>
              <a:cxnLst/>
              <a:rect l="l" t="t" r="r" b="b"/>
              <a:pathLst>
                <a:path w="2580640" h="890270">
                  <a:moveTo>
                    <a:pt x="0" y="148335"/>
                  </a:moveTo>
                  <a:lnTo>
                    <a:pt x="7561" y="101448"/>
                  </a:lnTo>
                  <a:lnTo>
                    <a:pt x="28619" y="60728"/>
                  </a:lnTo>
                  <a:lnTo>
                    <a:pt x="60728" y="28619"/>
                  </a:lnTo>
                  <a:lnTo>
                    <a:pt x="101448" y="7561"/>
                  </a:lnTo>
                  <a:lnTo>
                    <a:pt x="148336" y="0"/>
                  </a:lnTo>
                  <a:lnTo>
                    <a:pt x="2431796" y="0"/>
                  </a:lnTo>
                  <a:lnTo>
                    <a:pt x="2478678" y="7561"/>
                  </a:lnTo>
                  <a:lnTo>
                    <a:pt x="2519397" y="28619"/>
                  </a:lnTo>
                  <a:lnTo>
                    <a:pt x="2551509" y="60728"/>
                  </a:lnTo>
                  <a:lnTo>
                    <a:pt x="2572568" y="101448"/>
                  </a:lnTo>
                  <a:lnTo>
                    <a:pt x="2580132" y="148335"/>
                  </a:lnTo>
                  <a:lnTo>
                    <a:pt x="2580132" y="741679"/>
                  </a:lnTo>
                  <a:lnTo>
                    <a:pt x="2572568" y="788567"/>
                  </a:lnTo>
                  <a:lnTo>
                    <a:pt x="2551509" y="829287"/>
                  </a:lnTo>
                  <a:lnTo>
                    <a:pt x="2519397" y="861396"/>
                  </a:lnTo>
                  <a:lnTo>
                    <a:pt x="2478678" y="882454"/>
                  </a:lnTo>
                  <a:lnTo>
                    <a:pt x="2431796" y="890015"/>
                  </a:lnTo>
                  <a:lnTo>
                    <a:pt x="148336" y="890015"/>
                  </a:lnTo>
                  <a:lnTo>
                    <a:pt x="101448" y="882454"/>
                  </a:lnTo>
                  <a:lnTo>
                    <a:pt x="60728" y="861396"/>
                  </a:lnTo>
                  <a:lnTo>
                    <a:pt x="28619" y="829287"/>
                  </a:lnTo>
                  <a:lnTo>
                    <a:pt x="7561" y="788567"/>
                  </a:lnTo>
                  <a:lnTo>
                    <a:pt x="0" y="741679"/>
                  </a:lnTo>
                  <a:lnTo>
                    <a:pt x="0" y="148335"/>
                  </a:lnTo>
                  <a:close/>
                </a:path>
              </a:pathLst>
            </a:custGeom>
            <a:ln w="2895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0624" y="5718047"/>
              <a:ext cx="2533650" cy="78714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4315" y="6144762"/>
              <a:ext cx="1283970" cy="713236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629513" y="5797397"/>
            <a:ext cx="20129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265" marR="5080" indent="-5842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Фи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ансовый 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квест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9140" y="164592"/>
            <a:ext cx="7658100" cy="1757680"/>
            <a:chOff x="739140" y="164592"/>
            <a:chExt cx="7658100" cy="1757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68" y="164592"/>
              <a:ext cx="6943344" cy="11475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" y="774192"/>
              <a:ext cx="7658100" cy="114757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943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Сегменты</a:t>
            </a:r>
            <a:r>
              <a:rPr sz="4000" spc="-30" dirty="0"/>
              <a:t> </a:t>
            </a:r>
            <a:r>
              <a:rPr sz="4000" spc="-15" dirty="0"/>
              <a:t>образовательного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5" dirty="0"/>
              <a:t>пространства</a:t>
            </a:r>
            <a:r>
              <a:rPr sz="4000" spc="-25" dirty="0"/>
              <a:t> </a:t>
            </a:r>
            <a:r>
              <a:rPr sz="4000" spc="-5" dirty="0"/>
              <a:t>формирования</a:t>
            </a:r>
            <a:r>
              <a:rPr sz="4000" spc="-20" dirty="0"/>
              <a:t> </a:t>
            </a:r>
            <a:r>
              <a:rPr sz="4000" spc="-10" dirty="0"/>
              <a:t>ФГ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3462401" y="4463669"/>
            <a:ext cx="2149475" cy="2149475"/>
            <a:chOff x="3462401" y="4463669"/>
            <a:chExt cx="2149475" cy="2149475"/>
          </a:xfrm>
        </p:grpSpPr>
        <p:sp>
          <p:nvSpPr>
            <p:cNvPr id="7" name="object 7"/>
            <p:cNvSpPr/>
            <p:nvPr/>
          </p:nvSpPr>
          <p:spPr>
            <a:xfrm>
              <a:off x="3477006" y="4478274"/>
              <a:ext cx="2120265" cy="2120265"/>
            </a:xfrm>
            <a:custGeom>
              <a:avLst/>
              <a:gdLst/>
              <a:ahLst/>
              <a:cxnLst/>
              <a:rect l="l" t="t" r="r" b="b"/>
              <a:pathLst>
                <a:path w="2120265" h="2120265">
                  <a:moveTo>
                    <a:pt x="1059942" y="0"/>
                  </a:moveTo>
                  <a:lnTo>
                    <a:pt x="1011427" y="1090"/>
                  </a:lnTo>
                  <a:lnTo>
                    <a:pt x="963472" y="4332"/>
                  </a:lnTo>
                  <a:lnTo>
                    <a:pt x="916123" y="9676"/>
                  </a:lnTo>
                  <a:lnTo>
                    <a:pt x="869428" y="17078"/>
                  </a:lnTo>
                  <a:lnTo>
                    <a:pt x="823432" y="26490"/>
                  </a:lnTo>
                  <a:lnTo>
                    <a:pt x="778183" y="37865"/>
                  </a:lnTo>
                  <a:lnTo>
                    <a:pt x="733728" y="51156"/>
                  </a:lnTo>
                  <a:lnTo>
                    <a:pt x="690112" y="66318"/>
                  </a:lnTo>
                  <a:lnTo>
                    <a:pt x="647384" y="83302"/>
                  </a:lnTo>
                  <a:lnTo>
                    <a:pt x="605590" y="102062"/>
                  </a:lnTo>
                  <a:lnTo>
                    <a:pt x="564776" y="122551"/>
                  </a:lnTo>
                  <a:lnTo>
                    <a:pt x="524989" y="144723"/>
                  </a:lnTo>
                  <a:lnTo>
                    <a:pt x="486277" y="168531"/>
                  </a:lnTo>
                  <a:lnTo>
                    <a:pt x="448686" y="193927"/>
                  </a:lnTo>
                  <a:lnTo>
                    <a:pt x="412262" y="220866"/>
                  </a:lnTo>
                  <a:lnTo>
                    <a:pt x="377054" y="249300"/>
                  </a:lnTo>
                  <a:lnTo>
                    <a:pt x="343106" y="279183"/>
                  </a:lnTo>
                  <a:lnTo>
                    <a:pt x="310467" y="310467"/>
                  </a:lnTo>
                  <a:lnTo>
                    <a:pt x="279183" y="343106"/>
                  </a:lnTo>
                  <a:lnTo>
                    <a:pt x="249300" y="377054"/>
                  </a:lnTo>
                  <a:lnTo>
                    <a:pt x="220866" y="412262"/>
                  </a:lnTo>
                  <a:lnTo>
                    <a:pt x="193927" y="448686"/>
                  </a:lnTo>
                  <a:lnTo>
                    <a:pt x="168531" y="486277"/>
                  </a:lnTo>
                  <a:lnTo>
                    <a:pt x="144723" y="524989"/>
                  </a:lnTo>
                  <a:lnTo>
                    <a:pt x="122551" y="564776"/>
                  </a:lnTo>
                  <a:lnTo>
                    <a:pt x="102062" y="605590"/>
                  </a:lnTo>
                  <a:lnTo>
                    <a:pt x="83302" y="647384"/>
                  </a:lnTo>
                  <a:lnTo>
                    <a:pt x="66318" y="690112"/>
                  </a:lnTo>
                  <a:lnTo>
                    <a:pt x="51156" y="733728"/>
                  </a:lnTo>
                  <a:lnTo>
                    <a:pt x="37865" y="778183"/>
                  </a:lnTo>
                  <a:lnTo>
                    <a:pt x="26490" y="823432"/>
                  </a:lnTo>
                  <a:lnTo>
                    <a:pt x="17078" y="869428"/>
                  </a:lnTo>
                  <a:lnTo>
                    <a:pt x="9676" y="916123"/>
                  </a:lnTo>
                  <a:lnTo>
                    <a:pt x="4332" y="963472"/>
                  </a:lnTo>
                  <a:lnTo>
                    <a:pt x="1090" y="1011427"/>
                  </a:lnTo>
                  <a:lnTo>
                    <a:pt x="0" y="1059942"/>
                  </a:lnTo>
                  <a:lnTo>
                    <a:pt x="1090" y="1108460"/>
                  </a:lnTo>
                  <a:lnTo>
                    <a:pt x="4332" y="1156418"/>
                  </a:lnTo>
                  <a:lnTo>
                    <a:pt x="9676" y="1203770"/>
                  </a:lnTo>
                  <a:lnTo>
                    <a:pt x="17078" y="1250468"/>
                  </a:lnTo>
                  <a:lnTo>
                    <a:pt x="26490" y="1296466"/>
                  </a:lnTo>
                  <a:lnTo>
                    <a:pt x="37865" y="1341717"/>
                  </a:lnTo>
                  <a:lnTo>
                    <a:pt x="51156" y="1386175"/>
                  </a:lnTo>
                  <a:lnTo>
                    <a:pt x="66318" y="1429791"/>
                  </a:lnTo>
                  <a:lnTo>
                    <a:pt x="83302" y="1472520"/>
                  </a:lnTo>
                  <a:lnTo>
                    <a:pt x="102062" y="1514316"/>
                  </a:lnTo>
                  <a:lnTo>
                    <a:pt x="122551" y="1555130"/>
                  </a:lnTo>
                  <a:lnTo>
                    <a:pt x="144723" y="1594916"/>
                  </a:lnTo>
                  <a:lnTo>
                    <a:pt x="168531" y="1633628"/>
                  </a:lnTo>
                  <a:lnTo>
                    <a:pt x="193927" y="1671219"/>
                  </a:lnTo>
                  <a:lnTo>
                    <a:pt x="220866" y="1707642"/>
                  </a:lnTo>
                  <a:lnTo>
                    <a:pt x="249300" y="1742850"/>
                  </a:lnTo>
                  <a:lnTo>
                    <a:pt x="279183" y="1776797"/>
                  </a:lnTo>
                  <a:lnTo>
                    <a:pt x="310467" y="1809435"/>
                  </a:lnTo>
                  <a:lnTo>
                    <a:pt x="343106" y="1840718"/>
                  </a:lnTo>
                  <a:lnTo>
                    <a:pt x="377054" y="1870600"/>
                  </a:lnTo>
                  <a:lnTo>
                    <a:pt x="412262" y="1899032"/>
                  </a:lnTo>
                  <a:lnTo>
                    <a:pt x="448686" y="1925970"/>
                  </a:lnTo>
                  <a:lnTo>
                    <a:pt x="486277" y="1951365"/>
                  </a:lnTo>
                  <a:lnTo>
                    <a:pt x="524989" y="1975171"/>
                  </a:lnTo>
                  <a:lnTo>
                    <a:pt x="564776" y="1997342"/>
                  </a:lnTo>
                  <a:lnTo>
                    <a:pt x="605590" y="2017830"/>
                  </a:lnTo>
                  <a:lnTo>
                    <a:pt x="647384" y="2036589"/>
                  </a:lnTo>
                  <a:lnTo>
                    <a:pt x="690112" y="2053571"/>
                  </a:lnTo>
                  <a:lnTo>
                    <a:pt x="733728" y="2068731"/>
                  </a:lnTo>
                  <a:lnTo>
                    <a:pt x="778183" y="2082022"/>
                  </a:lnTo>
                  <a:lnTo>
                    <a:pt x="823432" y="2093396"/>
                  </a:lnTo>
                  <a:lnTo>
                    <a:pt x="869428" y="2102807"/>
                  </a:lnTo>
                  <a:lnTo>
                    <a:pt x="916123" y="2110208"/>
                  </a:lnTo>
                  <a:lnTo>
                    <a:pt x="963472" y="2115552"/>
                  </a:lnTo>
                  <a:lnTo>
                    <a:pt x="1011427" y="2118793"/>
                  </a:lnTo>
                  <a:lnTo>
                    <a:pt x="1059942" y="2119884"/>
                  </a:lnTo>
                  <a:lnTo>
                    <a:pt x="1108456" y="2118793"/>
                  </a:lnTo>
                  <a:lnTo>
                    <a:pt x="1156411" y="2115552"/>
                  </a:lnTo>
                  <a:lnTo>
                    <a:pt x="1203760" y="2110208"/>
                  </a:lnTo>
                  <a:lnTo>
                    <a:pt x="1250455" y="2102807"/>
                  </a:lnTo>
                  <a:lnTo>
                    <a:pt x="1296451" y="2093396"/>
                  </a:lnTo>
                  <a:lnTo>
                    <a:pt x="1341700" y="2082022"/>
                  </a:lnTo>
                  <a:lnTo>
                    <a:pt x="1386155" y="2068731"/>
                  </a:lnTo>
                  <a:lnTo>
                    <a:pt x="1429771" y="2053571"/>
                  </a:lnTo>
                  <a:lnTo>
                    <a:pt x="1472499" y="2036589"/>
                  </a:lnTo>
                  <a:lnTo>
                    <a:pt x="1514293" y="2017830"/>
                  </a:lnTo>
                  <a:lnTo>
                    <a:pt x="1555107" y="1997342"/>
                  </a:lnTo>
                  <a:lnTo>
                    <a:pt x="1594894" y="1975171"/>
                  </a:lnTo>
                  <a:lnTo>
                    <a:pt x="1633606" y="1951365"/>
                  </a:lnTo>
                  <a:lnTo>
                    <a:pt x="1671197" y="1925970"/>
                  </a:lnTo>
                  <a:lnTo>
                    <a:pt x="1707621" y="1899032"/>
                  </a:lnTo>
                  <a:lnTo>
                    <a:pt x="1742829" y="1870600"/>
                  </a:lnTo>
                  <a:lnTo>
                    <a:pt x="1776777" y="1840718"/>
                  </a:lnTo>
                  <a:lnTo>
                    <a:pt x="1809416" y="1809435"/>
                  </a:lnTo>
                  <a:lnTo>
                    <a:pt x="1840700" y="1776797"/>
                  </a:lnTo>
                  <a:lnTo>
                    <a:pt x="1870583" y="1742850"/>
                  </a:lnTo>
                  <a:lnTo>
                    <a:pt x="1899017" y="1707642"/>
                  </a:lnTo>
                  <a:lnTo>
                    <a:pt x="1925956" y="1671219"/>
                  </a:lnTo>
                  <a:lnTo>
                    <a:pt x="1951352" y="1633628"/>
                  </a:lnTo>
                  <a:lnTo>
                    <a:pt x="1975160" y="1594916"/>
                  </a:lnTo>
                  <a:lnTo>
                    <a:pt x="1997332" y="1555130"/>
                  </a:lnTo>
                  <a:lnTo>
                    <a:pt x="2017821" y="1514316"/>
                  </a:lnTo>
                  <a:lnTo>
                    <a:pt x="2036581" y="1472520"/>
                  </a:lnTo>
                  <a:lnTo>
                    <a:pt x="2053565" y="1429791"/>
                  </a:lnTo>
                  <a:lnTo>
                    <a:pt x="2068727" y="1386175"/>
                  </a:lnTo>
                  <a:lnTo>
                    <a:pt x="2082018" y="1341717"/>
                  </a:lnTo>
                  <a:lnTo>
                    <a:pt x="2093393" y="1296466"/>
                  </a:lnTo>
                  <a:lnTo>
                    <a:pt x="2102805" y="1250468"/>
                  </a:lnTo>
                  <a:lnTo>
                    <a:pt x="2110207" y="1203770"/>
                  </a:lnTo>
                  <a:lnTo>
                    <a:pt x="2115551" y="1156418"/>
                  </a:lnTo>
                  <a:lnTo>
                    <a:pt x="2118793" y="1108460"/>
                  </a:lnTo>
                  <a:lnTo>
                    <a:pt x="2119884" y="1059942"/>
                  </a:lnTo>
                  <a:lnTo>
                    <a:pt x="2118793" y="1011427"/>
                  </a:lnTo>
                  <a:lnTo>
                    <a:pt x="2115551" y="963472"/>
                  </a:lnTo>
                  <a:lnTo>
                    <a:pt x="2110207" y="916123"/>
                  </a:lnTo>
                  <a:lnTo>
                    <a:pt x="2102805" y="869428"/>
                  </a:lnTo>
                  <a:lnTo>
                    <a:pt x="2093393" y="823432"/>
                  </a:lnTo>
                  <a:lnTo>
                    <a:pt x="2082018" y="778183"/>
                  </a:lnTo>
                  <a:lnTo>
                    <a:pt x="2068727" y="733728"/>
                  </a:lnTo>
                  <a:lnTo>
                    <a:pt x="2053565" y="690112"/>
                  </a:lnTo>
                  <a:lnTo>
                    <a:pt x="2036581" y="647384"/>
                  </a:lnTo>
                  <a:lnTo>
                    <a:pt x="2017821" y="605590"/>
                  </a:lnTo>
                  <a:lnTo>
                    <a:pt x="1997332" y="564776"/>
                  </a:lnTo>
                  <a:lnTo>
                    <a:pt x="1975160" y="524989"/>
                  </a:lnTo>
                  <a:lnTo>
                    <a:pt x="1951352" y="486277"/>
                  </a:lnTo>
                  <a:lnTo>
                    <a:pt x="1925956" y="448686"/>
                  </a:lnTo>
                  <a:lnTo>
                    <a:pt x="1899017" y="412262"/>
                  </a:lnTo>
                  <a:lnTo>
                    <a:pt x="1870583" y="377054"/>
                  </a:lnTo>
                  <a:lnTo>
                    <a:pt x="1840700" y="343106"/>
                  </a:lnTo>
                  <a:lnTo>
                    <a:pt x="1809416" y="310467"/>
                  </a:lnTo>
                  <a:lnTo>
                    <a:pt x="1776777" y="279183"/>
                  </a:lnTo>
                  <a:lnTo>
                    <a:pt x="1742829" y="249300"/>
                  </a:lnTo>
                  <a:lnTo>
                    <a:pt x="1707621" y="220866"/>
                  </a:lnTo>
                  <a:lnTo>
                    <a:pt x="1671197" y="193927"/>
                  </a:lnTo>
                  <a:lnTo>
                    <a:pt x="1633606" y="168531"/>
                  </a:lnTo>
                  <a:lnTo>
                    <a:pt x="1594894" y="144723"/>
                  </a:lnTo>
                  <a:lnTo>
                    <a:pt x="1555107" y="122551"/>
                  </a:lnTo>
                  <a:lnTo>
                    <a:pt x="1514293" y="102062"/>
                  </a:lnTo>
                  <a:lnTo>
                    <a:pt x="1472499" y="83302"/>
                  </a:lnTo>
                  <a:lnTo>
                    <a:pt x="1429771" y="66318"/>
                  </a:lnTo>
                  <a:lnTo>
                    <a:pt x="1386155" y="51156"/>
                  </a:lnTo>
                  <a:lnTo>
                    <a:pt x="1341700" y="37865"/>
                  </a:lnTo>
                  <a:lnTo>
                    <a:pt x="1296451" y="26490"/>
                  </a:lnTo>
                  <a:lnTo>
                    <a:pt x="1250455" y="17078"/>
                  </a:lnTo>
                  <a:lnTo>
                    <a:pt x="1203760" y="9676"/>
                  </a:lnTo>
                  <a:lnTo>
                    <a:pt x="1156411" y="4332"/>
                  </a:lnTo>
                  <a:lnTo>
                    <a:pt x="1108456" y="1090"/>
                  </a:lnTo>
                  <a:lnTo>
                    <a:pt x="1059942" y="0"/>
                  </a:lnTo>
                  <a:close/>
                </a:path>
              </a:pathLst>
            </a:custGeom>
            <a:solidFill>
              <a:srgbClr val="E684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77006" y="4478274"/>
              <a:ext cx="2120265" cy="2120265"/>
            </a:xfrm>
            <a:custGeom>
              <a:avLst/>
              <a:gdLst/>
              <a:ahLst/>
              <a:cxnLst/>
              <a:rect l="l" t="t" r="r" b="b"/>
              <a:pathLst>
                <a:path w="2120265" h="2120265">
                  <a:moveTo>
                    <a:pt x="0" y="1059942"/>
                  </a:moveTo>
                  <a:lnTo>
                    <a:pt x="1090" y="1011427"/>
                  </a:lnTo>
                  <a:lnTo>
                    <a:pt x="4332" y="963472"/>
                  </a:lnTo>
                  <a:lnTo>
                    <a:pt x="9676" y="916123"/>
                  </a:lnTo>
                  <a:lnTo>
                    <a:pt x="17078" y="869428"/>
                  </a:lnTo>
                  <a:lnTo>
                    <a:pt x="26490" y="823432"/>
                  </a:lnTo>
                  <a:lnTo>
                    <a:pt x="37865" y="778183"/>
                  </a:lnTo>
                  <a:lnTo>
                    <a:pt x="51156" y="733728"/>
                  </a:lnTo>
                  <a:lnTo>
                    <a:pt x="66318" y="690112"/>
                  </a:lnTo>
                  <a:lnTo>
                    <a:pt x="83302" y="647384"/>
                  </a:lnTo>
                  <a:lnTo>
                    <a:pt x="102062" y="605590"/>
                  </a:lnTo>
                  <a:lnTo>
                    <a:pt x="122551" y="564776"/>
                  </a:lnTo>
                  <a:lnTo>
                    <a:pt x="144723" y="524989"/>
                  </a:lnTo>
                  <a:lnTo>
                    <a:pt x="168531" y="486277"/>
                  </a:lnTo>
                  <a:lnTo>
                    <a:pt x="193927" y="448686"/>
                  </a:lnTo>
                  <a:lnTo>
                    <a:pt x="220866" y="412262"/>
                  </a:lnTo>
                  <a:lnTo>
                    <a:pt x="249300" y="377054"/>
                  </a:lnTo>
                  <a:lnTo>
                    <a:pt x="279183" y="343106"/>
                  </a:lnTo>
                  <a:lnTo>
                    <a:pt x="310467" y="310467"/>
                  </a:lnTo>
                  <a:lnTo>
                    <a:pt x="343106" y="279183"/>
                  </a:lnTo>
                  <a:lnTo>
                    <a:pt x="377054" y="249300"/>
                  </a:lnTo>
                  <a:lnTo>
                    <a:pt x="412262" y="220866"/>
                  </a:lnTo>
                  <a:lnTo>
                    <a:pt x="448686" y="193927"/>
                  </a:lnTo>
                  <a:lnTo>
                    <a:pt x="486277" y="168531"/>
                  </a:lnTo>
                  <a:lnTo>
                    <a:pt x="524989" y="144723"/>
                  </a:lnTo>
                  <a:lnTo>
                    <a:pt x="564776" y="122551"/>
                  </a:lnTo>
                  <a:lnTo>
                    <a:pt x="605590" y="102062"/>
                  </a:lnTo>
                  <a:lnTo>
                    <a:pt x="647384" y="83302"/>
                  </a:lnTo>
                  <a:lnTo>
                    <a:pt x="690112" y="66318"/>
                  </a:lnTo>
                  <a:lnTo>
                    <a:pt x="733728" y="51156"/>
                  </a:lnTo>
                  <a:lnTo>
                    <a:pt x="778183" y="37865"/>
                  </a:lnTo>
                  <a:lnTo>
                    <a:pt x="823432" y="26490"/>
                  </a:lnTo>
                  <a:lnTo>
                    <a:pt x="869428" y="17078"/>
                  </a:lnTo>
                  <a:lnTo>
                    <a:pt x="916123" y="9676"/>
                  </a:lnTo>
                  <a:lnTo>
                    <a:pt x="963472" y="4332"/>
                  </a:lnTo>
                  <a:lnTo>
                    <a:pt x="1011427" y="1090"/>
                  </a:lnTo>
                  <a:lnTo>
                    <a:pt x="1059942" y="0"/>
                  </a:lnTo>
                  <a:lnTo>
                    <a:pt x="1108456" y="1090"/>
                  </a:lnTo>
                  <a:lnTo>
                    <a:pt x="1156411" y="4332"/>
                  </a:lnTo>
                  <a:lnTo>
                    <a:pt x="1203760" y="9676"/>
                  </a:lnTo>
                  <a:lnTo>
                    <a:pt x="1250455" y="17078"/>
                  </a:lnTo>
                  <a:lnTo>
                    <a:pt x="1296451" y="26490"/>
                  </a:lnTo>
                  <a:lnTo>
                    <a:pt x="1341700" y="37865"/>
                  </a:lnTo>
                  <a:lnTo>
                    <a:pt x="1386155" y="51156"/>
                  </a:lnTo>
                  <a:lnTo>
                    <a:pt x="1429771" y="66318"/>
                  </a:lnTo>
                  <a:lnTo>
                    <a:pt x="1472499" y="83302"/>
                  </a:lnTo>
                  <a:lnTo>
                    <a:pt x="1514293" y="102062"/>
                  </a:lnTo>
                  <a:lnTo>
                    <a:pt x="1555107" y="122551"/>
                  </a:lnTo>
                  <a:lnTo>
                    <a:pt x="1594894" y="144723"/>
                  </a:lnTo>
                  <a:lnTo>
                    <a:pt x="1633606" y="168531"/>
                  </a:lnTo>
                  <a:lnTo>
                    <a:pt x="1671197" y="193927"/>
                  </a:lnTo>
                  <a:lnTo>
                    <a:pt x="1707621" y="220866"/>
                  </a:lnTo>
                  <a:lnTo>
                    <a:pt x="1742829" y="249300"/>
                  </a:lnTo>
                  <a:lnTo>
                    <a:pt x="1776777" y="279183"/>
                  </a:lnTo>
                  <a:lnTo>
                    <a:pt x="1809416" y="310467"/>
                  </a:lnTo>
                  <a:lnTo>
                    <a:pt x="1840700" y="343106"/>
                  </a:lnTo>
                  <a:lnTo>
                    <a:pt x="1870583" y="377054"/>
                  </a:lnTo>
                  <a:lnTo>
                    <a:pt x="1899017" y="412262"/>
                  </a:lnTo>
                  <a:lnTo>
                    <a:pt x="1925956" y="448686"/>
                  </a:lnTo>
                  <a:lnTo>
                    <a:pt x="1951352" y="486277"/>
                  </a:lnTo>
                  <a:lnTo>
                    <a:pt x="1975160" y="524989"/>
                  </a:lnTo>
                  <a:lnTo>
                    <a:pt x="1997332" y="564776"/>
                  </a:lnTo>
                  <a:lnTo>
                    <a:pt x="2017821" y="605590"/>
                  </a:lnTo>
                  <a:lnTo>
                    <a:pt x="2036581" y="647384"/>
                  </a:lnTo>
                  <a:lnTo>
                    <a:pt x="2053565" y="690112"/>
                  </a:lnTo>
                  <a:lnTo>
                    <a:pt x="2068727" y="733728"/>
                  </a:lnTo>
                  <a:lnTo>
                    <a:pt x="2082018" y="778183"/>
                  </a:lnTo>
                  <a:lnTo>
                    <a:pt x="2093393" y="823432"/>
                  </a:lnTo>
                  <a:lnTo>
                    <a:pt x="2102805" y="869428"/>
                  </a:lnTo>
                  <a:lnTo>
                    <a:pt x="2110207" y="916123"/>
                  </a:lnTo>
                  <a:lnTo>
                    <a:pt x="2115551" y="963472"/>
                  </a:lnTo>
                  <a:lnTo>
                    <a:pt x="2118793" y="1011427"/>
                  </a:lnTo>
                  <a:lnTo>
                    <a:pt x="2119884" y="1059942"/>
                  </a:lnTo>
                  <a:lnTo>
                    <a:pt x="2118793" y="1108460"/>
                  </a:lnTo>
                  <a:lnTo>
                    <a:pt x="2115551" y="1156418"/>
                  </a:lnTo>
                  <a:lnTo>
                    <a:pt x="2110207" y="1203770"/>
                  </a:lnTo>
                  <a:lnTo>
                    <a:pt x="2102805" y="1250468"/>
                  </a:lnTo>
                  <a:lnTo>
                    <a:pt x="2093393" y="1296466"/>
                  </a:lnTo>
                  <a:lnTo>
                    <a:pt x="2082018" y="1341717"/>
                  </a:lnTo>
                  <a:lnTo>
                    <a:pt x="2068727" y="1386175"/>
                  </a:lnTo>
                  <a:lnTo>
                    <a:pt x="2053565" y="1429791"/>
                  </a:lnTo>
                  <a:lnTo>
                    <a:pt x="2036581" y="1472520"/>
                  </a:lnTo>
                  <a:lnTo>
                    <a:pt x="2017821" y="1514316"/>
                  </a:lnTo>
                  <a:lnTo>
                    <a:pt x="1997332" y="1555130"/>
                  </a:lnTo>
                  <a:lnTo>
                    <a:pt x="1975160" y="1594916"/>
                  </a:lnTo>
                  <a:lnTo>
                    <a:pt x="1951352" y="1633628"/>
                  </a:lnTo>
                  <a:lnTo>
                    <a:pt x="1925956" y="1671219"/>
                  </a:lnTo>
                  <a:lnTo>
                    <a:pt x="1899017" y="1707642"/>
                  </a:lnTo>
                  <a:lnTo>
                    <a:pt x="1870583" y="1742850"/>
                  </a:lnTo>
                  <a:lnTo>
                    <a:pt x="1840700" y="1776797"/>
                  </a:lnTo>
                  <a:lnTo>
                    <a:pt x="1809416" y="1809435"/>
                  </a:lnTo>
                  <a:lnTo>
                    <a:pt x="1776777" y="1840718"/>
                  </a:lnTo>
                  <a:lnTo>
                    <a:pt x="1742829" y="1870600"/>
                  </a:lnTo>
                  <a:lnTo>
                    <a:pt x="1707621" y="1899032"/>
                  </a:lnTo>
                  <a:lnTo>
                    <a:pt x="1671197" y="1925970"/>
                  </a:lnTo>
                  <a:lnTo>
                    <a:pt x="1633606" y="1951365"/>
                  </a:lnTo>
                  <a:lnTo>
                    <a:pt x="1594894" y="1975171"/>
                  </a:lnTo>
                  <a:lnTo>
                    <a:pt x="1555107" y="1997342"/>
                  </a:lnTo>
                  <a:lnTo>
                    <a:pt x="1514293" y="2017830"/>
                  </a:lnTo>
                  <a:lnTo>
                    <a:pt x="1472499" y="2036589"/>
                  </a:lnTo>
                  <a:lnTo>
                    <a:pt x="1429771" y="2053571"/>
                  </a:lnTo>
                  <a:lnTo>
                    <a:pt x="1386155" y="2068731"/>
                  </a:lnTo>
                  <a:lnTo>
                    <a:pt x="1341700" y="2082022"/>
                  </a:lnTo>
                  <a:lnTo>
                    <a:pt x="1296451" y="2093396"/>
                  </a:lnTo>
                  <a:lnTo>
                    <a:pt x="1250455" y="2102807"/>
                  </a:lnTo>
                  <a:lnTo>
                    <a:pt x="1203760" y="2110208"/>
                  </a:lnTo>
                  <a:lnTo>
                    <a:pt x="1156411" y="2115552"/>
                  </a:lnTo>
                  <a:lnTo>
                    <a:pt x="1108456" y="2118793"/>
                  </a:lnTo>
                  <a:lnTo>
                    <a:pt x="1059942" y="2119884"/>
                  </a:lnTo>
                  <a:lnTo>
                    <a:pt x="1011427" y="2118793"/>
                  </a:lnTo>
                  <a:lnTo>
                    <a:pt x="963472" y="2115552"/>
                  </a:lnTo>
                  <a:lnTo>
                    <a:pt x="916123" y="2110208"/>
                  </a:lnTo>
                  <a:lnTo>
                    <a:pt x="869428" y="2102807"/>
                  </a:lnTo>
                  <a:lnTo>
                    <a:pt x="823432" y="2093396"/>
                  </a:lnTo>
                  <a:lnTo>
                    <a:pt x="778183" y="2082022"/>
                  </a:lnTo>
                  <a:lnTo>
                    <a:pt x="733728" y="2068731"/>
                  </a:lnTo>
                  <a:lnTo>
                    <a:pt x="690112" y="2053571"/>
                  </a:lnTo>
                  <a:lnTo>
                    <a:pt x="647384" y="2036589"/>
                  </a:lnTo>
                  <a:lnTo>
                    <a:pt x="605590" y="2017830"/>
                  </a:lnTo>
                  <a:lnTo>
                    <a:pt x="564776" y="1997342"/>
                  </a:lnTo>
                  <a:lnTo>
                    <a:pt x="524989" y="1975171"/>
                  </a:lnTo>
                  <a:lnTo>
                    <a:pt x="486277" y="1951365"/>
                  </a:lnTo>
                  <a:lnTo>
                    <a:pt x="448686" y="1925970"/>
                  </a:lnTo>
                  <a:lnTo>
                    <a:pt x="412262" y="1899032"/>
                  </a:lnTo>
                  <a:lnTo>
                    <a:pt x="377054" y="1870600"/>
                  </a:lnTo>
                  <a:lnTo>
                    <a:pt x="343106" y="1840718"/>
                  </a:lnTo>
                  <a:lnTo>
                    <a:pt x="310467" y="1809435"/>
                  </a:lnTo>
                  <a:lnTo>
                    <a:pt x="279183" y="1776797"/>
                  </a:lnTo>
                  <a:lnTo>
                    <a:pt x="249300" y="1742850"/>
                  </a:lnTo>
                  <a:lnTo>
                    <a:pt x="220866" y="1707642"/>
                  </a:lnTo>
                  <a:lnTo>
                    <a:pt x="193927" y="1671219"/>
                  </a:lnTo>
                  <a:lnTo>
                    <a:pt x="168531" y="1633628"/>
                  </a:lnTo>
                  <a:lnTo>
                    <a:pt x="144723" y="1594916"/>
                  </a:lnTo>
                  <a:lnTo>
                    <a:pt x="122551" y="1555130"/>
                  </a:lnTo>
                  <a:lnTo>
                    <a:pt x="102062" y="1514316"/>
                  </a:lnTo>
                  <a:lnTo>
                    <a:pt x="83302" y="1472520"/>
                  </a:lnTo>
                  <a:lnTo>
                    <a:pt x="66318" y="1429791"/>
                  </a:lnTo>
                  <a:lnTo>
                    <a:pt x="51156" y="1386175"/>
                  </a:lnTo>
                  <a:lnTo>
                    <a:pt x="37865" y="1341717"/>
                  </a:lnTo>
                  <a:lnTo>
                    <a:pt x="26490" y="1296466"/>
                  </a:lnTo>
                  <a:lnTo>
                    <a:pt x="17078" y="1250468"/>
                  </a:lnTo>
                  <a:lnTo>
                    <a:pt x="9676" y="1203770"/>
                  </a:lnTo>
                  <a:lnTo>
                    <a:pt x="4332" y="1156418"/>
                  </a:lnTo>
                  <a:lnTo>
                    <a:pt x="1090" y="1108460"/>
                  </a:lnTo>
                  <a:lnTo>
                    <a:pt x="0" y="1059942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56101" y="4859528"/>
            <a:ext cx="1360805" cy="13049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-1905" algn="ctr">
              <a:lnSpc>
                <a:spcPct val="915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Образова-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тельное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про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ранс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во  формиро-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198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ФГ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33144" y="2979292"/>
            <a:ext cx="2546350" cy="1962785"/>
            <a:chOff x="1033144" y="2979292"/>
            <a:chExt cx="2546350" cy="1962785"/>
          </a:xfrm>
        </p:grpSpPr>
        <p:sp>
          <p:nvSpPr>
            <p:cNvPr id="11" name="object 11"/>
            <p:cNvSpPr/>
            <p:nvPr/>
          </p:nvSpPr>
          <p:spPr>
            <a:xfrm>
              <a:off x="1047750" y="2993897"/>
              <a:ext cx="2531745" cy="1948180"/>
            </a:xfrm>
            <a:custGeom>
              <a:avLst/>
              <a:gdLst/>
              <a:ahLst/>
              <a:cxnLst/>
              <a:rect l="l" t="t" r="r" b="b"/>
              <a:pathLst>
                <a:path w="2531745" h="1948179">
                  <a:moveTo>
                    <a:pt x="2531491" y="1873504"/>
                  </a:moveTo>
                  <a:lnTo>
                    <a:pt x="2457323" y="1452880"/>
                  </a:lnTo>
                  <a:lnTo>
                    <a:pt x="2387981" y="1551813"/>
                  </a:lnTo>
                  <a:lnTo>
                    <a:pt x="2013204" y="1289392"/>
                  </a:lnTo>
                  <a:lnTo>
                    <a:pt x="2013204" y="161036"/>
                  </a:lnTo>
                  <a:lnTo>
                    <a:pt x="2007438" y="118249"/>
                  </a:lnTo>
                  <a:lnTo>
                    <a:pt x="1991207" y="79781"/>
                  </a:lnTo>
                  <a:lnTo>
                    <a:pt x="1966023" y="47180"/>
                  </a:lnTo>
                  <a:lnTo>
                    <a:pt x="1933422" y="21996"/>
                  </a:lnTo>
                  <a:lnTo>
                    <a:pt x="1894954" y="5765"/>
                  </a:lnTo>
                  <a:lnTo>
                    <a:pt x="1852168" y="0"/>
                  </a:lnTo>
                  <a:lnTo>
                    <a:pt x="161086" y="0"/>
                  </a:lnTo>
                  <a:lnTo>
                    <a:pt x="118262" y="5765"/>
                  </a:lnTo>
                  <a:lnTo>
                    <a:pt x="79781" y="21996"/>
                  </a:lnTo>
                  <a:lnTo>
                    <a:pt x="47180" y="47193"/>
                  </a:lnTo>
                  <a:lnTo>
                    <a:pt x="21983" y="79781"/>
                  </a:lnTo>
                  <a:lnTo>
                    <a:pt x="5753" y="118249"/>
                  </a:lnTo>
                  <a:lnTo>
                    <a:pt x="0" y="161036"/>
                  </a:lnTo>
                  <a:lnTo>
                    <a:pt x="0" y="1449832"/>
                  </a:lnTo>
                  <a:lnTo>
                    <a:pt x="5753" y="1492631"/>
                  </a:lnTo>
                  <a:lnTo>
                    <a:pt x="21983" y="1531099"/>
                  </a:lnTo>
                  <a:lnTo>
                    <a:pt x="47180" y="1563687"/>
                  </a:lnTo>
                  <a:lnTo>
                    <a:pt x="79781" y="1588884"/>
                  </a:lnTo>
                  <a:lnTo>
                    <a:pt x="118262" y="1605114"/>
                  </a:lnTo>
                  <a:lnTo>
                    <a:pt x="161086" y="1610868"/>
                  </a:lnTo>
                  <a:lnTo>
                    <a:pt x="1840484" y="1610868"/>
                  </a:lnTo>
                  <a:lnTo>
                    <a:pt x="2180209" y="1848739"/>
                  </a:lnTo>
                  <a:lnTo>
                    <a:pt x="2110867" y="1947672"/>
                  </a:lnTo>
                  <a:lnTo>
                    <a:pt x="2531491" y="1873504"/>
                  </a:lnTo>
                  <a:close/>
                </a:path>
              </a:pathLst>
            </a:custGeom>
            <a:solidFill>
              <a:srgbClr val="846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7749" y="2993897"/>
              <a:ext cx="2013585" cy="1610995"/>
            </a:xfrm>
            <a:custGeom>
              <a:avLst/>
              <a:gdLst/>
              <a:ahLst/>
              <a:cxnLst/>
              <a:rect l="l" t="t" r="r" b="b"/>
              <a:pathLst>
                <a:path w="2013585" h="1610995">
                  <a:moveTo>
                    <a:pt x="0" y="161036"/>
                  </a:moveTo>
                  <a:lnTo>
                    <a:pt x="5754" y="118239"/>
                  </a:lnTo>
                  <a:lnTo>
                    <a:pt x="21993" y="79774"/>
                  </a:lnTo>
                  <a:lnTo>
                    <a:pt x="47182" y="47180"/>
                  </a:lnTo>
                  <a:lnTo>
                    <a:pt x="79784" y="21994"/>
                  </a:lnTo>
                  <a:lnTo>
                    <a:pt x="118264" y="5754"/>
                  </a:lnTo>
                  <a:lnTo>
                    <a:pt x="161086" y="0"/>
                  </a:lnTo>
                  <a:lnTo>
                    <a:pt x="1852168" y="0"/>
                  </a:lnTo>
                  <a:lnTo>
                    <a:pt x="1894964" y="5754"/>
                  </a:lnTo>
                  <a:lnTo>
                    <a:pt x="1933429" y="21994"/>
                  </a:lnTo>
                  <a:lnTo>
                    <a:pt x="1966023" y="47180"/>
                  </a:lnTo>
                  <a:lnTo>
                    <a:pt x="1991209" y="79774"/>
                  </a:lnTo>
                  <a:lnTo>
                    <a:pt x="2007449" y="118239"/>
                  </a:lnTo>
                  <a:lnTo>
                    <a:pt x="2013204" y="161036"/>
                  </a:lnTo>
                  <a:lnTo>
                    <a:pt x="2013204" y="1449832"/>
                  </a:lnTo>
                  <a:lnTo>
                    <a:pt x="2007449" y="1492628"/>
                  </a:lnTo>
                  <a:lnTo>
                    <a:pt x="1991209" y="1531093"/>
                  </a:lnTo>
                  <a:lnTo>
                    <a:pt x="1966023" y="1563687"/>
                  </a:lnTo>
                  <a:lnTo>
                    <a:pt x="1933429" y="1588873"/>
                  </a:lnTo>
                  <a:lnTo>
                    <a:pt x="1894964" y="1605113"/>
                  </a:lnTo>
                  <a:lnTo>
                    <a:pt x="1852168" y="1610868"/>
                  </a:lnTo>
                  <a:lnTo>
                    <a:pt x="161086" y="1610868"/>
                  </a:lnTo>
                  <a:lnTo>
                    <a:pt x="118264" y="1605113"/>
                  </a:lnTo>
                  <a:lnTo>
                    <a:pt x="79784" y="1588873"/>
                  </a:lnTo>
                  <a:lnTo>
                    <a:pt x="47182" y="1563687"/>
                  </a:lnTo>
                  <a:lnTo>
                    <a:pt x="21993" y="1531093"/>
                  </a:lnTo>
                  <a:lnTo>
                    <a:pt x="5754" y="1492628"/>
                  </a:lnTo>
                  <a:lnTo>
                    <a:pt x="0" y="1449832"/>
                  </a:lnTo>
                  <a:lnTo>
                    <a:pt x="0" y="161036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1515" y="3063227"/>
              <a:ext cx="1242822" cy="4625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4147" y="3384791"/>
              <a:ext cx="1791462" cy="4031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1139" y="3579863"/>
              <a:ext cx="1155954" cy="4031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8719" y="3776459"/>
              <a:ext cx="1780794" cy="4031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8635" y="3971531"/>
              <a:ext cx="1599438" cy="4031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9615" y="4166603"/>
              <a:ext cx="1120902" cy="40311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285747" y="3031035"/>
            <a:ext cx="1536065" cy="141287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Сегмент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91700"/>
              </a:lnSpc>
              <a:spcBef>
                <a:spcPts val="690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че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ные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дм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ы,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входящие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обязательную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часть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образовательной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35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11652" y="1673339"/>
            <a:ext cx="2462530" cy="2696210"/>
            <a:chOff x="3311652" y="1673339"/>
            <a:chExt cx="2462530" cy="2696210"/>
          </a:xfrm>
        </p:grpSpPr>
        <p:sp>
          <p:nvSpPr>
            <p:cNvPr id="21" name="object 21"/>
            <p:cNvSpPr/>
            <p:nvPr/>
          </p:nvSpPr>
          <p:spPr>
            <a:xfrm>
              <a:off x="3348990" y="1701545"/>
              <a:ext cx="2376170" cy="2668270"/>
            </a:xfrm>
            <a:custGeom>
              <a:avLst/>
              <a:gdLst/>
              <a:ahLst/>
              <a:cxnLst/>
              <a:rect l="l" t="t" r="r" b="b"/>
              <a:pathLst>
                <a:path w="2376170" h="2668270">
                  <a:moveTo>
                    <a:pt x="2375916" y="161036"/>
                  </a:moveTo>
                  <a:lnTo>
                    <a:pt x="2370150" y="118249"/>
                  </a:lnTo>
                  <a:lnTo>
                    <a:pt x="2353919" y="79781"/>
                  </a:lnTo>
                  <a:lnTo>
                    <a:pt x="2328722" y="47180"/>
                  </a:lnTo>
                  <a:lnTo>
                    <a:pt x="2296134" y="21996"/>
                  </a:lnTo>
                  <a:lnTo>
                    <a:pt x="2257666" y="5765"/>
                  </a:lnTo>
                  <a:lnTo>
                    <a:pt x="2214880" y="0"/>
                  </a:lnTo>
                  <a:lnTo>
                    <a:pt x="161036" y="0"/>
                  </a:lnTo>
                  <a:lnTo>
                    <a:pt x="118237" y="5765"/>
                  </a:lnTo>
                  <a:lnTo>
                    <a:pt x="79768" y="21996"/>
                  </a:lnTo>
                  <a:lnTo>
                    <a:pt x="47167" y="47193"/>
                  </a:lnTo>
                  <a:lnTo>
                    <a:pt x="21983" y="79781"/>
                  </a:lnTo>
                  <a:lnTo>
                    <a:pt x="5753" y="118249"/>
                  </a:lnTo>
                  <a:lnTo>
                    <a:pt x="0" y="161036"/>
                  </a:lnTo>
                  <a:lnTo>
                    <a:pt x="0" y="1449832"/>
                  </a:lnTo>
                  <a:lnTo>
                    <a:pt x="5753" y="1492631"/>
                  </a:lnTo>
                  <a:lnTo>
                    <a:pt x="21983" y="1531099"/>
                  </a:lnTo>
                  <a:lnTo>
                    <a:pt x="47180" y="1563687"/>
                  </a:lnTo>
                  <a:lnTo>
                    <a:pt x="79768" y="1588884"/>
                  </a:lnTo>
                  <a:lnTo>
                    <a:pt x="118237" y="1605114"/>
                  </a:lnTo>
                  <a:lnTo>
                    <a:pt x="161036" y="1610868"/>
                  </a:lnTo>
                  <a:lnTo>
                    <a:pt x="1005713" y="1610868"/>
                  </a:lnTo>
                  <a:lnTo>
                    <a:pt x="1005713" y="2365248"/>
                  </a:lnTo>
                  <a:lnTo>
                    <a:pt x="884682" y="2365248"/>
                  </a:lnTo>
                  <a:lnTo>
                    <a:pt x="1187196" y="2667762"/>
                  </a:lnTo>
                  <a:lnTo>
                    <a:pt x="1489710" y="2365248"/>
                  </a:lnTo>
                  <a:lnTo>
                    <a:pt x="1368679" y="2365248"/>
                  </a:lnTo>
                  <a:lnTo>
                    <a:pt x="1368679" y="1610868"/>
                  </a:lnTo>
                  <a:lnTo>
                    <a:pt x="2214880" y="1610868"/>
                  </a:lnTo>
                  <a:lnTo>
                    <a:pt x="2257666" y="1605114"/>
                  </a:lnTo>
                  <a:lnTo>
                    <a:pt x="2296134" y="1588884"/>
                  </a:lnTo>
                  <a:lnTo>
                    <a:pt x="2328735" y="1563687"/>
                  </a:lnTo>
                  <a:lnTo>
                    <a:pt x="2353919" y="1531099"/>
                  </a:lnTo>
                  <a:lnTo>
                    <a:pt x="2370150" y="1492631"/>
                  </a:lnTo>
                  <a:lnTo>
                    <a:pt x="2375916" y="1449832"/>
                  </a:lnTo>
                  <a:lnTo>
                    <a:pt x="2375916" y="161036"/>
                  </a:lnTo>
                  <a:close/>
                </a:path>
              </a:pathLst>
            </a:custGeom>
            <a:solidFill>
              <a:srgbClr val="878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48990" y="1701546"/>
              <a:ext cx="2376170" cy="1610995"/>
            </a:xfrm>
            <a:custGeom>
              <a:avLst/>
              <a:gdLst/>
              <a:ahLst/>
              <a:cxnLst/>
              <a:rect l="l" t="t" r="r" b="b"/>
              <a:pathLst>
                <a:path w="2376170" h="1610995">
                  <a:moveTo>
                    <a:pt x="0" y="161036"/>
                  </a:moveTo>
                  <a:lnTo>
                    <a:pt x="5754" y="118239"/>
                  </a:lnTo>
                  <a:lnTo>
                    <a:pt x="21994" y="79774"/>
                  </a:lnTo>
                  <a:lnTo>
                    <a:pt x="47180" y="47180"/>
                  </a:lnTo>
                  <a:lnTo>
                    <a:pt x="79774" y="21994"/>
                  </a:lnTo>
                  <a:lnTo>
                    <a:pt x="118239" y="5754"/>
                  </a:lnTo>
                  <a:lnTo>
                    <a:pt x="161036" y="0"/>
                  </a:lnTo>
                  <a:lnTo>
                    <a:pt x="2214880" y="0"/>
                  </a:lnTo>
                  <a:lnTo>
                    <a:pt x="2257676" y="5754"/>
                  </a:lnTo>
                  <a:lnTo>
                    <a:pt x="2296141" y="21994"/>
                  </a:lnTo>
                  <a:lnTo>
                    <a:pt x="2328735" y="47180"/>
                  </a:lnTo>
                  <a:lnTo>
                    <a:pt x="2353921" y="79774"/>
                  </a:lnTo>
                  <a:lnTo>
                    <a:pt x="2370161" y="118239"/>
                  </a:lnTo>
                  <a:lnTo>
                    <a:pt x="2375916" y="161036"/>
                  </a:lnTo>
                  <a:lnTo>
                    <a:pt x="2375916" y="1449831"/>
                  </a:lnTo>
                  <a:lnTo>
                    <a:pt x="2370161" y="1492628"/>
                  </a:lnTo>
                  <a:lnTo>
                    <a:pt x="2353921" y="1531093"/>
                  </a:lnTo>
                  <a:lnTo>
                    <a:pt x="2328735" y="1563687"/>
                  </a:lnTo>
                  <a:lnTo>
                    <a:pt x="2296141" y="1588873"/>
                  </a:lnTo>
                  <a:lnTo>
                    <a:pt x="2257676" y="1605113"/>
                  </a:lnTo>
                  <a:lnTo>
                    <a:pt x="2214880" y="1610867"/>
                  </a:lnTo>
                  <a:lnTo>
                    <a:pt x="161036" y="1610867"/>
                  </a:lnTo>
                  <a:lnTo>
                    <a:pt x="118239" y="1605113"/>
                  </a:lnTo>
                  <a:lnTo>
                    <a:pt x="79774" y="1588873"/>
                  </a:lnTo>
                  <a:lnTo>
                    <a:pt x="47180" y="1563687"/>
                  </a:lnTo>
                  <a:lnTo>
                    <a:pt x="21994" y="1531093"/>
                  </a:lnTo>
                  <a:lnTo>
                    <a:pt x="5754" y="1492628"/>
                  </a:lnTo>
                  <a:lnTo>
                    <a:pt x="0" y="1449831"/>
                  </a:lnTo>
                  <a:lnTo>
                    <a:pt x="0" y="161036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44112" y="1673339"/>
              <a:ext cx="1197102" cy="46254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66744" y="1994903"/>
              <a:ext cx="1791462" cy="4031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5992" y="2189975"/>
              <a:ext cx="1631441" cy="40311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61232" y="2386571"/>
              <a:ext cx="1599438" cy="40311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9376" y="2581643"/>
              <a:ext cx="2346198" cy="40311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38016" y="2776715"/>
              <a:ext cx="1247393" cy="40311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11652" y="2971787"/>
              <a:ext cx="2462022" cy="40311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413252" y="1641182"/>
            <a:ext cx="2247265" cy="160782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Сегмент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1600">
              <a:latin typeface="Calibri"/>
              <a:cs typeface="Calibri"/>
            </a:endParaRPr>
          </a:p>
          <a:p>
            <a:pPr marL="367665" marR="360045" algn="ctr">
              <a:lnSpc>
                <a:spcPct val="91800"/>
              </a:lnSpc>
              <a:spcBef>
                <a:spcPts val="685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че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ные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дм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ы,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входящие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часть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образовательной</a:t>
            </a:r>
            <a:endParaRPr sz="1400">
              <a:latin typeface="Calibri"/>
              <a:cs typeface="Calibri"/>
            </a:endParaRPr>
          </a:p>
          <a:p>
            <a:pPr marL="4445" algn="ctr">
              <a:lnSpc>
                <a:spcPts val="146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программы,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формируемую</a:t>
            </a:r>
            <a:endParaRPr sz="1400">
              <a:latin typeface="Calibri"/>
              <a:cs typeface="Calibri"/>
            </a:endParaRPr>
          </a:p>
          <a:p>
            <a:pPr marL="12700" marR="5080" indent="-1905" algn="ctr">
              <a:lnSpc>
                <a:spcPts val="154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участниками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образовательных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отношений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492750" y="2979420"/>
            <a:ext cx="2548255" cy="1962150"/>
            <a:chOff x="5492750" y="2979420"/>
            <a:chExt cx="2548255" cy="1962150"/>
          </a:xfrm>
        </p:grpSpPr>
        <p:sp>
          <p:nvSpPr>
            <p:cNvPr id="32" name="object 32"/>
            <p:cNvSpPr/>
            <p:nvPr/>
          </p:nvSpPr>
          <p:spPr>
            <a:xfrm>
              <a:off x="5492750" y="2993897"/>
              <a:ext cx="2533650" cy="1948180"/>
            </a:xfrm>
            <a:custGeom>
              <a:avLst/>
              <a:gdLst/>
              <a:ahLst/>
              <a:cxnLst/>
              <a:rect l="l" t="t" r="r" b="b"/>
              <a:pathLst>
                <a:path w="2533650" h="1948179">
                  <a:moveTo>
                    <a:pt x="2533396" y="161036"/>
                  </a:moveTo>
                  <a:lnTo>
                    <a:pt x="2527630" y="118249"/>
                  </a:lnTo>
                  <a:lnTo>
                    <a:pt x="2511399" y="79781"/>
                  </a:lnTo>
                  <a:lnTo>
                    <a:pt x="2486215" y="47180"/>
                  </a:lnTo>
                  <a:lnTo>
                    <a:pt x="2453614" y="21996"/>
                  </a:lnTo>
                  <a:lnTo>
                    <a:pt x="2415146" y="5765"/>
                  </a:lnTo>
                  <a:lnTo>
                    <a:pt x="2372360" y="0"/>
                  </a:lnTo>
                  <a:lnTo>
                    <a:pt x="681228" y="0"/>
                  </a:lnTo>
                  <a:lnTo>
                    <a:pt x="638429" y="5765"/>
                  </a:lnTo>
                  <a:lnTo>
                    <a:pt x="599960" y="21996"/>
                  </a:lnTo>
                  <a:lnTo>
                    <a:pt x="567359" y="47193"/>
                  </a:lnTo>
                  <a:lnTo>
                    <a:pt x="542175" y="79781"/>
                  </a:lnTo>
                  <a:lnTo>
                    <a:pt x="525945" y="118249"/>
                  </a:lnTo>
                  <a:lnTo>
                    <a:pt x="520192" y="161036"/>
                  </a:lnTo>
                  <a:lnTo>
                    <a:pt x="520192" y="1288059"/>
                  </a:lnTo>
                  <a:lnTo>
                    <a:pt x="143510" y="1551813"/>
                  </a:lnTo>
                  <a:lnTo>
                    <a:pt x="74168" y="1452880"/>
                  </a:lnTo>
                  <a:lnTo>
                    <a:pt x="0" y="1873504"/>
                  </a:lnTo>
                  <a:lnTo>
                    <a:pt x="420624" y="1947672"/>
                  </a:lnTo>
                  <a:lnTo>
                    <a:pt x="351282" y="1848739"/>
                  </a:lnTo>
                  <a:lnTo>
                    <a:pt x="690994" y="1610868"/>
                  </a:lnTo>
                  <a:lnTo>
                    <a:pt x="2372360" y="1610868"/>
                  </a:lnTo>
                  <a:lnTo>
                    <a:pt x="2415146" y="1605114"/>
                  </a:lnTo>
                  <a:lnTo>
                    <a:pt x="2453614" y="1588884"/>
                  </a:lnTo>
                  <a:lnTo>
                    <a:pt x="2486215" y="1563687"/>
                  </a:lnTo>
                  <a:lnTo>
                    <a:pt x="2511399" y="1531099"/>
                  </a:lnTo>
                  <a:lnTo>
                    <a:pt x="2527630" y="1492631"/>
                  </a:lnTo>
                  <a:lnTo>
                    <a:pt x="2533396" y="1449832"/>
                  </a:lnTo>
                  <a:lnTo>
                    <a:pt x="2533396" y="161036"/>
                  </a:lnTo>
                  <a:close/>
                </a:path>
              </a:pathLst>
            </a:custGeom>
            <a:solidFill>
              <a:srgbClr val="628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12941" y="2993898"/>
              <a:ext cx="2013585" cy="1610995"/>
            </a:xfrm>
            <a:custGeom>
              <a:avLst/>
              <a:gdLst/>
              <a:ahLst/>
              <a:cxnLst/>
              <a:rect l="l" t="t" r="r" b="b"/>
              <a:pathLst>
                <a:path w="2013584" h="1610995">
                  <a:moveTo>
                    <a:pt x="0" y="161036"/>
                  </a:moveTo>
                  <a:lnTo>
                    <a:pt x="5754" y="118239"/>
                  </a:lnTo>
                  <a:lnTo>
                    <a:pt x="21994" y="79774"/>
                  </a:lnTo>
                  <a:lnTo>
                    <a:pt x="47180" y="47180"/>
                  </a:lnTo>
                  <a:lnTo>
                    <a:pt x="79774" y="21994"/>
                  </a:lnTo>
                  <a:lnTo>
                    <a:pt x="118239" y="5754"/>
                  </a:lnTo>
                  <a:lnTo>
                    <a:pt x="161036" y="0"/>
                  </a:lnTo>
                  <a:lnTo>
                    <a:pt x="1852167" y="0"/>
                  </a:lnTo>
                  <a:lnTo>
                    <a:pt x="1894964" y="5754"/>
                  </a:lnTo>
                  <a:lnTo>
                    <a:pt x="1933429" y="21994"/>
                  </a:lnTo>
                  <a:lnTo>
                    <a:pt x="1966023" y="47180"/>
                  </a:lnTo>
                  <a:lnTo>
                    <a:pt x="1991209" y="79774"/>
                  </a:lnTo>
                  <a:lnTo>
                    <a:pt x="2007449" y="118239"/>
                  </a:lnTo>
                  <a:lnTo>
                    <a:pt x="2013204" y="161036"/>
                  </a:lnTo>
                  <a:lnTo>
                    <a:pt x="2013204" y="1449832"/>
                  </a:lnTo>
                  <a:lnTo>
                    <a:pt x="2007449" y="1492628"/>
                  </a:lnTo>
                  <a:lnTo>
                    <a:pt x="1991209" y="1531093"/>
                  </a:lnTo>
                  <a:lnTo>
                    <a:pt x="1966023" y="1563687"/>
                  </a:lnTo>
                  <a:lnTo>
                    <a:pt x="1933429" y="1588873"/>
                  </a:lnTo>
                  <a:lnTo>
                    <a:pt x="1894964" y="1605113"/>
                  </a:lnTo>
                  <a:lnTo>
                    <a:pt x="1852167" y="1610868"/>
                  </a:lnTo>
                  <a:lnTo>
                    <a:pt x="161036" y="1610868"/>
                  </a:lnTo>
                  <a:lnTo>
                    <a:pt x="118239" y="1605113"/>
                  </a:lnTo>
                  <a:lnTo>
                    <a:pt x="79774" y="1588873"/>
                  </a:lnTo>
                  <a:lnTo>
                    <a:pt x="47180" y="1563687"/>
                  </a:lnTo>
                  <a:lnTo>
                    <a:pt x="21994" y="1531093"/>
                  </a:lnTo>
                  <a:lnTo>
                    <a:pt x="5754" y="1492628"/>
                  </a:lnTo>
                  <a:lnTo>
                    <a:pt x="0" y="1449832"/>
                  </a:lnTo>
                  <a:lnTo>
                    <a:pt x="0" y="161036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28232" y="3160763"/>
              <a:ext cx="1242821" cy="46254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65163" y="3482327"/>
              <a:ext cx="1558289" cy="40311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90132" y="3677399"/>
              <a:ext cx="1311402" cy="4031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63283" y="3873995"/>
              <a:ext cx="1165097" cy="40311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97752" y="4069067"/>
              <a:ext cx="1256538" cy="40311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366128" y="3129114"/>
            <a:ext cx="1304925" cy="121729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Сегмент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91700"/>
              </a:lnSpc>
              <a:spcBef>
                <a:spcPts val="68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внеурочная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10" dirty="0"/>
              <a:t>8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8353" y="531348"/>
            <a:ext cx="7363155" cy="1165063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6985" marR="5080" algn="ctr">
              <a:lnSpc>
                <a:spcPct val="100000"/>
              </a:lnSpc>
              <a:spcBef>
                <a:spcPts val="210"/>
              </a:spcBef>
            </a:pPr>
            <a:r>
              <a:rPr sz="2400" b="1" spc="-5" dirty="0" err="1" smtClean="0">
                <a:latin typeface="Calibri"/>
                <a:cs typeface="Calibri"/>
              </a:rPr>
              <a:t>Интеграция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модулей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тем </a:t>
            </a:r>
            <a:r>
              <a:rPr sz="2400" b="1" spc="-5" dirty="0">
                <a:latin typeface="Calibri"/>
                <a:cs typeface="Calibri"/>
              </a:rPr>
              <a:t>по </a:t>
            </a:r>
            <a:r>
              <a:rPr sz="2400" b="1" dirty="0">
                <a:latin typeface="Calibri"/>
                <a:cs typeface="Calibri"/>
              </a:rPr>
              <a:t>ФГ в </a:t>
            </a:r>
            <a:r>
              <a:rPr sz="2400" b="1" spc="-5" dirty="0">
                <a:latin typeface="Calibri"/>
                <a:cs typeface="Calibri"/>
              </a:rPr>
              <a:t>учебные </a:t>
            </a:r>
            <a:r>
              <a:rPr sz="2400" b="1" spc="-10" dirty="0">
                <a:latin typeface="Calibri"/>
                <a:cs typeface="Calibri"/>
              </a:rPr>
              <a:t>предметы,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входящие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0" dirty="0">
                <a:latin typeface="Calibri"/>
                <a:cs typeface="Calibri"/>
              </a:rPr>
              <a:t>обязательную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часть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образовательной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программы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9037" y="2479420"/>
            <a:ext cx="3740150" cy="3700779"/>
            <a:chOff x="169037" y="2479420"/>
            <a:chExt cx="3740150" cy="3700779"/>
          </a:xfrm>
        </p:grpSpPr>
        <p:sp>
          <p:nvSpPr>
            <p:cNvPr id="7" name="object 7"/>
            <p:cNvSpPr/>
            <p:nvPr/>
          </p:nvSpPr>
          <p:spPr>
            <a:xfrm>
              <a:off x="183642" y="2494025"/>
              <a:ext cx="1213485" cy="3671570"/>
            </a:xfrm>
            <a:custGeom>
              <a:avLst/>
              <a:gdLst/>
              <a:ahLst/>
              <a:cxnLst/>
              <a:rect l="l" t="t" r="r" b="b"/>
              <a:pathLst>
                <a:path w="1213485" h="3671570">
                  <a:moveTo>
                    <a:pt x="1091819" y="0"/>
                  </a:moveTo>
                  <a:lnTo>
                    <a:pt x="121310" y="0"/>
                  </a:lnTo>
                  <a:lnTo>
                    <a:pt x="74093" y="9538"/>
                  </a:lnTo>
                  <a:lnTo>
                    <a:pt x="35533" y="35544"/>
                  </a:lnTo>
                  <a:lnTo>
                    <a:pt x="9533" y="74098"/>
                  </a:lnTo>
                  <a:lnTo>
                    <a:pt x="0" y="121285"/>
                  </a:lnTo>
                  <a:lnTo>
                    <a:pt x="0" y="3550005"/>
                  </a:lnTo>
                  <a:lnTo>
                    <a:pt x="9533" y="3597222"/>
                  </a:lnTo>
                  <a:lnTo>
                    <a:pt x="35533" y="3635782"/>
                  </a:lnTo>
                  <a:lnTo>
                    <a:pt x="74093" y="3661782"/>
                  </a:lnTo>
                  <a:lnTo>
                    <a:pt x="121310" y="3671316"/>
                  </a:lnTo>
                  <a:lnTo>
                    <a:pt x="1091819" y="3671316"/>
                  </a:lnTo>
                  <a:lnTo>
                    <a:pt x="1139005" y="3661782"/>
                  </a:lnTo>
                  <a:lnTo>
                    <a:pt x="1177559" y="3635782"/>
                  </a:lnTo>
                  <a:lnTo>
                    <a:pt x="1203565" y="3597222"/>
                  </a:lnTo>
                  <a:lnTo>
                    <a:pt x="1213104" y="3550005"/>
                  </a:lnTo>
                  <a:lnTo>
                    <a:pt x="1213104" y="121285"/>
                  </a:lnTo>
                  <a:lnTo>
                    <a:pt x="1203565" y="74098"/>
                  </a:lnTo>
                  <a:lnTo>
                    <a:pt x="1177559" y="35544"/>
                  </a:lnTo>
                  <a:lnTo>
                    <a:pt x="1139005" y="9538"/>
                  </a:lnTo>
                  <a:lnTo>
                    <a:pt x="1091819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642" y="2494025"/>
              <a:ext cx="1213485" cy="3671570"/>
            </a:xfrm>
            <a:custGeom>
              <a:avLst/>
              <a:gdLst/>
              <a:ahLst/>
              <a:cxnLst/>
              <a:rect l="l" t="t" r="r" b="b"/>
              <a:pathLst>
                <a:path w="1213485" h="3671570">
                  <a:moveTo>
                    <a:pt x="0" y="121285"/>
                  </a:moveTo>
                  <a:lnTo>
                    <a:pt x="9533" y="74098"/>
                  </a:lnTo>
                  <a:lnTo>
                    <a:pt x="35533" y="35544"/>
                  </a:lnTo>
                  <a:lnTo>
                    <a:pt x="74093" y="9538"/>
                  </a:lnTo>
                  <a:lnTo>
                    <a:pt x="121310" y="0"/>
                  </a:lnTo>
                  <a:lnTo>
                    <a:pt x="1091819" y="0"/>
                  </a:lnTo>
                  <a:lnTo>
                    <a:pt x="1139005" y="9538"/>
                  </a:lnTo>
                  <a:lnTo>
                    <a:pt x="1177559" y="35544"/>
                  </a:lnTo>
                  <a:lnTo>
                    <a:pt x="1203565" y="74098"/>
                  </a:lnTo>
                  <a:lnTo>
                    <a:pt x="1213104" y="121285"/>
                  </a:lnTo>
                  <a:lnTo>
                    <a:pt x="1213104" y="3550005"/>
                  </a:lnTo>
                  <a:lnTo>
                    <a:pt x="1203565" y="3597222"/>
                  </a:lnTo>
                  <a:lnTo>
                    <a:pt x="1177559" y="3635782"/>
                  </a:lnTo>
                  <a:lnTo>
                    <a:pt x="1139005" y="3661782"/>
                  </a:lnTo>
                  <a:lnTo>
                    <a:pt x="1091819" y="3671316"/>
                  </a:lnTo>
                  <a:lnTo>
                    <a:pt x="121310" y="3671316"/>
                  </a:lnTo>
                  <a:lnTo>
                    <a:pt x="74093" y="3661782"/>
                  </a:lnTo>
                  <a:lnTo>
                    <a:pt x="35533" y="3635782"/>
                  </a:lnTo>
                  <a:lnTo>
                    <a:pt x="9533" y="3597222"/>
                  </a:lnTo>
                  <a:lnTo>
                    <a:pt x="0" y="3550005"/>
                  </a:lnTo>
                  <a:lnTo>
                    <a:pt x="0" y="12128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218" y="2713481"/>
              <a:ext cx="1139952" cy="12237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218" y="2713481"/>
              <a:ext cx="1140460" cy="1224280"/>
            </a:xfrm>
            <a:custGeom>
              <a:avLst/>
              <a:gdLst/>
              <a:ahLst/>
              <a:cxnLst/>
              <a:rect l="l" t="t" r="r" b="b"/>
              <a:pathLst>
                <a:path w="1140460" h="1224279">
                  <a:moveTo>
                    <a:pt x="0" y="611885"/>
                  </a:moveTo>
                  <a:lnTo>
                    <a:pt x="1889" y="561700"/>
                  </a:lnTo>
                  <a:lnTo>
                    <a:pt x="7459" y="512632"/>
                  </a:lnTo>
                  <a:lnTo>
                    <a:pt x="16564" y="464838"/>
                  </a:lnTo>
                  <a:lnTo>
                    <a:pt x="29057" y="418478"/>
                  </a:lnTo>
                  <a:lnTo>
                    <a:pt x="44790" y="373707"/>
                  </a:lnTo>
                  <a:lnTo>
                    <a:pt x="63618" y="330683"/>
                  </a:lnTo>
                  <a:lnTo>
                    <a:pt x="85394" y="289565"/>
                  </a:lnTo>
                  <a:lnTo>
                    <a:pt x="109970" y="250509"/>
                  </a:lnTo>
                  <a:lnTo>
                    <a:pt x="137201" y="213672"/>
                  </a:lnTo>
                  <a:lnTo>
                    <a:pt x="166939" y="179212"/>
                  </a:lnTo>
                  <a:lnTo>
                    <a:pt x="199039" y="147287"/>
                  </a:lnTo>
                  <a:lnTo>
                    <a:pt x="233353" y="118055"/>
                  </a:lnTo>
                  <a:lnTo>
                    <a:pt x="269734" y="91671"/>
                  </a:lnTo>
                  <a:lnTo>
                    <a:pt x="308036" y="68295"/>
                  </a:lnTo>
                  <a:lnTo>
                    <a:pt x="348113" y="48083"/>
                  </a:lnTo>
                  <a:lnTo>
                    <a:pt x="389817" y="31193"/>
                  </a:lnTo>
                  <a:lnTo>
                    <a:pt x="433002" y="17782"/>
                  </a:lnTo>
                  <a:lnTo>
                    <a:pt x="477521" y="8008"/>
                  </a:lnTo>
                  <a:lnTo>
                    <a:pt x="523228" y="2028"/>
                  </a:lnTo>
                  <a:lnTo>
                    <a:pt x="569976" y="0"/>
                  </a:lnTo>
                  <a:lnTo>
                    <a:pt x="616723" y="2028"/>
                  </a:lnTo>
                  <a:lnTo>
                    <a:pt x="662430" y="8008"/>
                  </a:lnTo>
                  <a:lnTo>
                    <a:pt x="706949" y="17782"/>
                  </a:lnTo>
                  <a:lnTo>
                    <a:pt x="750134" y="31193"/>
                  </a:lnTo>
                  <a:lnTo>
                    <a:pt x="791838" y="48083"/>
                  </a:lnTo>
                  <a:lnTo>
                    <a:pt x="831915" y="68295"/>
                  </a:lnTo>
                  <a:lnTo>
                    <a:pt x="870217" y="91671"/>
                  </a:lnTo>
                  <a:lnTo>
                    <a:pt x="906598" y="118055"/>
                  </a:lnTo>
                  <a:lnTo>
                    <a:pt x="940912" y="147287"/>
                  </a:lnTo>
                  <a:lnTo>
                    <a:pt x="973012" y="179212"/>
                  </a:lnTo>
                  <a:lnTo>
                    <a:pt x="1002750" y="213672"/>
                  </a:lnTo>
                  <a:lnTo>
                    <a:pt x="1029981" y="250509"/>
                  </a:lnTo>
                  <a:lnTo>
                    <a:pt x="1054557" y="289565"/>
                  </a:lnTo>
                  <a:lnTo>
                    <a:pt x="1076333" y="330683"/>
                  </a:lnTo>
                  <a:lnTo>
                    <a:pt x="1095161" y="373707"/>
                  </a:lnTo>
                  <a:lnTo>
                    <a:pt x="1110894" y="418478"/>
                  </a:lnTo>
                  <a:lnTo>
                    <a:pt x="1123387" y="464838"/>
                  </a:lnTo>
                  <a:lnTo>
                    <a:pt x="1132492" y="512632"/>
                  </a:lnTo>
                  <a:lnTo>
                    <a:pt x="1138062" y="561700"/>
                  </a:lnTo>
                  <a:lnTo>
                    <a:pt x="1139952" y="611885"/>
                  </a:lnTo>
                  <a:lnTo>
                    <a:pt x="1138062" y="662071"/>
                  </a:lnTo>
                  <a:lnTo>
                    <a:pt x="1132492" y="711139"/>
                  </a:lnTo>
                  <a:lnTo>
                    <a:pt x="1123387" y="758933"/>
                  </a:lnTo>
                  <a:lnTo>
                    <a:pt x="1110894" y="805293"/>
                  </a:lnTo>
                  <a:lnTo>
                    <a:pt x="1095161" y="850064"/>
                  </a:lnTo>
                  <a:lnTo>
                    <a:pt x="1076333" y="893088"/>
                  </a:lnTo>
                  <a:lnTo>
                    <a:pt x="1054557" y="934206"/>
                  </a:lnTo>
                  <a:lnTo>
                    <a:pt x="1029981" y="973262"/>
                  </a:lnTo>
                  <a:lnTo>
                    <a:pt x="1002750" y="1010099"/>
                  </a:lnTo>
                  <a:lnTo>
                    <a:pt x="973012" y="1044559"/>
                  </a:lnTo>
                  <a:lnTo>
                    <a:pt x="940912" y="1076484"/>
                  </a:lnTo>
                  <a:lnTo>
                    <a:pt x="906598" y="1105716"/>
                  </a:lnTo>
                  <a:lnTo>
                    <a:pt x="870217" y="1132100"/>
                  </a:lnTo>
                  <a:lnTo>
                    <a:pt x="831915" y="1155476"/>
                  </a:lnTo>
                  <a:lnTo>
                    <a:pt x="791838" y="1175688"/>
                  </a:lnTo>
                  <a:lnTo>
                    <a:pt x="750134" y="1192578"/>
                  </a:lnTo>
                  <a:lnTo>
                    <a:pt x="706949" y="1205989"/>
                  </a:lnTo>
                  <a:lnTo>
                    <a:pt x="662430" y="1215763"/>
                  </a:lnTo>
                  <a:lnTo>
                    <a:pt x="616723" y="1221743"/>
                  </a:lnTo>
                  <a:lnTo>
                    <a:pt x="569976" y="1223771"/>
                  </a:lnTo>
                  <a:lnTo>
                    <a:pt x="523228" y="1221743"/>
                  </a:lnTo>
                  <a:lnTo>
                    <a:pt x="477521" y="1215763"/>
                  </a:lnTo>
                  <a:lnTo>
                    <a:pt x="433002" y="1205989"/>
                  </a:lnTo>
                  <a:lnTo>
                    <a:pt x="389817" y="1192578"/>
                  </a:lnTo>
                  <a:lnTo>
                    <a:pt x="348113" y="1175688"/>
                  </a:lnTo>
                  <a:lnTo>
                    <a:pt x="308036" y="1155476"/>
                  </a:lnTo>
                  <a:lnTo>
                    <a:pt x="269734" y="1132100"/>
                  </a:lnTo>
                  <a:lnTo>
                    <a:pt x="233353" y="1105716"/>
                  </a:lnTo>
                  <a:lnTo>
                    <a:pt x="199039" y="1076484"/>
                  </a:lnTo>
                  <a:lnTo>
                    <a:pt x="166939" y="1044559"/>
                  </a:lnTo>
                  <a:lnTo>
                    <a:pt x="137201" y="1010099"/>
                  </a:lnTo>
                  <a:lnTo>
                    <a:pt x="109970" y="973262"/>
                  </a:lnTo>
                  <a:lnTo>
                    <a:pt x="85394" y="934206"/>
                  </a:lnTo>
                  <a:lnTo>
                    <a:pt x="63618" y="893088"/>
                  </a:lnTo>
                  <a:lnTo>
                    <a:pt x="44790" y="850064"/>
                  </a:lnTo>
                  <a:lnTo>
                    <a:pt x="29057" y="805293"/>
                  </a:lnTo>
                  <a:lnTo>
                    <a:pt x="16564" y="758933"/>
                  </a:lnTo>
                  <a:lnTo>
                    <a:pt x="7459" y="711139"/>
                  </a:lnTo>
                  <a:lnTo>
                    <a:pt x="1889" y="662071"/>
                  </a:lnTo>
                  <a:lnTo>
                    <a:pt x="0" y="61188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3322" y="2494025"/>
              <a:ext cx="1211580" cy="3671570"/>
            </a:xfrm>
            <a:custGeom>
              <a:avLst/>
              <a:gdLst/>
              <a:ahLst/>
              <a:cxnLst/>
              <a:rect l="l" t="t" r="r" b="b"/>
              <a:pathLst>
                <a:path w="1211580" h="3671570">
                  <a:moveTo>
                    <a:pt x="1090422" y="0"/>
                  </a:moveTo>
                  <a:lnTo>
                    <a:pt x="121158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8"/>
                  </a:lnTo>
                  <a:lnTo>
                    <a:pt x="0" y="3550158"/>
                  </a:lnTo>
                  <a:lnTo>
                    <a:pt x="9519" y="3597319"/>
                  </a:lnTo>
                  <a:lnTo>
                    <a:pt x="35480" y="3635830"/>
                  </a:lnTo>
                  <a:lnTo>
                    <a:pt x="73991" y="3661795"/>
                  </a:lnTo>
                  <a:lnTo>
                    <a:pt x="121158" y="3671316"/>
                  </a:lnTo>
                  <a:lnTo>
                    <a:pt x="1090422" y="3671316"/>
                  </a:lnTo>
                  <a:lnTo>
                    <a:pt x="1137588" y="3661795"/>
                  </a:lnTo>
                  <a:lnTo>
                    <a:pt x="1176099" y="3635830"/>
                  </a:lnTo>
                  <a:lnTo>
                    <a:pt x="1202060" y="3597319"/>
                  </a:lnTo>
                  <a:lnTo>
                    <a:pt x="1211580" y="3550158"/>
                  </a:lnTo>
                  <a:lnTo>
                    <a:pt x="1211580" y="121158"/>
                  </a:lnTo>
                  <a:lnTo>
                    <a:pt x="1202060" y="73991"/>
                  </a:lnTo>
                  <a:lnTo>
                    <a:pt x="1176099" y="35480"/>
                  </a:lnTo>
                  <a:lnTo>
                    <a:pt x="1137588" y="9519"/>
                  </a:lnTo>
                  <a:lnTo>
                    <a:pt x="1090422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3322" y="2494025"/>
              <a:ext cx="1211580" cy="3671570"/>
            </a:xfrm>
            <a:custGeom>
              <a:avLst/>
              <a:gdLst/>
              <a:ahLst/>
              <a:cxnLst/>
              <a:rect l="l" t="t" r="r" b="b"/>
              <a:pathLst>
                <a:path w="1211580" h="3671570">
                  <a:moveTo>
                    <a:pt x="0" y="121158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8" y="0"/>
                  </a:lnTo>
                  <a:lnTo>
                    <a:pt x="1090422" y="0"/>
                  </a:lnTo>
                  <a:lnTo>
                    <a:pt x="1137588" y="9519"/>
                  </a:lnTo>
                  <a:lnTo>
                    <a:pt x="1176099" y="35480"/>
                  </a:lnTo>
                  <a:lnTo>
                    <a:pt x="1202060" y="73991"/>
                  </a:lnTo>
                  <a:lnTo>
                    <a:pt x="1211580" y="121158"/>
                  </a:lnTo>
                  <a:lnTo>
                    <a:pt x="1211580" y="3550158"/>
                  </a:lnTo>
                  <a:lnTo>
                    <a:pt x="1202060" y="3597319"/>
                  </a:lnTo>
                  <a:lnTo>
                    <a:pt x="1176099" y="3635830"/>
                  </a:lnTo>
                  <a:lnTo>
                    <a:pt x="1137588" y="3661795"/>
                  </a:lnTo>
                  <a:lnTo>
                    <a:pt x="1090422" y="3671316"/>
                  </a:lnTo>
                  <a:lnTo>
                    <a:pt x="121158" y="3671316"/>
                  </a:lnTo>
                  <a:lnTo>
                    <a:pt x="73991" y="3661795"/>
                  </a:lnTo>
                  <a:lnTo>
                    <a:pt x="35480" y="3635830"/>
                  </a:lnTo>
                  <a:lnTo>
                    <a:pt x="9519" y="3597319"/>
                  </a:lnTo>
                  <a:lnTo>
                    <a:pt x="0" y="3550158"/>
                  </a:lnTo>
                  <a:lnTo>
                    <a:pt x="0" y="121158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898" y="2713481"/>
              <a:ext cx="1138428" cy="12237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69898" y="2713481"/>
              <a:ext cx="1138555" cy="1224280"/>
            </a:xfrm>
            <a:custGeom>
              <a:avLst/>
              <a:gdLst/>
              <a:ahLst/>
              <a:cxnLst/>
              <a:rect l="l" t="t" r="r" b="b"/>
              <a:pathLst>
                <a:path w="1138555" h="1224279">
                  <a:moveTo>
                    <a:pt x="0" y="611885"/>
                  </a:moveTo>
                  <a:lnTo>
                    <a:pt x="1887" y="561700"/>
                  </a:lnTo>
                  <a:lnTo>
                    <a:pt x="7451" y="512632"/>
                  </a:lnTo>
                  <a:lnTo>
                    <a:pt x="16545" y="464838"/>
                  </a:lnTo>
                  <a:lnTo>
                    <a:pt x="29023" y="418478"/>
                  </a:lnTo>
                  <a:lnTo>
                    <a:pt x="44737" y="373707"/>
                  </a:lnTo>
                  <a:lnTo>
                    <a:pt x="63542" y="330683"/>
                  </a:lnTo>
                  <a:lnTo>
                    <a:pt x="85291" y="289565"/>
                  </a:lnTo>
                  <a:lnTo>
                    <a:pt x="109837" y="250509"/>
                  </a:lnTo>
                  <a:lnTo>
                    <a:pt x="137034" y="213672"/>
                  </a:lnTo>
                  <a:lnTo>
                    <a:pt x="166735" y="179212"/>
                  </a:lnTo>
                  <a:lnTo>
                    <a:pt x="198793" y="147287"/>
                  </a:lnTo>
                  <a:lnTo>
                    <a:pt x="233062" y="118055"/>
                  </a:lnTo>
                  <a:lnTo>
                    <a:pt x="269395" y="91671"/>
                  </a:lnTo>
                  <a:lnTo>
                    <a:pt x="307646" y="68295"/>
                  </a:lnTo>
                  <a:lnTo>
                    <a:pt x="347668" y="48083"/>
                  </a:lnTo>
                  <a:lnTo>
                    <a:pt x="389314" y="31193"/>
                  </a:lnTo>
                  <a:lnTo>
                    <a:pt x="432439" y="17782"/>
                  </a:lnTo>
                  <a:lnTo>
                    <a:pt x="476895" y="8008"/>
                  </a:lnTo>
                  <a:lnTo>
                    <a:pt x="522535" y="2028"/>
                  </a:lnTo>
                  <a:lnTo>
                    <a:pt x="569214" y="0"/>
                  </a:lnTo>
                  <a:lnTo>
                    <a:pt x="615892" y="2028"/>
                  </a:lnTo>
                  <a:lnTo>
                    <a:pt x="661532" y="8008"/>
                  </a:lnTo>
                  <a:lnTo>
                    <a:pt x="705988" y="17782"/>
                  </a:lnTo>
                  <a:lnTo>
                    <a:pt x="749113" y="31193"/>
                  </a:lnTo>
                  <a:lnTo>
                    <a:pt x="790759" y="48083"/>
                  </a:lnTo>
                  <a:lnTo>
                    <a:pt x="830781" y="68295"/>
                  </a:lnTo>
                  <a:lnTo>
                    <a:pt x="869032" y="91671"/>
                  </a:lnTo>
                  <a:lnTo>
                    <a:pt x="905365" y="118055"/>
                  </a:lnTo>
                  <a:lnTo>
                    <a:pt x="939634" y="147287"/>
                  </a:lnTo>
                  <a:lnTo>
                    <a:pt x="971692" y="179212"/>
                  </a:lnTo>
                  <a:lnTo>
                    <a:pt x="1001393" y="213672"/>
                  </a:lnTo>
                  <a:lnTo>
                    <a:pt x="1028590" y="250509"/>
                  </a:lnTo>
                  <a:lnTo>
                    <a:pt x="1053136" y="289565"/>
                  </a:lnTo>
                  <a:lnTo>
                    <a:pt x="1074885" y="330683"/>
                  </a:lnTo>
                  <a:lnTo>
                    <a:pt x="1093690" y="373707"/>
                  </a:lnTo>
                  <a:lnTo>
                    <a:pt x="1109404" y="418478"/>
                  </a:lnTo>
                  <a:lnTo>
                    <a:pt x="1121882" y="464838"/>
                  </a:lnTo>
                  <a:lnTo>
                    <a:pt x="1130976" y="512632"/>
                  </a:lnTo>
                  <a:lnTo>
                    <a:pt x="1136540" y="561700"/>
                  </a:lnTo>
                  <a:lnTo>
                    <a:pt x="1138428" y="611885"/>
                  </a:lnTo>
                  <a:lnTo>
                    <a:pt x="1136540" y="662071"/>
                  </a:lnTo>
                  <a:lnTo>
                    <a:pt x="1130976" y="711139"/>
                  </a:lnTo>
                  <a:lnTo>
                    <a:pt x="1121882" y="758933"/>
                  </a:lnTo>
                  <a:lnTo>
                    <a:pt x="1109404" y="805293"/>
                  </a:lnTo>
                  <a:lnTo>
                    <a:pt x="1093690" y="850064"/>
                  </a:lnTo>
                  <a:lnTo>
                    <a:pt x="1074885" y="893088"/>
                  </a:lnTo>
                  <a:lnTo>
                    <a:pt x="1053136" y="934206"/>
                  </a:lnTo>
                  <a:lnTo>
                    <a:pt x="1028590" y="973262"/>
                  </a:lnTo>
                  <a:lnTo>
                    <a:pt x="1001393" y="1010099"/>
                  </a:lnTo>
                  <a:lnTo>
                    <a:pt x="971692" y="1044559"/>
                  </a:lnTo>
                  <a:lnTo>
                    <a:pt x="939634" y="1076484"/>
                  </a:lnTo>
                  <a:lnTo>
                    <a:pt x="905365" y="1105716"/>
                  </a:lnTo>
                  <a:lnTo>
                    <a:pt x="869032" y="1132100"/>
                  </a:lnTo>
                  <a:lnTo>
                    <a:pt x="830781" y="1155476"/>
                  </a:lnTo>
                  <a:lnTo>
                    <a:pt x="790759" y="1175688"/>
                  </a:lnTo>
                  <a:lnTo>
                    <a:pt x="749113" y="1192578"/>
                  </a:lnTo>
                  <a:lnTo>
                    <a:pt x="705988" y="1205989"/>
                  </a:lnTo>
                  <a:lnTo>
                    <a:pt x="661532" y="1215763"/>
                  </a:lnTo>
                  <a:lnTo>
                    <a:pt x="615892" y="1221743"/>
                  </a:lnTo>
                  <a:lnTo>
                    <a:pt x="569214" y="1223771"/>
                  </a:lnTo>
                  <a:lnTo>
                    <a:pt x="522535" y="1221743"/>
                  </a:lnTo>
                  <a:lnTo>
                    <a:pt x="476895" y="1215763"/>
                  </a:lnTo>
                  <a:lnTo>
                    <a:pt x="432439" y="1205989"/>
                  </a:lnTo>
                  <a:lnTo>
                    <a:pt x="389314" y="1192578"/>
                  </a:lnTo>
                  <a:lnTo>
                    <a:pt x="347668" y="1175688"/>
                  </a:lnTo>
                  <a:lnTo>
                    <a:pt x="307646" y="1155476"/>
                  </a:lnTo>
                  <a:lnTo>
                    <a:pt x="269395" y="1132100"/>
                  </a:lnTo>
                  <a:lnTo>
                    <a:pt x="233062" y="1105716"/>
                  </a:lnTo>
                  <a:lnTo>
                    <a:pt x="198793" y="1076484"/>
                  </a:lnTo>
                  <a:lnTo>
                    <a:pt x="166735" y="1044559"/>
                  </a:lnTo>
                  <a:lnTo>
                    <a:pt x="137034" y="1010099"/>
                  </a:lnTo>
                  <a:lnTo>
                    <a:pt x="109837" y="973262"/>
                  </a:lnTo>
                  <a:lnTo>
                    <a:pt x="85291" y="934206"/>
                  </a:lnTo>
                  <a:lnTo>
                    <a:pt x="63542" y="893088"/>
                  </a:lnTo>
                  <a:lnTo>
                    <a:pt x="44737" y="850064"/>
                  </a:lnTo>
                  <a:lnTo>
                    <a:pt x="29023" y="805293"/>
                  </a:lnTo>
                  <a:lnTo>
                    <a:pt x="16545" y="758933"/>
                  </a:lnTo>
                  <a:lnTo>
                    <a:pt x="7451" y="711139"/>
                  </a:lnTo>
                  <a:lnTo>
                    <a:pt x="1887" y="662071"/>
                  </a:lnTo>
                  <a:lnTo>
                    <a:pt x="0" y="61188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81478" y="2494025"/>
              <a:ext cx="1213485" cy="3671570"/>
            </a:xfrm>
            <a:custGeom>
              <a:avLst/>
              <a:gdLst/>
              <a:ahLst/>
              <a:cxnLst/>
              <a:rect l="l" t="t" r="r" b="b"/>
              <a:pathLst>
                <a:path w="1213485" h="3671570">
                  <a:moveTo>
                    <a:pt x="1091819" y="0"/>
                  </a:moveTo>
                  <a:lnTo>
                    <a:pt x="121285" y="0"/>
                  </a:lnTo>
                  <a:lnTo>
                    <a:pt x="74098" y="9538"/>
                  </a:lnTo>
                  <a:lnTo>
                    <a:pt x="35544" y="35544"/>
                  </a:lnTo>
                  <a:lnTo>
                    <a:pt x="9538" y="74098"/>
                  </a:lnTo>
                  <a:lnTo>
                    <a:pt x="0" y="121285"/>
                  </a:lnTo>
                  <a:lnTo>
                    <a:pt x="0" y="3550005"/>
                  </a:lnTo>
                  <a:lnTo>
                    <a:pt x="9538" y="3597222"/>
                  </a:lnTo>
                  <a:lnTo>
                    <a:pt x="35544" y="3635782"/>
                  </a:lnTo>
                  <a:lnTo>
                    <a:pt x="74098" y="3661782"/>
                  </a:lnTo>
                  <a:lnTo>
                    <a:pt x="121285" y="3671316"/>
                  </a:lnTo>
                  <a:lnTo>
                    <a:pt x="1091819" y="3671316"/>
                  </a:lnTo>
                  <a:lnTo>
                    <a:pt x="1139005" y="3661782"/>
                  </a:lnTo>
                  <a:lnTo>
                    <a:pt x="1177559" y="3635782"/>
                  </a:lnTo>
                  <a:lnTo>
                    <a:pt x="1203565" y="3597222"/>
                  </a:lnTo>
                  <a:lnTo>
                    <a:pt x="1213104" y="3550005"/>
                  </a:lnTo>
                  <a:lnTo>
                    <a:pt x="1213104" y="121285"/>
                  </a:lnTo>
                  <a:lnTo>
                    <a:pt x="1203565" y="74098"/>
                  </a:lnTo>
                  <a:lnTo>
                    <a:pt x="1177559" y="35544"/>
                  </a:lnTo>
                  <a:lnTo>
                    <a:pt x="1139005" y="9538"/>
                  </a:lnTo>
                  <a:lnTo>
                    <a:pt x="1091819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81478" y="2494025"/>
              <a:ext cx="1213485" cy="3671570"/>
            </a:xfrm>
            <a:custGeom>
              <a:avLst/>
              <a:gdLst/>
              <a:ahLst/>
              <a:cxnLst/>
              <a:rect l="l" t="t" r="r" b="b"/>
              <a:pathLst>
                <a:path w="1213485" h="3671570">
                  <a:moveTo>
                    <a:pt x="0" y="121285"/>
                  </a:moveTo>
                  <a:lnTo>
                    <a:pt x="9538" y="74098"/>
                  </a:lnTo>
                  <a:lnTo>
                    <a:pt x="35544" y="35544"/>
                  </a:lnTo>
                  <a:lnTo>
                    <a:pt x="74098" y="9538"/>
                  </a:lnTo>
                  <a:lnTo>
                    <a:pt x="121285" y="0"/>
                  </a:lnTo>
                  <a:lnTo>
                    <a:pt x="1091819" y="0"/>
                  </a:lnTo>
                  <a:lnTo>
                    <a:pt x="1139005" y="9538"/>
                  </a:lnTo>
                  <a:lnTo>
                    <a:pt x="1177559" y="35544"/>
                  </a:lnTo>
                  <a:lnTo>
                    <a:pt x="1203565" y="74098"/>
                  </a:lnTo>
                  <a:lnTo>
                    <a:pt x="1213104" y="121285"/>
                  </a:lnTo>
                  <a:lnTo>
                    <a:pt x="1213104" y="3550005"/>
                  </a:lnTo>
                  <a:lnTo>
                    <a:pt x="1203565" y="3597222"/>
                  </a:lnTo>
                  <a:lnTo>
                    <a:pt x="1177559" y="3635782"/>
                  </a:lnTo>
                  <a:lnTo>
                    <a:pt x="1139005" y="3661782"/>
                  </a:lnTo>
                  <a:lnTo>
                    <a:pt x="1091819" y="3671316"/>
                  </a:lnTo>
                  <a:lnTo>
                    <a:pt x="121285" y="3671316"/>
                  </a:lnTo>
                  <a:lnTo>
                    <a:pt x="74098" y="3661782"/>
                  </a:lnTo>
                  <a:lnTo>
                    <a:pt x="35544" y="3635782"/>
                  </a:lnTo>
                  <a:lnTo>
                    <a:pt x="9538" y="3597222"/>
                  </a:lnTo>
                  <a:lnTo>
                    <a:pt x="0" y="3550005"/>
                  </a:lnTo>
                  <a:lnTo>
                    <a:pt x="0" y="121285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0232" y="4130420"/>
            <a:ext cx="3254375" cy="10610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0" marR="5080" indent="-114300">
              <a:lnSpc>
                <a:spcPts val="2640"/>
              </a:lnSpc>
              <a:spcBef>
                <a:spcPts val="385"/>
              </a:spcBef>
              <a:tabLst>
                <a:tab pos="1163955" algn="l"/>
                <a:tab pos="1376045" algn="l"/>
                <a:tab pos="2454275" algn="l"/>
                <a:tab pos="256857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Мате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Инфор	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Эко-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м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а-	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а-	н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65405">
              <a:lnSpc>
                <a:spcPts val="2585"/>
              </a:lnSpc>
              <a:tabLst>
                <a:tab pos="1315085" algn="l"/>
                <a:tab pos="2705735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тика	тика	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03448" y="2479420"/>
            <a:ext cx="2454275" cy="3700779"/>
            <a:chOff x="2703448" y="2479420"/>
            <a:chExt cx="2454275" cy="3700779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8053" y="2713481"/>
              <a:ext cx="1139951" cy="122377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18053" y="2713481"/>
              <a:ext cx="1140460" cy="1224280"/>
            </a:xfrm>
            <a:custGeom>
              <a:avLst/>
              <a:gdLst/>
              <a:ahLst/>
              <a:cxnLst/>
              <a:rect l="l" t="t" r="r" b="b"/>
              <a:pathLst>
                <a:path w="1140460" h="1224279">
                  <a:moveTo>
                    <a:pt x="0" y="611885"/>
                  </a:moveTo>
                  <a:lnTo>
                    <a:pt x="1889" y="561700"/>
                  </a:lnTo>
                  <a:lnTo>
                    <a:pt x="7458" y="512632"/>
                  </a:lnTo>
                  <a:lnTo>
                    <a:pt x="16562" y="464838"/>
                  </a:lnTo>
                  <a:lnTo>
                    <a:pt x="29053" y="418478"/>
                  </a:lnTo>
                  <a:lnTo>
                    <a:pt x="44785" y="373707"/>
                  </a:lnTo>
                  <a:lnTo>
                    <a:pt x="63611" y="330683"/>
                  </a:lnTo>
                  <a:lnTo>
                    <a:pt x="85385" y="289565"/>
                  </a:lnTo>
                  <a:lnTo>
                    <a:pt x="109959" y="250509"/>
                  </a:lnTo>
                  <a:lnTo>
                    <a:pt x="137188" y="213672"/>
                  </a:lnTo>
                  <a:lnTo>
                    <a:pt x="166925" y="179212"/>
                  </a:lnTo>
                  <a:lnTo>
                    <a:pt x="199023" y="147287"/>
                  </a:lnTo>
                  <a:lnTo>
                    <a:pt x="233336" y="118055"/>
                  </a:lnTo>
                  <a:lnTo>
                    <a:pt x="269717" y="91671"/>
                  </a:lnTo>
                  <a:lnTo>
                    <a:pt x="308019" y="68295"/>
                  </a:lnTo>
                  <a:lnTo>
                    <a:pt x="348097" y="48083"/>
                  </a:lnTo>
                  <a:lnTo>
                    <a:pt x="389802" y="31193"/>
                  </a:lnTo>
                  <a:lnTo>
                    <a:pt x="432989" y="17782"/>
                  </a:lnTo>
                  <a:lnTo>
                    <a:pt x="477512" y="8008"/>
                  </a:lnTo>
                  <a:lnTo>
                    <a:pt x="523223" y="2028"/>
                  </a:lnTo>
                  <a:lnTo>
                    <a:pt x="569975" y="0"/>
                  </a:lnTo>
                  <a:lnTo>
                    <a:pt x="616728" y="2028"/>
                  </a:lnTo>
                  <a:lnTo>
                    <a:pt x="662439" y="8008"/>
                  </a:lnTo>
                  <a:lnTo>
                    <a:pt x="706962" y="17782"/>
                  </a:lnTo>
                  <a:lnTo>
                    <a:pt x="750149" y="31193"/>
                  </a:lnTo>
                  <a:lnTo>
                    <a:pt x="791854" y="48083"/>
                  </a:lnTo>
                  <a:lnTo>
                    <a:pt x="831932" y="68295"/>
                  </a:lnTo>
                  <a:lnTo>
                    <a:pt x="870234" y="91671"/>
                  </a:lnTo>
                  <a:lnTo>
                    <a:pt x="906615" y="118055"/>
                  </a:lnTo>
                  <a:lnTo>
                    <a:pt x="940928" y="147287"/>
                  </a:lnTo>
                  <a:lnTo>
                    <a:pt x="973026" y="179212"/>
                  </a:lnTo>
                  <a:lnTo>
                    <a:pt x="1002763" y="213672"/>
                  </a:lnTo>
                  <a:lnTo>
                    <a:pt x="1029992" y="250509"/>
                  </a:lnTo>
                  <a:lnTo>
                    <a:pt x="1054566" y="289565"/>
                  </a:lnTo>
                  <a:lnTo>
                    <a:pt x="1076340" y="330683"/>
                  </a:lnTo>
                  <a:lnTo>
                    <a:pt x="1095166" y="373707"/>
                  </a:lnTo>
                  <a:lnTo>
                    <a:pt x="1110898" y="418478"/>
                  </a:lnTo>
                  <a:lnTo>
                    <a:pt x="1123389" y="464838"/>
                  </a:lnTo>
                  <a:lnTo>
                    <a:pt x="1132493" y="512632"/>
                  </a:lnTo>
                  <a:lnTo>
                    <a:pt x="1138062" y="561700"/>
                  </a:lnTo>
                  <a:lnTo>
                    <a:pt x="1139951" y="611885"/>
                  </a:lnTo>
                  <a:lnTo>
                    <a:pt x="1138062" y="662071"/>
                  </a:lnTo>
                  <a:lnTo>
                    <a:pt x="1132493" y="711139"/>
                  </a:lnTo>
                  <a:lnTo>
                    <a:pt x="1123389" y="758933"/>
                  </a:lnTo>
                  <a:lnTo>
                    <a:pt x="1110898" y="805293"/>
                  </a:lnTo>
                  <a:lnTo>
                    <a:pt x="1095166" y="850064"/>
                  </a:lnTo>
                  <a:lnTo>
                    <a:pt x="1076340" y="893088"/>
                  </a:lnTo>
                  <a:lnTo>
                    <a:pt x="1054566" y="934206"/>
                  </a:lnTo>
                  <a:lnTo>
                    <a:pt x="1029992" y="973262"/>
                  </a:lnTo>
                  <a:lnTo>
                    <a:pt x="1002763" y="1010099"/>
                  </a:lnTo>
                  <a:lnTo>
                    <a:pt x="973026" y="1044559"/>
                  </a:lnTo>
                  <a:lnTo>
                    <a:pt x="940928" y="1076484"/>
                  </a:lnTo>
                  <a:lnTo>
                    <a:pt x="906615" y="1105716"/>
                  </a:lnTo>
                  <a:lnTo>
                    <a:pt x="870234" y="1132100"/>
                  </a:lnTo>
                  <a:lnTo>
                    <a:pt x="831932" y="1155476"/>
                  </a:lnTo>
                  <a:lnTo>
                    <a:pt x="791854" y="1175688"/>
                  </a:lnTo>
                  <a:lnTo>
                    <a:pt x="750149" y="1192578"/>
                  </a:lnTo>
                  <a:lnTo>
                    <a:pt x="706962" y="1205989"/>
                  </a:lnTo>
                  <a:lnTo>
                    <a:pt x="662439" y="1215763"/>
                  </a:lnTo>
                  <a:lnTo>
                    <a:pt x="616728" y="1221743"/>
                  </a:lnTo>
                  <a:lnTo>
                    <a:pt x="569975" y="1223771"/>
                  </a:lnTo>
                  <a:lnTo>
                    <a:pt x="523223" y="1221743"/>
                  </a:lnTo>
                  <a:lnTo>
                    <a:pt x="477512" y="1215763"/>
                  </a:lnTo>
                  <a:lnTo>
                    <a:pt x="432989" y="1205989"/>
                  </a:lnTo>
                  <a:lnTo>
                    <a:pt x="389802" y="1192578"/>
                  </a:lnTo>
                  <a:lnTo>
                    <a:pt x="348097" y="1175688"/>
                  </a:lnTo>
                  <a:lnTo>
                    <a:pt x="308019" y="1155476"/>
                  </a:lnTo>
                  <a:lnTo>
                    <a:pt x="269717" y="1132100"/>
                  </a:lnTo>
                  <a:lnTo>
                    <a:pt x="233336" y="1105716"/>
                  </a:lnTo>
                  <a:lnTo>
                    <a:pt x="199023" y="1076484"/>
                  </a:lnTo>
                  <a:lnTo>
                    <a:pt x="166925" y="1044559"/>
                  </a:lnTo>
                  <a:lnTo>
                    <a:pt x="137188" y="1010099"/>
                  </a:lnTo>
                  <a:lnTo>
                    <a:pt x="109959" y="973262"/>
                  </a:lnTo>
                  <a:lnTo>
                    <a:pt x="85385" y="934206"/>
                  </a:lnTo>
                  <a:lnTo>
                    <a:pt x="63611" y="893088"/>
                  </a:lnTo>
                  <a:lnTo>
                    <a:pt x="44785" y="850064"/>
                  </a:lnTo>
                  <a:lnTo>
                    <a:pt x="29053" y="805293"/>
                  </a:lnTo>
                  <a:lnTo>
                    <a:pt x="16562" y="758933"/>
                  </a:lnTo>
                  <a:lnTo>
                    <a:pt x="7458" y="711139"/>
                  </a:lnTo>
                  <a:lnTo>
                    <a:pt x="1889" y="662071"/>
                  </a:lnTo>
                  <a:lnTo>
                    <a:pt x="0" y="61188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31157" y="2494025"/>
              <a:ext cx="1211580" cy="3671570"/>
            </a:xfrm>
            <a:custGeom>
              <a:avLst/>
              <a:gdLst/>
              <a:ahLst/>
              <a:cxnLst/>
              <a:rect l="l" t="t" r="r" b="b"/>
              <a:pathLst>
                <a:path w="1211579" h="3671570">
                  <a:moveTo>
                    <a:pt x="1090421" y="0"/>
                  </a:moveTo>
                  <a:lnTo>
                    <a:pt x="121157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8"/>
                  </a:lnTo>
                  <a:lnTo>
                    <a:pt x="0" y="3550158"/>
                  </a:lnTo>
                  <a:lnTo>
                    <a:pt x="9519" y="3597319"/>
                  </a:lnTo>
                  <a:lnTo>
                    <a:pt x="35480" y="3635830"/>
                  </a:lnTo>
                  <a:lnTo>
                    <a:pt x="73991" y="3661795"/>
                  </a:lnTo>
                  <a:lnTo>
                    <a:pt x="121157" y="3671316"/>
                  </a:lnTo>
                  <a:lnTo>
                    <a:pt x="1090421" y="3671316"/>
                  </a:lnTo>
                  <a:lnTo>
                    <a:pt x="1137588" y="3661795"/>
                  </a:lnTo>
                  <a:lnTo>
                    <a:pt x="1176099" y="3635830"/>
                  </a:lnTo>
                  <a:lnTo>
                    <a:pt x="1202060" y="3597319"/>
                  </a:lnTo>
                  <a:lnTo>
                    <a:pt x="1211579" y="3550158"/>
                  </a:lnTo>
                  <a:lnTo>
                    <a:pt x="1211579" y="121158"/>
                  </a:lnTo>
                  <a:lnTo>
                    <a:pt x="1202060" y="73991"/>
                  </a:lnTo>
                  <a:lnTo>
                    <a:pt x="1176099" y="35480"/>
                  </a:lnTo>
                  <a:lnTo>
                    <a:pt x="1137588" y="9519"/>
                  </a:lnTo>
                  <a:lnTo>
                    <a:pt x="1090421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31157" y="2494025"/>
              <a:ext cx="1211580" cy="3671570"/>
            </a:xfrm>
            <a:custGeom>
              <a:avLst/>
              <a:gdLst/>
              <a:ahLst/>
              <a:cxnLst/>
              <a:rect l="l" t="t" r="r" b="b"/>
              <a:pathLst>
                <a:path w="1211579" h="3671570">
                  <a:moveTo>
                    <a:pt x="0" y="121158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7" y="0"/>
                  </a:lnTo>
                  <a:lnTo>
                    <a:pt x="1090421" y="0"/>
                  </a:lnTo>
                  <a:lnTo>
                    <a:pt x="1137588" y="9519"/>
                  </a:lnTo>
                  <a:lnTo>
                    <a:pt x="1176099" y="35480"/>
                  </a:lnTo>
                  <a:lnTo>
                    <a:pt x="1202060" y="73991"/>
                  </a:lnTo>
                  <a:lnTo>
                    <a:pt x="1211579" y="121158"/>
                  </a:lnTo>
                  <a:lnTo>
                    <a:pt x="1211579" y="3550158"/>
                  </a:lnTo>
                  <a:lnTo>
                    <a:pt x="1202060" y="3597319"/>
                  </a:lnTo>
                  <a:lnTo>
                    <a:pt x="1176099" y="3635830"/>
                  </a:lnTo>
                  <a:lnTo>
                    <a:pt x="1137588" y="3661795"/>
                  </a:lnTo>
                  <a:lnTo>
                    <a:pt x="1090421" y="3671316"/>
                  </a:lnTo>
                  <a:lnTo>
                    <a:pt x="121157" y="3671316"/>
                  </a:lnTo>
                  <a:lnTo>
                    <a:pt x="73991" y="3661795"/>
                  </a:lnTo>
                  <a:lnTo>
                    <a:pt x="35480" y="3635830"/>
                  </a:lnTo>
                  <a:lnTo>
                    <a:pt x="9519" y="3597319"/>
                  </a:lnTo>
                  <a:lnTo>
                    <a:pt x="0" y="3550158"/>
                  </a:lnTo>
                  <a:lnTo>
                    <a:pt x="0" y="121158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06671" y="3963161"/>
            <a:ext cx="861694" cy="13957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06680" marR="5080" indent="-94615">
              <a:lnSpc>
                <a:spcPct val="91500"/>
              </a:lnSpc>
              <a:spcBef>
                <a:spcPts val="34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ство-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зна-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ние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51604" y="2479420"/>
            <a:ext cx="3703954" cy="3700779"/>
            <a:chOff x="3951604" y="2479420"/>
            <a:chExt cx="3703954" cy="3700779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6209" y="2713481"/>
              <a:ext cx="1139952" cy="122377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66209" y="2713481"/>
              <a:ext cx="1140460" cy="1224280"/>
            </a:xfrm>
            <a:custGeom>
              <a:avLst/>
              <a:gdLst/>
              <a:ahLst/>
              <a:cxnLst/>
              <a:rect l="l" t="t" r="r" b="b"/>
              <a:pathLst>
                <a:path w="1140460" h="1224279">
                  <a:moveTo>
                    <a:pt x="0" y="611885"/>
                  </a:moveTo>
                  <a:lnTo>
                    <a:pt x="1889" y="561700"/>
                  </a:lnTo>
                  <a:lnTo>
                    <a:pt x="7458" y="512632"/>
                  </a:lnTo>
                  <a:lnTo>
                    <a:pt x="16562" y="464838"/>
                  </a:lnTo>
                  <a:lnTo>
                    <a:pt x="29053" y="418478"/>
                  </a:lnTo>
                  <a:lnTo>
                    <a:pt x="44785" y="373707"/>
                  </a:lnTo>
                  <a:lnTo>
                    <a:pt x="63611" y="330683"/>
                  </a:lnTo>
                  <a:lnTo>
                    <a:pt x="85385" y="289565"/>
                  </a:lnTo>
                  <a:lnTo>
                    <a:pt x="109959" y="250509"/>
                  </a:lnTo>
                  <a:lnTo>
                    <a:pt x="137188" y="213672"/>
                  </a:lnTo>
                  <a:lnTo>
                    <a:pt x="166925" y="179212"/>
                  </a:lnTo>
                  <a:lnTo>
                    <a:pt x="199023" y="147287"/>
                  </a:lnTo>
                  <a:lnTo>
                    <a:pt x="233336" y="118055"/>
                  </a:lnTo>
                  <a:lnTo>
                    <a:pt x="269717" y="91671"/>
                  </a:lnTo>
                  <a:lnTo>
                    <a:pt x="308019" y="68295"/>
                  </a:lnTo>
                  <a:lnTo>
                    <a:pt x="348097" y="48083"/>
                  </a:lnTo>
                  <a:lnTo>
                    <a:pt x="389802" y="31193"/>
                  </a:lnTo>
                  <a:lnTo>
                    <a:pt x="432989" y="17782"/>
                  </a:lnTo>
                  <a:lnTo>
                    <a:pt x="477512" y="8008"/>
                  </a:lnTo>
                  <a:lnTo>
                    <a:pt x="523223" y="2028"/>
                  </a:lnTo>
                  <a:lnTo>
                    <a:pt x="569976" y="0"/>
                  </a:lnTo>
                  <a:lnTo>
                    <a:pt x="616728" y="2028"/>
                  </a:lnTo>
                  <a:lnTo>
                    <a:pt x="662439" y="8008"/>
                  </a:lnTo>
                  <a:lnTo>
                    <a:pt x="706962" y="17782"/>
                  </a:lnTo>
                  <a:lnTo>
                    <a:pt x="750149" y="31193"/>
                  </a:lnTo>
                  <a:lnTo>
                    <a:pt x="791854" y="48083"/>
                  </a:lnTo>
                  <a:lnTo>
                    <a:pt x="831932" y="68295"/>
                  </a:lnTo>
                  <a:lnTo>
                    <a:pt x="870234" y="91671"/>
                  </a:lnTo>
                  <a:lnTo>
                    <a:pt x="906615" y="118055"/>
                  </a:lnTo>
                  <a:lnTo>
                    <a:pt x="940928" y="147287"/>
                  </a:lnTo>
                  <a:lnTo>
                    <a:pt x="973026" y="179212"/>
                  </a:lnTo>
                  <a:lnTo>
                    <a:pt x="1002763" y="213672"/>
                  </a:lnTo>
                  <a:lnTo>
                    <a:pt x="1029992" y="250509"/>
                  </a:lnTo>
                  <a:lnTo>
                    <a:pt x="1054566" y="289565"/>
                  </a:lnTo>
                  <a:lnTo>
                    <a:pt x="1076340" y="330683"/>
                  </a:lnTo>
                  <a:lnTo>
                    <a:pt x="1095166" y="373707"/>
                  </a:lnTo>
                  <a:lnTo>
                    <a:pt x="1110898" y="418478"/>
                  </a:lnTo>
                  <a:lnTo>
                    <a:pt x="1123389" y="464838"/>
                  </a:lnTo>
                  <a:lnTo>
                    <a:pt x="1132493" y="512632"/>
                  </a:lnTo>
                  <a:lnTo>
                    <a:pt x="1138062" y="561700"/>
                  </a:lnTo>
                  <a:lnTo>
                    <a:pt x="1139952" y="611885"/>
                  </a:lnTo>
                  <a:lnTo>
                    <a:pt x="1138062" y="662071"/>
                  </a:lnTo>
                  <a:lnTo>
                    <a:pt x="1132493" y="711139"/>
                  </a:lnTo>
                  <a:lnTo>
                    <a:pt x="1123389" y="758933"/>
                  </a:lnTo>
                  <a:lnTo>
                    <a:pt x="1110898" y="805293"/>
                  </a:lnTo>
                  <a:lnTo>
                    <a:pt x="1095166" y="850064"/>
                  </a:lnTo>
                  <a:lnTo>
                    <a:pt x="1076340" y="893088"/>
                  </a:lnTo>
                  <a:lnTo>
                    <a:pt x="1054566" y="934206"/>
                  </a:lnTo>
                  <a:lnTo>
                    <a:pt x="1029992" y="973262"/>
                  </a:lnTo>
                  <a:lnTo>
                    <a:pt x="1002763" y="1010099"/>
                  </a:lnTo>
                  <a:lnTo>
                    <a:pt x="973026" y="1044559"/>
                  </a:lnTo>
                  <a:lnTo>
                    <a:pt x="940928" y="1076484"/>
                  </a:lnTo>
                  <a:lnTo>
                    <a:pt x="906615" y="1105716"/>
                  </a:lnTo>
                  <a:lnTo>
                    <a:pt x="870234" y="1132100"/>
                  </a:lnTo>
                  <a:lnTo>
                    <a:pt x="831932" y="1155476"/>
                  </a:lnTo>
                  <a:lnTo>
                    <a:pt x="791854" y="1175688"/>
                  </a:lnTo>
                  <a:lnTo>
                    <a:pt x="750149" y="1192578"/>
                  </a:lnTo>
                  <a:lnTo>
                    <a:pt x="706962" y="1205989"/>
                  </a:lnTo>
                  <a:lnTo>
                    <a:pt x="662439" y="1215763"/>
                  </a:lnTo>
                  <a:lnTo>
                    <a:pt x="616728" y="1221743"/>
                  </a:lnTo>
                  <a:lnTo>
                    <a:pt x="569976" y="1223771"/>
                  </a:lnTo>
                  <a:lnTo>
                    <a:pt x="523223" y="1221743"/>
                  </a:lnTo>
                  <a:lnTo>
                    <a:pt x="477512" y="1215763"/>
                  </a:lnTo>
                  <a:lnTo>
                    <a:pt x="432989" y="1205989"/>
                  </a:lnTo>
                  <a:lnTo>
                    <a:pt x="389802" y="1192578"/>
                  </a:lnTo>
                  <a:lnTo>
                    <a:pt x="348097" y="1175688"/>
                  </a:lnTo>
                  <a:lnTo>
                    <a:pt x="308019" y="1155476"/>
                  </a:lnTo>
                  <a:lnTo>
                    <a:pt x="269717" y="1132100"/>
                  </a:lnTo>
                  <a:lnTo>
                    <a:pt x="233336" y="1105716"/>
                  </a:lnTo>
                  <a:lnTo>
                    <a:pt x="199023" y="1076484"/>
                  </a:lnTo>
                  <a:lnTo>
                    <a:pt x="166925" y="1044559"/>
                  </a:lnTo>
                  <a:lnTo>
                    <a:pt x="137188" y="1010099"/>
                  </a:lnTo>
                  <a:lnTo>
                    <a:pt x="109959" y="973262"/>
                  </a:lnTo>
                  <a:lnTo>
                    <a:pt x="85385" y="934206"/>
                  </a:lnTo>
                  <a:lnTo>
                    <a:pt x="63611" y="893088"/>
                  </a:lnTo>
                  <a:lnTo>
                    <a:pt x="44785" y="850064"/>
                  </a:lnTo>
                  <a:lnTo>
                    <a:pt x="29053" y="805293"/>
                  </a:lnTo>
                  <a:lnTo>
                    <a:pt x="16562" y="758933"/>
                  </a:lnTo>
                  <a:lnTo>
                    <a:pt x="7458" y="711139"/>
                  </a:lnTo>
                  <a:lnTo>
                    <a:pt x="1889" y="662071"/>
                  </a:lnTo>
                  <a:lnTo>
                    <a:pt x="0" y="61188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79313" y="2494025"/>
              <a:ext cx="1213485" cy="3671570"/>
            </a:xfrm>
            <a:custGeom>
              <a:avLst/>
              <a:gdLst/>
              <a:ahLst/>
              <a:cxnLst/>
              <a:rect l="l" t="t" r="r" b="b"/>
              <a:pathLst>
                <a:path w="1213485" h="3671570">
                  <a:moveTo>
                    <a:pt x="1091819" y="0"/>
                  </a:moveTo>
                  <a:lnTo>
                    <a:pt x="121285" y="0"/>
                  </a:lnTo>
                  <a:lnTo>
                    <a:pt x="74098" y="9538"/>
                  </a:lnTo>
                  <a:lnTo>
                    <a:pt x="35544" y="35544"/>
                  </a:lnTo>
                  <a:lnTo>
                    <a:pt x="9538" y="74098"/>
                  </a:lnTo>
                  <a:lnTo>
                    <a:pt x="0" y="121285"/>
                  </a:lnTo>
                  <a:lnTo>
                    <a:pt x="0" y="3550005"/>
                  </a:lnTo>
                  <a:lnTo>
                    <a:pt x="9538" y="3597222"/>
                  </a:lnTo>
                  <a:lnTo>
                    <a:pt x="35544" y="3635782"/>
                  </a:lnTo>
                  <a:lnTo>
                    <a:pt x="74098" y="3661782"/>
                  </a:lnTo>
                  <a:lnTo>
                    <a:pt x="121285" y="3671316"/>
                  </a:lnTo>
                  <a:lnTo>
                    <a:pt x="1091819" y="3671316"/>
                  </a:lnTo>
                  <a:lnTo>
                    <a:pt x="1139005" y="3661782"/>
                  </a:lnTo>
                  <a:lnTo>
                    <a:pt x="1177559" y="3635782"/>
                  </a:lnTo>
                  <a:lnTo>
                    <a:pt x="1203565" y="3597222"/>
                  </a:lnTo>
                  <a:lnTo>
                    <a:pt x="1213103" y="3550005"/>
                  </a:lnTo>
                  <a:lnTo>
                    <a:pt x="1213103" y="121285"/>
                  </a:lnTo>
                  <a:lnTo>
                    <a:pt x="1203565" y="74098"/>
                  </a:lnTo>
                  <a:lnTo>
                    <a:pt x="1177559" y="35544"/>
                  </a:lnTo>
                  <a:lnTo>
                    <a:pt x="1139005" y="9538"/>
                  </a:lnTo>
                  <a:lnTo>
                    <a:pt x="1091819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79313" y="2494025"/>
              <a:ext cx="1213485" cy="3671570"/>
            </a:xfrm>
            <a:custGeom>
              <a:avLst/>
              <a:gdLst/>
              <a:ahLst/>
              <a:cxnLst/>
              <a:rect l="l" t="t" r="r" b="b"/>
              <a:pathLst>
                <a:path w="1213485" h="3671570">
                  <a:moveTo>
                    <a:pt x="0" y="121285"/>
                  </a:moveTo>
                  <a:lnTo>
                    <a:pt x="9538" y="74098"/>
                  </a:lnTo>
                  <a:lnTo>
                    <a:pt x="35544" y="35544"/>
                  </a:lnTo>
                  <a:lnTo>
                    <a:pt x="74098" y="9538"/>
                  </a:lnTo>
                  <a:lnTo>
                    <a:pt x="121285" y="0"/>
                  </a:lnTo>
                  <a:lnTo>
                    <a:pt x="1091819" y="0"/>
                  </a:lnTo>
                  <a:lnTo>
                    <a:pt x="1139005" y="9538"/>
                  </a:lnTo>
                  <a:lnTo>
                    <a:pt x="1177559" y="35544"/>
                  </a:lnTo>
                  <a:lnTo>
                    <a:pt x="1203565" y="74098"/>
                  </a:lnTo>
                  <a:lnTo>
                    <a:pt x="1213103" y="121285"/>
                  </a:lnTo>
                  <a:lnTo>
                    <a:pt x="1213103" y="3550005"/>
                  </a:lnTo>
                  <a:lnTo>
                    <a:pt x="1203565" y="3597222"/>
                  </a:lnTo>
                  <a:lnTo>
                    <a:pt x="1177559" y="3635782"/>
                  </a:lnTo>
                  <a:lnTo>
                    <a:pt x="1139005" y="3661782"/>
                  </a:lnTo>
                  <a:lnTo>
                    <a:pt x="1091819" y="3671316"/>
                  </a:lnTo>
                  <a:lnTo>
                    <a:pt x="121285" y="3671316"/>
                  </a:lnTo>
                  <a:lnTo>
                    <a:pt x="74098" y="3661782"/>
                  </a:lnTo>
                  <a:lnTo>
                    <a:pt x="35544" y="3635782"/>
                  </a:lnTo>
                  <a:lnTo>
                    <a:pt x="9538" y="3597222"/>
                  </a:lnTo>
                  <a:lnTo>
                    <a:pt x="0" y="3550005"/>
                  </a:lnTo>
                  <a:lnTo>
                    <a:pt x="0" y="12128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5889" y="2713481"/>
              <a:ext cx="1139952" cy="122377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215889" y="2713481"/>
              <a:ext cx="1140460" cy="1224280"/>
            </a:xfrm>
            <a:custGeom>
              <a:avLst/>
              <a:gdLst/>
              <a:ahLst/>
              <a:cxnLst/>
              <a:rect l="l" t="t" r="r" b="b"/>
              <a:pathLst>
                <a:path w="1140460" h="1224279">
                  <a:moveTo>
                    <a:pt x="0" y="611885"/>
                  </a:moveTo>
                  <a:lnTo>
                    <a:pt x="1889" y="561700"/>
                  </a:lnTo>
                  <a:lnTo>
                    <a:pt x="7458" y="512632"/>
                  </a:lnTo>
                  <a:lnTo>
                    <a:pt x="16562" y="464838"/>
                  </a:lnTo>
                  <a:lnTo>
                    <a:pt x="29053" y="418478"/>
                  </a:lnTo>
                  <a:lnTo>
                    <a:pt x="44785" y="373707"/>
                  </a:lnTo>
                  <a:lnTo>
                    <a:pt x="63611" y="330683"/>
                  </a:lnTo>
                  <a:lnTo>
                    <a:pt x="85385" y="289565"/>
                  </a:lnTo>
                  <a:lnTo>
                    <a:pt x="109959" y="250509"/>
                  </a:lnTo>
                  <a:lnTo>
                    <a:pt x="137188" y="213672"/>
                  </a:lnTo>
                  <a:lnTo>
                    <a:pt x="166925" y="179212"/>
                  </a:lnTo>
                  <a:lnTo>
                    <a:pt x="199023" y="147287"/>
                  </a:lnTo>
                  <a:lnTo>
                    <a:pt x="233336" y="118055"/>
                  </a:lnTo>
                  <a:lnTo>
                    <a:pt x="269717" y="91671"/>
                  </a:lnTo>
                  <a:lnTo>
                    <a:pt x="308019" y="68295"/>
                  </a:lnTo>
                  <a:lnTo>
                    <a:pt x="348097" y="48083"/>
                  </a:lnTo>
                  <a:lnTo>
                    <a:pt x="389802" y="31193"/>
                  </a:lnTo>
                  <a:lnTo>
                    <a:pt x="432989" y="17782"/>
                  </a:lnTo>
                  <a:lnTo>
                    <a:pt x="477512" y="8008"/>
                  </a:lnTo>
                  <a:lnTo>
                    <a:pt x="523223" y="2028"/>
                  </a:lnTo>
                  <a:lnTo>
                    <a:pt x="569976" y="0"/>
                  </a:lnTo>
                  <a:lnTo>
                    <a:pt x="616728" y="2028"/>
                  </a:lnTo>
                  <a:lnTo>
                    <a:pt x="662439" y="8008"/>
                  </a:lnTo>
                  <a:lnTo>
                    <a:pt x="706962" y="17782"/>
                  </a:lnTo>
                  <a:lnTo>
                    <a:pt x="750149" y="31193"/>
                  </a:lnTo>
                  <a:lnTo>
                    <a:pt x="791854" y="48083"/>
                  </a:lnTo>
                  <a:lnTo>
                    <a:pt x="831932" y="68295"/>
                  </a:lnTo>
                  <a:lnTo>
                    <a:pt x="870234" y="91671"/>
                  </a:lnTo>
                  <a:lnTo>
                    <a:pt x="906615" y="118055"/>
                  </a:lnTo>
                  <a:lnTo>
                    <a:pt x="940928" y="147287"/>
                  </a:lnTo>
                  <a:lnTo>
                    <a:pt x="973026" y="179212"/>
                  </a:lnTo>
                  <a:lnTo>
                    <a:pt x="1002763" y="213672"/>
                  </a:lnTo>
                  <a:lnTo>
                    <a:pt x="1029992" y="250509"/>
                  </a:lnTo>
                  <a:lnTo>
                    <a:pt x="1054566" y="289565"/>
                  </a:lnTo>
                  <a:lnTo>
                    <a:pt x="1076340" y="330683"/>
                  </a:lnTo>
                  <a:lnTo>
                    <a:pt x="1095166" y="373707"/>
                  </a:lnTo>
                  <a:lnTo>
                    <a:pt x="1110898" y="418478"/>
                  </a:lnTo>
                  <a:lnTo>
                    <a:pt x="1123389" y="464838"/>
                  </a:lnTo>
                  <a:lnTo>
                    <a:pt x="1132493" y="512632"/>
                  </a:lnTo>
                  <a:lnTo>
                    <a:pt x="1138062" y="561700"/>
                  </a:lnTo>
                  <a:lnTo>
                    <a:pt x="1139952" y="611885"/>
                  </a:lnTo>
                  <a:lnTo>
                    <a:pt x="1138062" y="662071"/>
                  </a:lnTo>
                  <a:lnTo>
                    <a:pt x="1132493" y="711139"/>
                  </a:lnTo>
                  <a:lnTo>
                    <a:pt x="1123389" y="758933"/>
                  </a:lnTo>
                  <a:lnTo>
                    <a:pt x="1110898" y="805293"/>
                  </a:lnTo>
                  <a:lnTo>
                    <a:pt x="1095166" y="850064"/>
                  </a:lnTo>
                  <a:lnTo>
                    <a:pt x="1076340" y="893088"/>
                  </a:lnTo>
                  <a:lnTo>
                    <a:pt x="1054566" y="934206"/>
                  </a:lnTo>
                  <a:lnTo>
                    <a:pt x="1029992" y="973262"/>
                  </a:lnTo>
                  <a:lnTo>
                    <a:pt x="1002763" y="1010099"/>
                  </a:lnTo>
                  <a:lnTo>
                    <a:pt x="973026" y="1044559"/>
                  </a:lnTo>
                  <a:lnTo>
                    <a:pt x="940928" y="1076484"/>
                  </a:lnTo>
                  <a:lnTo>
                    <a:pt x="906615" y="1105716"/>
                  </a:lnTo>
                  <a:lnTo>
                    <a:pt x="870234" y="1132100"/>
                  </a:lnTo>
                  <a:lnTo>
                    <a:pt x="831932" y="1155476"/>
                  </a:lnTo>
                  <a:lnTo>
                    <a:pt x="791854" y="1175688"/>
                  </a:lnTo>
                  <a:lnTo>
                    <a:pt x="750149" y="1192578"/>
                  </a:lnTo>
                  <a:lnTo>
                    <a:pt x="706962" y="1205989"/>
                  </a:lnTo>
                  <a:lnTo>
                    <a:pt x="662439" y="1215763"/>
                  </a:lnTo>
                  <a:lnTo>
                    <a:pt x="616728" y="1221743"/>
                  </a:lnTo>
                  <a:lnTo>
                    <a:pt x="569976" y="1223771"/>
                  </a:lnTo>
                  <a:lnTo>
                    <a:pt x="523223" y="1221743"/>
                  </a:lnTo>
                  <a:lnTo>
                    <a:pt x="477512" y="1215763"/>
                  </a:lnTo>
                  <a:lnTo>
                    <a:pt x="432989" y="1205989"/>
                  </a:lnTo>
                  <a:lnTo>
                    <a:pt x="389802" y="1192578"/>
                  </a:lnTo>
                  <a:lnTo>
                    <a:pt x="348097" y="1175688"/>
                  </a:lnTo>
                  <a:lnTo>
                    <a:pt x="308019" y="1155476"/>
                  </a:lnTo>
                  <a:lnTo>
                    <a:pt x="269717" y="1132100"/>
                  </a:lnTo>
                  <a:lnTo>
                    <a:pt x="233336" y="1105716"/>
                  </a:lnTo>
                  <a:lnTo>
                    <a:pt x="199023" y="1076484"/>
                  </a:lnTo>
                  <a:lnTo>
                    <a:pt x="166925" y="1044559"/>
                  </a:lnTo>
                  <a:lnTo>
                    <a:pt x="137188" y="1010099"/>
                  </a:lnTo>
                  <a:lnTo>
                    <a:pt x="109959" y="973262"/>
                  </a:lnTo>
                  <a:lnTo>
                    <a:pt x="85385" y="934206"/>
                  </a:lnTo>
                  <a:lnTo>
                    <a:pt x="63611" y="893088"/>
                  </a:lnTo>
                  <a:lnTo>
                    <a:pt x="44785" y="850064"/>
                  </a:lnTo>
                  <a:lnTo>
                    <a:pt x="29053" y="805293"/>
                  </a:lnTo>
                  <a:lnTo>
                    <a:pt x="16562" y="758933"/>
                  </a:lnTo>
                  <a:lnTo>
                    <a:pt x="7458" y="711139"/>
                  </a:lnTo>
                  <a:lnTo>
                    <a:pt x="1889" y="662071"/>
                  </a:lnTo>
                  <a:lnTo>
                    <a:pt x="0" y="61188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28994" y="2494025"/>
              <a:ext cx="1211580" cy="3671570"/>
            </a:xfrm>
            <a:custGeom>
              <a:avLst/>
              <a:gdLst/>
              <a:ahLst/>
              <a:cxnLst/>
              <a:rect l="l" t="t" r="r" b="b"/>
              <a:pathLst>
                <a:path w="1211579" h="3671570">
                  <a:moveTo>
                    <a:pt x="1090422" y="0"/>
                  </a:moveTo>
                  <a:lnTo>
                    <a:pt x="121157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8"/>
                  </a:lnTo>
                  <a:lnTo>
                    <a:pt x="0" y="3550158"/>
                  </a:lnTo>
                  <a:lnTo>
                    <a:pt x="9519" y="3597319"/>
                  </a:lnTo>
                  <a:lnTo>
                    <a:pt x="35480" y="3635830"/>
                  </a:lnTo>
                  <a:lnTo>
                    <a:pt x="73991" y="3661795"/>
                  </a:lnTo>
                  <a:lnTo>
                    <a:pt x="121157" y="3671316"/>
                  </a:lnTo>
                  <a:lnTo>
                    <a:pt x="1090422" y="3671316"/>
                  </a:lnTo>
                  <a:lnTo>
                    <a:pt x="1137588" y="3661795"/>
                  </a:lnTo>
                  <a:lnTo>
                    <a:pt x="1176099" y="3635830"/>
                  </a:lnTo>
                  <a:lnTo>
                    <a:pt x="1202060" y="3597319"/>
                  </a:lnTo>
                  <a:lnTo>
                    <a:pt x="1211579" y="3550158"/>
                  </a:lnTo>
                  <a:lnTo>
                    <a:pt x="1211579" y="121158"/>
                  </a:lnTo>
                  <a:lnTo>
                    <a:pt x="1202060" y="73991"/>
                  </a:lnTo>
                  <a:lnTo>
                    <a:pt x="1176099" y="35480"/>
                  </a:lnTo>
                  <a:lnTo>
                    <a:pt x="1137588" y="9519"/>
                  </a:lnTo>
                  <a:lnTo>
                    <a:pt x="1090422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28994" y="2494025"/>
              <a:ext cx="1211580" cy="3671570"/>
            </a:xfrm>
            <a:custGeom>
              <a:avLst/>
              <a:gdLst/>
              <a:ahLst/>
              <a:cxnLst/>
              <a:rect l="l" t="t" r="r" b="b"/>
              <a:pathLst>
                <a:path w="1211579" h="3671570">
                  <a:moveTo>
                    <a:pt x="0" y="121158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7" y="0"/>
                  </a:lnTo>
                  <a:lnTo>
                    <a:pt x="1090422" y="0"/>
                  </a:lnTo>
                  <a:lnTo>
                    <a:pt x="1137588" y="9519"/>
                  </a:lnTo>
                  <a:lnTo>
                    <a:pt x="1176099" y="35480"/>
                  </a:lnTo>
                  <a:lnTo>
                    <a:pt x="1202060" y="73991"/>
                  </a:lnTo>
                  <a:lnTo>
                    <a:pt x="1211579" y="121158"/>
                  </a:lnTo>
                  <a:lnTo>
                    <a:pt x="1211579" y="3550158"/>
                  </a:lnTo>
                  <a:lnTo>
                    <a:pt x="1202060" y="3597319"/>
                  </a:lnTo>
                  <a:lnTo>
                    <a:pt x="1176099" y="3635830"/>
                  </a:lnTo>
                  <a:lnTo>
                    <a:pt x="1137588" y="3661795"/>
                  </a:lnTo>
                  <a:lnTo>
                    <a:pt x="1090422" y="3671316"/>
                  </a:lnTo>
                  <a:lnTo>
                    <a:pt x="121157" y="3671316"/>
                  </a:lnTo>
                  <a:lnTo>
                    <a:pt x="73991" y="3661795"/>
                  </a:lnTo>
                  <a:lnTo>
                    <a:pt x="35480" y="3635830"/>
                  </a:lnTo>
                  <a:lnTo>
                    <a:pt x="9519" y="3597319"/>
                  </a:lnTo>
                  <a:lnTo>
                    <a:pt x="0" y="3550158"/>
                  </a:lnTo>
                  <a:lnTo>
                    <a:pt x="0" y="121158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72480" y="4465446"/>
            <a:ext cx="1979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89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Право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449440" y="2479420"/>
            <a:ext cx="2455545" cy="3700779"/>
            <a:chOff x="6449440" y="2479420"/>
            <a:chExt cx="2455545" cy="3700779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4045" y="2713481"/>
              <a:ext cx="1139952" cy="122377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464045" y="2713481"/>
              <a:ext cx="1140460" cy="1224280"/>
            </a:xfrm>
            <a:custGeom>
              <a:avLst/>
              <a:gdLst/>
              <a:ahLst/>
              <a:cxnLst/>
              <a:rect l="l" t="t" r="r" b="b"/>
              <a:pathLst>
                <a:path w="1140459" h="1224279">
                  <a:moveTo>
                    <a:pt x="0" y="611885"/>
                  </a:moveTo>
                  <a:lnTo>
                    <a:pt x="1889" y="561700"/>
                  </a:lnTo>
                  <a:lnTo>
                    <a:pt x="7458" y="512632"/>
                  </a:lnTo>
                  <a:lnTo>
                    <a:pt x="16562" y="464838"/>
                  </a:lnTo>
                  <a:lnTo>
                    <a:pt x="29053" y="418478"/>
                  </a:lnTo>
                  <a:lnTo>
                    <a:pt x="44785" y="373707"/>
                  </a:lnTo>
                  <a:lnTo>
                    <a:pt x="63611" y="330683"/>
                  </a:lnTo>
                  <a:lnTo>
                    <a:pt x="85385" y="289565"/>
                  </a:lnTo>
                  <a:lnTo>
                    <a:pt x="109959" y="250509"/>
                  </a:lnTo>
                  <a:lnTo>
                    <a:pt x="137188" y="213672"/>
                  </a:lnTo>
                  <a:lnTo>
                    <a:pt x="166925" y="179212"/>
                  </a:lnTo>
                  <a:lnTo>
                    <a:pt x="199023" y="147287"/>
                  </a:lnTo>
                  <a:lnTo>
                    <a:pt x="233336" y="118055"/>
                  </a:lnTo>
                  <a:lnTo>
                    <a:pt x="269717" y="91671"/>
                  </a:lnTo>
                  <a:lnTo>
                    <a:pt x="308019" y="68295"/>
                  </a:lnTo>
                  <a:lnTo>
                    <a:pt x="348097" y="48083"/>
                  </a:lnTo>
                  <a:lnTo>
                    <a:pt x="389802" y="31193"/>
                  </a:lnTo>
                  <a:lnTo>
                    <a:pt x="432989" y="17782"/>
                  </a:lnTo>
                  <a:lnTo>
                    <a:pt x="477512" y="8008"/>
                  </a:lnTo>
                  <a:lnTo>
                    <a:pt x="523223" y="2028"/>
                  </a:lnTo>
                  <a:lnTo>
                    <a:pt x="569976" y="0"/>
                  </a:lnTo>
                  <a:lnTo>
                    <a:pt x="616728" y="2028"/>
                  </a:lnTo>
                  <a:lnTo>
                    <a:pt x="662439" y="8008"/>
                  </a:lnTo>
                  <a:lnTo>
                    <a:pt x="706962" y="17782"/>
                  </a:lnTo>
                  <a:lnTo>
                    <a:pt x="750149" y="31193"/>
                  </a:lnTo>
                  <a:lnTo>
                    <a:pt x="791854" y="48083"/>
                  </a:lnTo>
                  <a:lnTo>
                    <a:pt x="831932" y="68295"/>
                  </a:lnTo>
                  <a:lnTo>
                    <a:pt x="870234" y="91671"/>
                  </a:lnTo>
                  <a:lnTo>
                    <a:pt x="906615" y="118055"/>
                  </a:lnTo>
                  <a:lnTo>
                    <a:pt x="940928" y="147287"/>
                  </a:lnTo>
                  <a:lnTo>
                    <a:pt x="973026" y="179212"/>
                  </a:lnTo>
                  <a:lnTo>
                    <a:pt x="1002763" y="213672"/>
                  </a:lnTo>
                  <a:lnTo>
                    <a:pt x="1029992" y="250509"/>
                  </a:lnTo>
                  <a:lnTo>
                    <a:pt x="1054566" y="289565"/>
                  </a:lnTo>
                  <a:lnTo>
                    <a:pt x="1076340" y="330683"/>
                  </a:lnTo>
                  <a:lnTo>
                    <a:pt x="1095166" y="373707"/>
                  </a:lnTo>
                  <a:lnTo>
                    <a:pt x="1110898" y="418478"/>
                  </a:lnTo>
                  <a:lnTo>
                    <a:pt x="1123389" y="464838"/>
                  </a:lnTo>
                  <a:lnTo>
                    <a:pt x="1132493" y="512632"/>
                  </a:lnTo>
                  <a:lnTo>
                    <a:pt x="1138062" y="561700"/>
                  </a:lnTo>
                  <a:lnTo>
                    <a:pt x="1139952" y="611885"/>
                  </a:lnTo>
                  <a:lnTo>
                    <a:pt x="1138062" y="662071"/>
                  </a:lnTo>
                  <a:lnTo>
                    <a:pt x="1132493" y="711139"/>
                  </a:lnTo>
                  <a:lnTo>
                    <a:pt x="1123389" y="758933"/>
                  </a:lnTo>
                  <a:lnTo>
                    <a:pt x="1110898" y="805293"/>
                  </a:lnTo>
                  <a:lnTo>
                    <a:pt x="1095166" y="850064"/>
                  </a:lnTo>
                  <a:lnTo>
                    <a:pt x="1076340" y="893088"/>
                  </a:lnTo>
                  <a:lnTo>
                    <a:pt x="1054566" y="934206"/>
                  </a:lnTo>
                  <a:lnTo>
                    <a:pt x="1029992" y="973262"/>
                  </a:lnTo>
                  <a:lnTo>
                    <a:pt x="1002763" y="1010099"/>
                  </a:lnTo>
                  <a:lnTo>
                    <a:pt x="973026" y="1044559"/>
                  </a:lnTo>
                  <a:lnTo>
                    <a:pt x="940928" y="1076484"/>
                  </a:lnTo>
                  <a:lnTo>
                    <a:pt x="906615" y="1105716"/>
                  </a:lnTo>
                  <a:lnTo>
                    <a:pt x="870234" y="1132100"/>
                  </a:lnTo>
                  <a:lnTo>
                    <a:pt x="831932" y="1155476"/>
                  </a:lnTo>
                  <a:lnTo>
                    <a:pt x="791854" y="1175688"/>
                  </a:lnTo>
                  <a:lnTo>
                    <a:pt x="750149" y="1192578"/>
                  </a:lnTo>
                  <a:lnTo>
                    <a:pt x="706962" y="1205989"/>
                  </a:lnTo>
                  <a:lnTo>
                    <a:pt x="662439" y="1215763"/>
                  </a:lnTo>
                  <a:lnTo>
                    <a:pt x="616728" y="1221743"/>
                  </a:lnTo>
                  <a:lnTo>
                    <a:pt x="569976" y="1223771"/>
                  </a:lnTo>
                  <a:lnTo>
                    <a:pt x="523223" y="1221743"/>
                  </a:lnTo>
                  <a:lnTo>
                    <a:pt x="477512" y="1215763"/>
                  </a:lnTo>
                  <a:lnTo>
                    <a:pt x="432989" y="1205989"/>
                  </a:lnTo>
                  <a:lnTo>
                    <a:pt x="389802" y="1192578"/>
                  </a:lnTo>
                  <a:lnTo>
                    <a:pt x="348097" y="1175688"/>
                  </a:lnTo>
                  <a:lnTo>
                    <a:pt x="308019" y="1155476"/>
                  </a:lnTo>
                  <a:lnTo>
                    <a:pt x="269717" y="1132100"/>
                  </a:lnTo>
                  <a:lnTo>
                    <a:pt x="233336" y="1105716"/>
                  </a:lnTo>
                  <a:lnTo>
                    <a:pt x="199023" y="1076484"/>
                  </a:lnTo>
                  <a:lnTo>
                    <a:pt x="166925" y="1044559"/>
                  </a:lnTo>
                  <a:lnTo>
                    <a:pt x="137188" y="1010099"/>
                  </a:lnTo>
                  <a:lnTo>
                    <a:pt x="109959" y="973262"/>
                  </a:lnTo>
                  <a:lnTo>
                    <a:pt x="85385" y="934206"/>
                  </a:lnTo>
                  <a:lnTo>
                    <a:pt x="63611" y="893088"/>
                  </a:lnTo>
                  <a:lnTo>
                    <a:pt x="44785" y="850064"/>
                  </a:lnTo>
                  <a:lnTo>
                    <a:pt x="29053" y="805293"/>
                  </a:lnTo>
                  <a:lnTo>
                    <a:pt x="16562" y="758933"/>
                  </a:lnTo>
                  <a:lnTo>
                    <a:pt x="7458" y="711139"/>
                  </a:lnTo>
                  <a:lnTo>
                    <a:pt x="1889" y="662071"/>
                  </a:lnTo>
                  <a:lnTo>
                    <a:pt x="0" y="61188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77149" y="2494025"/>
              <a:ext cx="1213485" cy="3671570"/>
            </a:xfrm>
            <a:custGeom>
              <a:avLst/>
              <a:gdLst/>
              <a:ahLst/>
              <a:cxnLst/>
              <a:rect l="l" t="t" r="r" b="b"/>
              <a:pathLst>
                <a:path w="1213484" h="3671570">
                  <a:moveTo>
                    <a:pt x="1091819" y="0"/>
                  </a:moveTo>
                  <a:lnTo>
                    <a:pt x="121284" y="0"/>
                  </a:lnTo>
                  <a:lnTo>
                    <a:pt x="74098" y="9538"/>
                  </a:lnTo>
                  <a:lnTo>
                    <a:pt x="35544" y="35544"/>
                  </a:lnTo>
                  <a:lnTo>
                    <a:pt x="9538" y="74098"/>
                  </a:lnTo>
                  <a:lnTo>
                    <a:pt x="0" y="121285"/>
                  </a:lnTo>
                  <a:lnTo>
                    <a:pt x="0" y="3550005"/>
                  </a:lnTo>
                  <a:lnTo>
                    <a:pt x="9538" y="3597222"/>
                  </a:lnTo>
                  <a:lnTo>
                    <a:pt x="35544" y="3635782"/>
                  </a:lnTo>
                  <a:lnTo>
                    <a:pt x="74098" y="3661782"/>
                  </a:lnTo>
                  <a:lnTo>
                    <a:pt x="121284" y="3671316"/>
                  </a:lnTo>
                  <a:lnTo>
                    <a:pt x="1091819" y="3671316"/>
                  </a:lnTo>
                  <a:lnTo>
                    <a:pt x="1139005" y="3661782"/>
                  </a:lnTo>
                  <a:lnTo>
                    <a:pt x="1177559" y="3635782"/>
                  </a:lnTo>
                  <a:lnTo>
                    <a:pt x="1203565" y="3597222"/>
                  </a:lnTo>
                  <a:lnTo>
                    <a:pt x="1213103" y="3550005"/>
                  </a:lnTo>
                  <a:lnTo>
                    <a:pt x="1213103" y="121285"/>
                  </a:lnTo>
                  <a:lnTo>
                    <a:pt x="1203565" y="74098"/>
                  </a:lnTo>
                  <a:lnTo>
                    <a:pt x="1177559" y="35544"/>
                  </a:lnTo>
                  <a:lnTo>
                    <a:pt x="1139005" y="9538"/>
                  </a:lnTo>
                  <a:lnTo>
                    <a:pt x="1091819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77149" y="2494025"/>
              <a:ext cx="1213485" cy="3671570"/>
            </a:xfrm>
            <a:custGeom>
              <a:avLst/>
              <a:gdLst/>
              <a:ahLst/>
              <a:cxnLst/>
              <a:rect l="l" t="t" r="r" b="b"/>
              <a:pathLst>
                <a:path w="1213484" h="3671570">
                  <a:moveTo>
                    <a:pt x="0" y="121285"/>
                  </a:moveTo>
                  <a:lnTo>
                    <a:pt x="9538" y="74098"/>
                  </a:lnTo>
                  <a:lnTo>
                    <a:pt x="35544" y="35544"/>
                  </a:lnTo>
                  <a:lnTo>
                    <a:pt x="74098" y="9538"/>
                  </a:lnTo>
                  <a:lnTo>
                    <a:pt x="121284" y="0"/>
                  </a:lnTo>
                  <a:lnTo>
                    <a:pt x="1091819" y="0"/>
                  </a:lnTo>
                  <a:lnTo>
                    <a:pt x="1139005" y="9538"/>
                  </a:lnTo>
                  <a:lnTo>
                    <a:pt x="1177559" y="35544"/>
                  </a:lnTo>
                  <a:lnTo>
                    <a:pt x="1203565" y="74098"/>
                  </a:lnTo>
                  <a:lnTo>
                    <a:pt x="1213103" y="121285"/>
                  </a:lnTo>
                  <a:lnTo>
                    <a:pt x="1213103" y="3550005"/>
                  </a:lnTo>
                  <a:lnTo>
                    <a:pt x="1203565" y="3597222"/>
                  </a:lnTo>
                  <a:lnTo>
                    <a:pt x="1177559" y="3635782"/>
                  </a:lnTo>
                  <a:lnTo>
                    <a:pt x="1139005" y="3661782"/>
                  </a:lnTo>
                  <a:lnTo>
                    <a:pt x="1091819" y="3671316"/>
                  </a:lnTo>
                  <a:lnTo>
                    <a:pt x="121284" y="3671316"/>
                  </a:lnTo>
                  <a:lnTo>
                    <a:pt x="74098" y="3661782"/>
                  </a:lnTo>
                  <a:lnTo>
                    <a:pt x="35544" y="3635782"/>
                  </a:lnTo>
                  <a:lnTo>
                    <a:pt x="9538" y="3597222"/>
                  </a:lnTo>
                  <a:lnTo>
                    <a:pt x="0" y="3550005"/>
                  </a:lnTo>
                  <a:lnTo>
                    <a:pt x="0" y="12128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018526" y="4130420"/>
            <a:ext cx="532130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ct val="91500"/>
              </a:lnSpc>
              <a:spcBef>
                <a:spcPts val="345"/>
              </a:spcBef>
            </a:pPr>
            <a:r>
              <a:rPr sz="2400" spc="-24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ео-  гр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фия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13587" y="2699004"/>
            <a:ext cx="8354695" cy="3298190"/>
            <a:chOff x="513587" y="2699004"/>
            <a:chExt cx="8354695" cy="3298190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3726" y="2713482"/>
              <a:ext cx="1139952" cy="122377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713726" y="2713482"/>
              <a:ext cx="1140460" cy="1224280"/>
            </a:xfrm>
            <a:custGeom>
              <a:avLst/>
              <a:gdLst/>
              <a:ahLst/>
              <a:cxnLst/>
              <a:rect l="l" t="t" r="r" b="b"/>
              <a:pathLst>
                <a:path w="1140459" h="1224279">
                  <a:moveTo>
                    <a:pt x="0" y="611885"/>
                  </a:moveTo>
                  <a:lnTo>
                    <a:pt x="1889" y="561700"/>
                  </a:lnTo>
                  <a:lnTo>
                    <a:pt x="7458" y="512632"/>
                  </a:lnTo>
                  <a:lnTo>
                    <a:pt x="16562" y="464838"/>
                  </a:lnTo>
                  <a:lnTo>
                    <a:pt x="29053" y="418478"/>
                  </a:lnTo>
                  <a:lnTo>
                    <a:pt x="44785" y="373707"/>
                  </a:lnTo>
                  <a:lnTo>
                    <a:pt x="63611" y="330683"/>
                  </a:lnTo>
                  <a:lnTo>
                    <a:pt x="85385" y="289565"/>
                  </a:lnTo>
                  <a:lnTo>
                    <a:pt x="109959" y="250509"/>
                  </a:lnTo>
                  <a:lnTo>
                    <a:pt x="137188" y="213672"/>
                  </a:lnTo>
                  <a:lnTo>
                    <a:pt x="166925" y="179212"/>
                  </a:lnTo>
                  <a:lnTo>
                    <a:pt x="199023" y="147287"/>
                  </a:lnTo>
                  <a:lnTo>
                    <a:pt x="233336" y="118055"/>
                  </a:lnTo>
                  <a:lnTo>
                    <a:pt x="269717" y="91671"/>
                  </a:lnTo>
                  <a:lnTo>
                    <a:pt x="308019" y="68295"/>
                  </a:lnTo>
                  <a:lnTo>
                    <a:pt x="348097" y="48083"/>
                  </a:lnTo>
                  <a:lnTo>
                    <a:pt x="389802" y="31193"/>
                  </a:lnTo>
                  <a:lnTo>
                    <a:pt x="432989" y="17782"/>
                  </a:lnTo>
                  <a:lnTo>
                    <a:pt x="477512" y="8008"/>
                  </a:lnTo>
                  <a:lnTo>
                    <a:pt x="523223" y="2028"/>
                  </a:lnTo>
                  <a:lnTo>
                    <a:pt x="569976" y="0"/>
                  </a:lnTo>
                  <a:lnTo>
                    <a:pt x="616728" y="2028"/>
                  </a:lnTo>
                  <a:lnTo>
                    <a:pt x="662439" y="8008"/>
                  </a:lnTo>
                  <a:lnTo>
                    <a:pt x="706962" y="17782"/>
                  </a:lnTo>
                  <a:lnTo>
                    <a:pt x="750149" y="31193"/>
                  </a:lnTo>
                  <a:lnTo>
                    <a:pt x="791854" y="48083"/>
                  </a:lnTo>
                  <a:lnTo>
                    <a:pt x="831932" y="68295"/>
                  </a:lnTo>
                  <a:lnTo>
                    <a:pt x="870234" y="91671"/>
                  </a:lnTo>
                  <a:lnTo>
                    <a:pt x="906615" y="118055"/>
                  </a:lnTo>
                  <a:lnTo>
                    <a:pt x="940928" y="147287"/>
                  </a:lnTo>
                  <a:lnTo>
                    <a:pt x="973026" y="179212"/>
                  </a:lnTo>
                  <a:lnTo>
                    <a:pt x="1002763" y="213672"/>
                  </a:lnTo>
                  <a:lnTo>
                    <a:pt x="1029992" y="250509"/>
                  </a:lnTo>
                  <a:lnTo>
                    <a:pt x="1054566" y="289565"/>
                  </a:lnTo>
                  <a:lnTo>
                    <a:pt x="1076340" y="330683"/>
                  </a:lnTo>
                  <a:lnTo>
                    <a:pt x="1095166" y="373707"/>
                  </a:lnTo>
                  <a:lnTo>
                    <a:pt x="1110898" y="418478"/>
                  </a:lnTo>
                  <a:lnTo>
                    <a:pt x="1123389" y="464838"/>
                  </a:lnTo>
                  <a:lnTo>
                    <a:pt x="1132493" y="512632"/>
                  </a:lnTo>
                  <a:lnTo>
                    <a:pt x="1138062" y="561700"/>
                  </a:lnTo>
                  <a:lnTo>
                    <a:pt x="1139952" y="611885"/>
                  </a:lnTo>
                  <a:lnTo>
                    <a:pt x="1138062" y="662071"/>
                  </a:lnTo>
                  <a:lnTo>
                    <a:pt x="1132493" y="711139"/>
                  </a:lnTo>
                  <a:lnTo>
                    <a:pt x="1123389" y="758933"/>
                  </a:lnTo>
                  <a:lnTo>
                    <a:pt x="1110898" y="805293"/>
                  </a:lnTo>
                  <a:lnTo>
                    <a:pt x="1095166" y="850064"/>
                  </a:lnTo>
                  <a:lnTo>
                    <a:pt x="1076340" y="893088"/>
                  </a:lnTo>
                  <a:lnTo>
                    <a:pt x="1054566" y="934206"/>
                  </a:lnTo>
                  <a:lnTo>
                    <a:pt x="1029992" y="973262"/>
                  </a:lnTo>
                  <a:lnTo>
                    <a:pt x="1002763" y="1010099"/>
                  </a:lnTo>
                  <a:lnTo>
                    <a:pt x="973026" y="1044559"/>
                  </a:lnTo>
                  <a:lnTo>
                    <a:pt x="940928" y="1076484"/>
                  </a:lnTo>
                  <a:lnTo>
                    <a:pt x="906615" y="1105716"/>
                  </a:lnTo>
                  <a:lnTo>
                    <a:pt x="870234" y="1132100"/>
                  </a:lnTo>
                  <a:lnTo>
                    <a:pt x="831932" y="1155476"/>
                  </a:lnTo>
                  <a:lnTo>
                    <a:pt x="791854" y="1175688"/>
                  </a:lnTo>
                  <a:lnTo>
                    <a:pt x="750149" y="1192578"/>
                  </a:lnTo>
                  <a:lnTo>
                    <a:pt x="706962" y="1205989"/>
                  </a:lnTo>
                  <a:lnTo>
                    <a:pt x="662439" y="1215763"/>
                  </a:lnTo>
                  <a:lnTo>
                    <a:pt x="616728" y="1221743"/>
                  </a:lnTo>
                  <a:lnTo>
                    <a:pt x="569976" y="1223771"/>
                  </a:lnTo>
                  <a:lnTo>
                    <a:pt x="523223" y="1221743"/>
                  </a:lnTo>
                  <a:lnTo>
                    <a:pt x="477512" y="1215763"/>
                  </a:lnTo>
                  <a:lnTo>
                    <a:pt x="432989" y="1205989"/>
                  </a:lnTo>
                  <a:lnTo>
                    <a:pt x="389802" y="1192578"/>
                  </a:lnTo>
                  <a:lnTo>
                    <a:pt x="348097" y="1175688"/>
                  </a:lnTo>
                  <a:lnTo>
                    <a:pt x="308019" y="1155476"/>
                  </a:lnTo>
                  <a:lnTo>
                    <a:pt x="269717" y="1132100"/>
                  </a:lnTo>
                  <a:lnTo>
                    <a:pt x="233336" y="1105716"/>
                  </a:lnTo>
                  <a:lnTo>
                    <a:pt x="199023" y="1076484"/>
                  </a:lnTo>
                  <a:lnTo>
                    <a:pt x="166925" y="1044559"/>
                  </a:lnTo>
                  <a:lnTo>
                    <a:pt x="137188" y="1010099"/>
                  </a:lnTo>
                  <a:lnTo>
                    <a:pt x="109959" y="973262"/>
                  </a:lnTo>
                  <a:lnTo>
                    <a:pt x="85385" y="934206"/>
                  </a:lnTo>
                  <a:lnTo>
                    <a:pt x="63611" y="893088"/>
                  </a:lnTo>
                  <a:lnTo>
                    <a:pt x="44785" y="850064"/>
                  </a:lnTo>
                  <a:lnTo>
                    <a:pt x="29053" y="805293"/>
                  </a:lnTo>
                  <a:lnTo>
                    <a:pt x="16562" y="758933"/>
                  </a:lnTo>
                  <a:lnTo>
                    <a:pt x="7458" y="711139"/>
                  </a:lnTo>
                  <a:lnTo>
                    <a:pt x="1889" y="662071"/>
                  </a:lnTo>
                  <a:lnTo>
                    <a:pt x="0" y="61188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8065" y="5432298"/>
              <a:ext cx="8016240" cy="550545"/>
            </a:xfrm>
            <a:custGeom>
              <a:avLst/>
              <a:gdLst/>
              <a:ahLst/>
              <a:cxnLst/>
              <a:rect l="l" t="t" r="r" b="b"/>
              <a:pathLst>
                <a:path w="8016240" h="550545">
                  <a:moveTo>
                    <a:pt x="7741158" y="0"/>
                  </a:moveTo>
                  <a:lnTo>
                    <a:pt x="7741158" y="137540"/>
                  </a:lnTo>
                  <a:lnTo>
                    <a:pt x="275082" y="137540"/>
                  </a:lnTo>
                  <a:lnTo>
                    <a:pt x="275082" y="0"/>
                  </a:lnTo>
                  <a:lnTo>
                    <a:pt x="0" y="275081"/>
                  </a:lnTo>
                  <a:lnTo>
                    <a:pt x="275082" y="550163"/>
                  </a:lnTo>
                  <a:lnTo>
                    <a:pt x="275082" y="412622"/>
                  </a:lnTo>
                  <a:lnTo>
                    <a:pt x="7741158" y="412622"/>
                  </a:lnTo>
                  <a:lnTo>
                    <a:pt x="7741158" y="550163"/>
                  </a:lnTo>
                  <a:lnTo>
                    <a:pt x="8016239" y="275081"/>
                  </a:lnTo>
                  <a:lnTo>
                    <a:pt x="7741158" y="0"/>
                  </a:lnTo>
                  <a:close/>
                </a:path>
              </a:pathLst>
            </a:custGeom>
            <a:solidFill>
              <a:srgbClr val="B6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8065" y="5432298"/>
              <a:ext cx="8016240" cy="550545"/>
            </a:xfrm>
            <a:custGeom>
              <a:avLst/>
              <a:gdLst/>
              <a:ahLst/>
              <a:cxnLst/>
              <a:rect l="l" t="t" r="r" b="b"/>
              <a:pathLst>
                <a:path w="8016240" h="550545">
                  <a:moveTo>
                    <a:pt x="0" y="275081"/>
                  </a:moveTo>
                  <a:lnTo>
                    <a:pt x="275082" y="0"/>
                  </a:lnTo>
                  <a:lnTo>
                    <a:pt x="275082" y="137540"/>
                  </a:lnTo>
                  <a:lnTo>
                    <a:pt x="7741158" y="137540"/>
                  </a:lnTo>
                  <a:lnTo>
                    <a:pt x="7741158" y="0"/>
                  </a:lnTo>
                  <a:lnTo>
                    <a:pt x="8016239" y="275081"/>
                  </a:lnTo>
                  <a:lnTo>
                    <a:pt x="7741158" y="550163"/>
                  </a:lnTo>
                  <a:lnTo>
                    <a:pt x="7741158" y="412622"/>
                  </a:lnTo>
                  <a:lnTo>
                    <a:pt x="275082" y="412622"/>
                  </a:lnTo>
                  <a:lnTo>
                    <a:pt x="275082" y="550163"/>
                  </a:lnTo>
                  <a:lnTo>
                    <a:pt x="0" y="275081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10" dirty="0"/>
              <a:t>9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469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Формирование финансовой грамотности на занятиях внеурочной деятельности</vt:lpstr>
      <vt:lpstr>Цель финансовой грамотности в том, чтобы помочь детям социализироваться и достичь успеха в будущем. Они узнают, как работает экономика в обществе и формируют правильное отношение к деньгам. Воспитание финансовой грамотности помогает:  - Осознать, что деньги зарабатывают трудом и законными способами.  - Разобраться, как неправильное обращение с деньгами приводит к бедности.  - Грамотно управлять деньгами и копить их.  - Избегать небезопасных финансовых схем: кредитов и микрозаймов, зарплаты в конверте, пирамид и т.д.</vt:lpstr>
      <vt:lpstr>Финансовая грамотность ставит перед собой следующие задачи:  1)Дать ученикам знания в экономике. 2) Сформировать у учащихся финансовое мышление.  3) Повысить благосостояние людей. 4) Научить вести свой бюджет. 5) Сформировать «подушку» безопасности.  6) Снизить риски ненужных трат и обмана.  7) Инвестировать в будущий успех.   </vt:lpstr>
      <vt:lpstr>Совокупность 3-х  взаимосвязанных элементов</vt:lpstr>
      <vt:lpstr>Трёхмерная модель оценки</vt:lpstr>
      <vt:lpstr>9 предметных областей</vt:lpstr>
      <vt:lpstr>Презентация PowerPoint</vt:lpstr>
      <vt:lpstr>Сегменты образовательного пространства формирования ФГ</vt:lpstr>
      <vt:lpstr>Интеграция модулей и тем по ФГ в учебные предметы,  входящие в обязательную часть образовательной  программы</vt:lpstr>
      <vt:lpstr>Использование онлайн-ресурсов  и образовательных платформ для  организации процесса обучения  основам финансовой грамотности</vt:lpstr>
      <vt:lpstr>https://fincult.info/articles/</vt:lpstr>
      <vt:lpstr>1. http://ecsocman.hse.ru – Федеральный образовательный портал «Экономика.  Социология. Менеджмент».</vt:lpstr>
      <vt:lpstr>Мероприятия, проводимые в Тазовском районе и МБОУ ГСОШ, где учащиеся показали свои знания и умения по финансовой грамотности</vt:lpstr>
      <vt:lpstr>Всероссийский чемпионат по финансовой грамотности и предпринимательству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MunzarovIN</cp:lastModifiedBy>
  <cp:revision>11</cp:revision>
  <dcterms:created xsi:type="dcterms:W3CDTF">2023-05-03T17:52:32Z</dcterms:created>
  <dcterms:modified xsi:type="dcterms:W3CDTF">2023-05-04T08:06:55Z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2023-05-03T00:00:00Z</vt:filetime>
  </property>
</Properties>
</file>