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  <p:sldMasterId id="2147483689" r:id="rId2"/>
  </p:sldMasterIdLst>
  <p:notesMasterIdLst>
    <p:notesMasterId r:id="rId48"/>
  </p:notesMasterIdLst>
  <p:handoutMasterIdLst>
    <p:handoutMasterId r:id="rId49"/>
  </p:handoutMasterIdLst>
  <p:sldIdLst>
    <p:sldId id="787" r:id="rId3"/>
    <p:sldId id="789" r:id="rId4"/>
    <p:sldId id="788" r:id="rId5"/>
    <p:sldId id="791" r:id="rId6"/>
    <p:sldId id="790" r:id="rId7"/>
    <p:sldId id="804" r:id="rId8"/>
    <p:sldId id="792" r:id="rId9"/>
    <p:sldId id="793" r:id="rId10"/>
    <p:sldId id="805" r:id="rId11"/>
    <p:sldId id="806" r:id="rId12"/>
    <p:sldId id="807" r:id="rId13"/>
    <p:sldId id="794" r:id="rId14"/>
    <p:sldId id="808" r:id="rId15"/>
    <p:sldId id="810" r:id="rId16"/>
    <p:sldId id="811" r:id="rId17"/>
    <p:sldId id="809" r:id="rId18"/>
    <p:sldId id="813" r:id="rId19"/>
    <p:sldId id="812" r:id="rId20"/>
    <p:sldId id="814" r:id="rId21"/>
    <p:sldId id="815" r:id="rId22"/>
    <p:sldId id="795" r:id="rId23"/>
    <p:sldId id="816" r:id="rId24"/>
    <p:sldId id="817" r:id="rId25"/>
    <p:sldId id="820" r:id="rId26"/>
    <p:sldId id="821" r:id="rId27"/>
    <p:sldId id="822" r:id="rId28"/>
    <p:sldId id="823" r:id="rId29"/>
    <p:sldId id="818" r:id="rId30"/>
    <p:sldId id="819" r:id="rId31"/>
    <p:sldId id="824" r:id="rId32"/>
    <p:sldId id="825" r:id="rId33"/>
    <p:sldId id="826" r:id="rId34"/>
    <p:sldId id="827" r:id="rId35"/>
    <p:sldId id="828" r:id="rId36"/>
    <p:sldId id="829" r:id="rId37"/>
    <p:sldId id="830" r:id="rId38"/>
    <p:sldId id="831" r:id="rId39"/>
    <p:sldId id="796" r:id="rId40"/>
    <p:sldId id="797" r:id="rId41"/>
    <p:sldId id="798" r:id="rId42"/>
    <p:sldId id="799" r:id="rId43"/>
    <p:sldId id="800" r:id="rId44"/>
    <p:sldId id="801" r:id="rId45"/>
    <p:sldId id="802" r:id="rId46"/>
    <p:sldId id="803" r:id="rId4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BB94998-287B-4027-88F8-AD81010D3978}">
          <p14:sldIdLst>
            <p14:sldId id="787"/>
            <p14:sldId id="789"/>
            <p14:sldId id="788"/>
            <p14:sldId id="791"/>
            <p14:sldId id="790"/>
            <p14:sldId id="804"/>
            <p14:sldId id="792"/>
            <p14:sldId id="793"/>
            <p14:sldId id="805"/>
            <p14:sldId id="806"/>
            <p14:sldId id="807"/>
            <p14:sldId id="794"/>
            <p14:sldId id="808"/>
            <p14:sldId id="810"/>
            <p14:sldId id="811"/>
            <p14:sldId id="809"/>
            <p14:sldId id="813"/>
            <p14:sldId id="812"/>
            <p14:sldId id="814"/>
            <p14:sldId id="815"/>
            <p14:sldId id="795"/>
            <p14:sldId id="816"/>
            <p14:sldId id="817"/>
            <p14:sldId id="820"/>
            <p14:sldId id="821"/>
            <p14:sldId id="822"/>
            <p14:sldId id="823"/>
            <p14:sldId id="818"/>
            <p14:sldId id="819"/>
            <p14:sldId id="824"/>
            <p14:sldId id="825"/>
            <p14:sldId id="826"/>
            <p14:sldId id="827"/>
            <p14:sldId id="828"/>
            <p14:sldId id="829"/>
            <p14:sldId id="830"/>
            <p14:sldId id="831"/>
            <p14:sldId id="796"/>
            <p14:sldId id="797"/>
            <p14:sldId id="798"/>
            <p14:sldId id="799"/>
            <p14:sldId id="800"/>
            <p14:sldId id="801"/>
            <p14:sldId id="802"/>
            <p14:sldId id="803"/>
          </p14:sldIdLst>
        </p14:section>
        <p14:section name="Раздел без заголовка" id="{8F9600E5-166C-45C9-97D1-F3B45B000E1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0AC8"/>
    <a:srgbClr val="2C69B2"/>
    <a:srgbClr val="E8E3D8"/>
    <a:srgbClr val="F4F2EC"/>
    <a:srgbClr val="FFFFFF"/>
    <a:srgbClr val="579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24" autoAdjust="0"/>
    <p:restoredTop sz="94660"/>
  </p:normalViewPr>
  <p:slideViewPr>
    <p:cSldViewPr>
      <p:cViewPr varScale="1">
        <p:scale>
          <a:sx n="110" d="100"/>
          <a:sy n="110" d="100"/>
        </p:scale>
        <p:origin x="236" y="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14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14" b="1" dirty="0">
                <a:solidFill>
                  <a:schemeClr val="tx1"/>
                </a:solidFill>
                <a:effectLst/>
              </a:rPr>
              <a:t>3. Уровень  развития эмпатии несовершеннолетних осужденных</a:t>
            </a:r>
            <a:endParaRPr lang="ru-RU" sz="1200" dirty="0">
              <a:solidFill>
                <a:schemeClr val="tx1"/>
              </a:solidFill>
              <a:effectLst/>
            </a:endParaRPr>
          </a:p>
        </c:rich>
      </c:tx>
      <c:layout/>
      <c:overlay val="0"/>
      <c:spPr>
        <a:noFill/>
        <a:ln w="25598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Показатели уровня IQ у детей старшего дошкольного возраста</c:v>
                </c:pt>
              </c:strCache>
            </c:strRef>
          </c:tx>
          <c:dPt>
            <c:idx val="0"/>
            <c:bubble3D val="0"/>
            <c:spPr>
              <a:solidFill>
                <a:srgbClr val="6699FF"/>
              </a:solidFill>
              <a:ln w="1528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322-4542-B03C-67C6D7702DD4}"/>
              </c:ext>
            </c:extLst>
          </c:dPt>
          <c:dPt>
            <c:idx val="1"/>
            <c:bubble3D val="0"/>
            <c:spPr>
              <a:solidFill>
                <a:srgbClr val="F18420"/>
              </a:solidFill>
              <a:ln w="1528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22-4542-B03C-67C6D7702DD4}"/>
              </c:ext>
            </c:extLst>
          </c:dPt>
          <c:dLbls>
            <c:spPr>
              <a:noFill/>
              <a:ln w="25598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13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573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низкий уровень</c:v>
                </c:pt>
                <c:pt idx="1">
                  <c:v>средний уровень 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0.91</c:v>
                </c:pt>
                <c:pt idx="1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322-4542-B03C-67C6D7702D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68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D2BF1-3F43-4D79-9AC9-0D8BD276A66E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A420C-3956-40EA-A70C-6FAA4A981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488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0F6E3-DF2E-4E36-A6FF-5993F577794C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AEDC0-D821-4BC1-AFC2-7056C9F60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79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3A0-C4F7-4BCF-868E-0E91FA9BE17B}" type="datetime1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05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4D25-00E7-47DF-89B0-8045CE772927}" type="datetime1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457200" y="-1369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6512" y="781819"/>
            <a:ext cx="9144000" cy="617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42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8C1F-7B3A-43F2-B148-6325DB7780CD}" type="datetime1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568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3005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>
            <a:extLst>
              <a:ext uri="{FF2B5EF4-FFF2-40B4-BE49-F238E27FC236}">
                <a16:creationId xmlns:a16="http://schemas.microsoft.com/office/drawing/2014/main" xmlns="" id="{827B09B0-2745-4954-AA07-B23D7D2FF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51E2C-0E27-4DC8-9E7A-C635BD24386B}" type="datetimeFigureOut">
              <a:rPr lang="ru-RU"/>
              <a:pPr>
                <a:defRPr/>
              </a:pPr>
              <a:t>21.08.2019</a:t>
            </a:fld>
            <a:endParaRPr lang="ru-RU"/>
          </a:p>
        </p:txBody>
      </p:sp>
      <p:sp>
        <p:nvSpPr>
          <p:cNvPr id="5" name="Нижний колонтитул 18">
            <a:extLst>
              <a:ext uri="{FF2B5EF4-FFF2-40B4-BE49-F238E27FC236}">
                <a16:creationId xmlns:a16="http://schemas.microsoft.com/office/drawing/2014/main" xmlns="" id="{2D4EB32C-EB71-4418-A99C-A4A3D9A20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57150"/>
            <a:ext cx="2895600" cy="21669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>
            <a:extLst>
              <a:ext uri="{FF2B5EF4-FFF2-40B4-BE49-F238E27FC236}">
                <a16:creationId xmlns:a16="http://schemas.microsoft.com/office/drawing/2014/main" xmlns="" id="{98D17AB7-4BC0-45CA-82B3-078575D1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fld id="{792FF48B-960A-4F4B-9D8A-CCD9186038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6644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" y="4750737"/>
            <a:ext cx="9144001" cy="49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6254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610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" y="4750737"/>
            <a:ext cx="9144001" cy="49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664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384301"/>
            <a:ext cx="3703320" cy="3017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30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191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79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FB4A-6E92-4BF6-A0FE-257599E535E0}" type="datetime1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457200" y="-1369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6512" y="781819"/>
            <a:ext cx="9144000" cy="617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804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4750737"/>
            <a:ext cx="9141619" cy="480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0820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" y="0"/>
            <a:ext cx="3038093" cy="51435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4844840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40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4545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454551"/>
                </a:solidFill>
              </a:rPr>
              <a:pPr/>
              <a:t>‹#›</a:t>
            </a:fld>
            <a:endParaRPr lang="ru-RU">
              <a:solidFill>
                <a:srgbClr val="4545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3459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3714750"/>
            <a:ext cx="9141619" cy="142875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3686307"/>
            <a:ext cx="9141619" cy="480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9143989" cy="368630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9520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3722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180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4750737"/>
            <a:ext cx="9143989" cy="480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09226"/>
            <a:ext cx="1971675" cy="431992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09226"/>
            <a:ext cx="5800725" cy="4319924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037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FB4A-6E92-4BF6-A0FE-257599E535E0}" type="datetime1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457200" y="-1369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chemeClr val="tx2"/>
                </a:solidFill>
              </a:rPr>
              <a:t>ОБРАЗЕЦ</a:t>
            </a:r>
            <a:r>
              <a:rPr lang="ru-RU" sz="3600" dirty="0">
                <a:solidFill>
                  <a:schemeClr val="tx2"/>
                </a:solidFill>
              </a:rPr>
              <a:t> ЗАГОЛОВКА</a:t>
            </a: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6512" y="781819"/>
            <a:ext cx="9144000" cy="617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697A-6466-48D9-B395-228938308854}" type="datetime1">
              <a:rPr lang="ru-RU" smtClean="0"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457200" y="-1369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schemeClr val="tx2"/>
                </a:solidFill>
              </a:rPr>
              <a:t>ОБРАЗЕЦ ЗАГОЛОВКА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36512" y="781819"/>
            <a:ext cx="9144000" cy="617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C64B-F96C-4164-B383-C5988C25EBC1}" type="datetime1">
              <a:rPr lang="ru-RU" smtClean="0"/>
              <a:t>21.08.2019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457200" y="-1369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chemeClr val="tx2"/>
                </a:solidFill>
              </a:rPr>
              <a:t>ОБРАЗЕЦ</a:t>
            </a:r>
            <a:r>
              <a:rPr lang="ru-RU" sz="3600" dirty="0">
                <a:solidFill>
                  <a:schemeClr val="tx2"/>
                </a:solidFill>
              </a:rPr>
              <a:t> ЗАГОЛОВКА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36512" y="781819"/>
            <a:ext cx="9144000" cy="617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4D25-00E7-47DF-89B0-8045CE772927}" type="datetime1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457200" y="-1369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chemeClr val="tx2"/>
                </a:solidFill>
              </a:rPr>
              <a:t>ОБРАЗЕЦ</a:t>
            </a:r>
            <a:r>
              <a:rPr lang="ru-RU" sz="3600" dirty="0">
                <a:solidFill>
                  <a:schemeClr val="tx2"/>
                </a:solidFill>
              </a:rPr>
              <a:t> ЗАГОЛОВКА</a:t>
            </a: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6512" y="781819"/>
            <a:ext cx="9144000" cy="617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8F42-01D1-467A-A271-E9938BBBF0A4}" type="datetime1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2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697A-6466-48D9-B395-228938308854}" type="datetime1">
              <a:rPr lang="ru-RU" smtClean="0"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457200" y="-1369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36512" y="781819"/>
            <a:ext cx="9144000" cy="617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79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C64B-F96C-4164-B383-C5988C25EBC1}" type="datetime1">
              <a:rPr lang="ru-RU" smtClean="0"/>
              <a:t>21.08.2019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457200" y="-1369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36512" y="781819"/>
            <a:ext cx="9144000" cy="617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56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3692"/>
            <a:ext cx="8229600" cy="85725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D11B-E323-4392-B254-169FD0FF9D23}" type="datetime1">
              <a:rPr lang="ru-RU" smtClean="0"/>
              <a:t>21.08.2019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36512" y="781819"/>
            <a:ext cx="9144000" cy="617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31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CB86-D93F-4E35-8C48-B176873835A2}" type="datetime1">
              <a:rPr lang="ru-RU" smtClean="0"/>
              <a:t>21.08.2019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81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C0F2-759E-4329-8A4B-2DB8F1B1D0DE}" type="datetime1">
              <a:rPr lang="ru-RU" smtClean="0"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51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874D-70D1-4AE6-B05A-064ACDFCE351}" type="datetime1">
              <a:rPr lang="ru-RU" smtClean="0"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02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40000"/>
            <a:lumOff val="60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8181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DC64D-6D2A-44D4-8416-EDC1E02A9310}" type="datetime1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818186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8181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61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1" cy="3429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4750737"/>
            <a:ext cx="9144001" cy="49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384301"/>
            <a:ext cx="7543801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4844840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pPr defTabSz="342900"/>
            <a:fld id="{5B106E36-FD25-4E2D-B0AA-010F637433A0}" type="datetimeFigureOut">
              <a:rPr lang="ru-RU" smtClean="0"/>
              <a:pPr defTabSz="342900"/>
              <a:t>21.08.2019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4844840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pPr defTabSz="34290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4844840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defTabSz="342900"/>
            <a:fld id="{725C68B6-61C2-468F-89AB-4B9F7531AA68}" type="slidenum">
              <a:rPr lang="ru-RU" smtClean="0"/>
              <a:pPr defTabSz="34290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79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650" r:id="rId12"/>
    <p:sldLayoutId id="2147483652" r:id="rId13"/>
    <p:sldLayoutId id="2147483653" r:id="rId14"/>
    <p:sldLayoutId id="2147483658" r:id="rId15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sites.google.com/site/teoriasilnogomyslenia/tosm/zakony-razvitia-sistem" TargetMode="Externa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043608" y="2139702"/>
            <a:ext cx="7543800" cy="108806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Флагманские управленческие модели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Базовые основания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6569" y="4770042"/>
            <a:ext cx="667431" cy="37345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6B93FE90-079F-4367-B42E-846F1583A2DD}"/>
              </a:ext>
            </a:extLst>
          </p:cNvPr>
          <p:cNvSpPr txBox="1">
            <a:spLocks/>
          </p:cNvSpPr>
          <p:nvPr/>
        </p:nvSpPr>
        <p:spPr>
          <a:xfrm>
            <a:off x="107504" y="123478"/>
            <a:ext cx="4393270" cy="108012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4">
                <a:lumMod val="50000"/>
              </a:schemeClr>
            </a:solidFill>
          </a:ln>
        </p:spPr>
        <p:txBody>
          <a:bodyPr vert="horz" lIns="137160" tIns="137160" rIns="137160" bIns="137160" rtlCol="0" anchor="ctr">
            <a:normAutofit fontScale="25000" lnSpcReduction="20000"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825" i="1" cap="all" spc="150" dirty="0" smtClean="0">
                <a:solidFill>
                  <a:srgbClr val="262626"/>
                </a:solidFill>
              </a:rPr>
              <a:t>    </a:t>
            </a:r>
            <a:r>
              <a:rPr lang="en-US" sz="825" i="1" cap="all" spc="150" dirty="0" smtClean="0">
                <a:solidFill>
                  <a:srgbClr val="262626"/>
                </a:solidFill>
              </a:rPr>
              <a:t/>
            </a:r>
            <a:br>
              <a:rPr lang="en-US" sz="825" i="1" cap="all" spc="150" dirty="0" smtClean="0">
                <a:solidFill>
                  <a:srgbClr val="262626"/>
                </a:solidFill>
              </a:rPr>
            </a:br>
            <a:r>
              <a:rPr lang="ru-RU" sz="1700" i="1" cap="all" spc="150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            </a:t>
            </a:r>
            <a:r>
              <a:rPr lang="ru-RU" sz="4800" b="1" cap="all" spc="15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800" b="1" cap="all" spc="150" dirty="0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en-US" sz="4800" b="1" cap="all" spc="150" dirty="0">
                <a:solidFill>
                  <a:schemeClr val="accent4">
                    <a:lumMod val="75000"/>
                  </a:schemeClr>
                </a:solidFill>
              </a:rPr>
              <a:t>-</a:t>
            </a:r>
            <a:r>
              <a:rPr lang="en-US" sz="3300" b="1" cap="all" spc="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основания</a:t>
            </a:r>
            <a:endParaRPr lang="ru-RU" sz="3300" b="1" cap="all" spc="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3300" b="1" cap="all" spc="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300" b="1" cap="all" spc="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cap="all" spc="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en-US" sz="4800" b="1" cap="all" spc="150" dirty="0">
                <a:solidFill>
                  <a:schemeClr val="accent4">
                    <a:lumMod val="75000"/>
                  </a:schemeClr>
                </a:solidFill>
              </a:rPr>
              <a:t>P-</a:t>
            </a:r>
            <a:r>
              <a:rPr lang="en-US" sz="3300" b="1" cap="all" spc="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Прогрессивное мышление</a:t>
            </a:r>
            <a:endParaRPr lang="ru-RU" sz="3300" b="1" cap="all" spc="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3300" b="1" cap="all" spc="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300" b="1" cap="all" spc="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cap="all" spc="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en-US" sz="3300" b="1" cap="all" spc="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all" spc="150" dirty="0" smtClean="0">
                <a:solidFill>
                  <a:schemeClr val="accent4">
                    <a:lumMod val="75000"/>
                  </a:schemeClr>
                </a:solidFill>
              </a:rPr>
              <a:t>D-</a:t>
            </a:r>
            <a:r>
              <a:rPr lang="en-US" sz="3300" b="1" cap="all" spc="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Дивергентн</a:t>
            </a:r>
            <a:r>
              <a:rPr lang="ru-RU" sz="3300" b="1" cap="all" spc="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 продуктивность</a:t>
            </a:r>
            <a:r>
              <a:rPr lang="en-US" sz="3300" cap="all" spc="0" dirty="0" smtClean="0">
                <a:solidFill>
                  <a:srgbClr val="370A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300" cap="all" spc="0" dirty="0" smtClean="0">
                <a:solidFill>
                  <a:srgbClr val="370A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cap="all" spc="0" dirty="0">
              <a:solidFill>
                <a:srgbClr val="370A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23478"/>
            <a:ext cx="1713510" cy="108012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24128" y="987574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Совещание 1 </a:t>
            </a:r>
            <a:r>
              <a:rPr lang="ru-RU" dirty="0" smtClean="0"/>
              <a:t>(21.08.19)  экспериментальной сети муниципалитетов «ФУМ»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4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88A359-271C-4DDD-9EBF-1BC3DFAA4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08504" cy="123355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</a:rPr>
              <a:t>Уровень </a:t>
            </a:r>
            <a:r>
              <a:rPr lang="ru-RU" b="1" dirty="0">
                <a:solidFill>
                  <a:srgbClr val="C00000"/>
                </a:solidFill>
              </a:rPr>
              <a:t>целостности (качество) системы зависит от:</a:t>
            </a:r>
          </a:p>
        </p:txBody>
      </p:sp>
      <p:sp>
        <p:nvSpPr>
          <p:cNvPr id="8195" name="Объект 2">
            <a:extLst>
              <a:ext uri="{FF2B5EF4-FFF2-40B4-BE49-F238E27FC236}">
                <a16:creationId xmlns="" xmlns:a16="http://schemas.microsoft.com/office/drawing/2014/main" id="{7CFC19AF-05F7-4C2B-AE19-5C405285A1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2800" dirty="0">
                <a:solidFill>
                  <a:schemeClr val="accent4">
                    <a:lumMod val="75000"/>
                  </a:schemeClr>
                </a:solidFill>
              </a:rPr>
              <a:t>а) целеустремленности, т.е. </a:t>
            </a:r>
            <a:r>
              <a:rPr lang="ru-RU" altLang="ru-RU" sz="2800" u="sng" dirty="0">
                <a:solidFill>
                  <a:schemeClr val="accent4">
                    <a:lumMod val="75000"/>
                  </a:schemeClr>
                </a:solidFill>
              </a:rPr>
              <a:t>связи всех элементов с целью;</a:t>
            </a:r>
          </a:p>
          <a:p>
            <a:pPr marL="0" indent="0">
              <a:buNone/>
            </a:pPr>
            <a:r>
              <a:rPr lang="ru-RU" altLang="ru-RU" sz="2800" dirty="0">
                <a:solidFill>
                  <a:schemeClr val="accent4">
                    <a:lumMod val="75000"/>
                  </a:schemeClr>
                </a:solidFill>
              </a:rPr>
              <a:t> б) полноты набора компонентов; </a:t>
            </a:r>
          </a:p>
          <a:p>
            <a:pPr marL="0" indent="0">
              <a:buNone/>
            </a:pPr>
            <a:r>
              <a:rPr lang="ru-RU" altLang="ru-RU" sz="2800" dirty="0">
                <a:solidFill>
                  <a:schemeClr val="accent4">
                    <a:lumMod val="75000"/>
                  </a:schemeClr>
                </a:solidFill>
              </a:rPr>
              <a:t>в) </a:t>
            </a:r>
            <a:r>
              <a:rPr lang="ru-RU" altLang="ru-RU" sz="2800" u="sng" dirty="0">
                <a:solidFill>
                  <a:schemeClr val="accent4">
                    <a:lumMod val="75000"/>
                  </a:schemeClr>
                </a:solidFill>
              </a:rPr>
              <a:t>тесноты взаимосвязи </a:t>
            </a:r>
            <a:r>
              <a:rPr lang="ru-RU" altLang="ru-RU" sz="2800" dirty="0">
                <a:solidFill>
                  <a:schemeClr val="accent4">
                    <a:lumMod val="75000"/>
                  </a:schemeClr>
                </a:solidFill>
              </a:rPr>
              <a:t>и числа связей между элементами системы;</a:t>
            </a:r>
          </a:p>
          <a:p>
            <a:pPr marL="0" indent="0">
              <a:buNone/>
            </a:pPr>
            <a:r>
              <a:rPr lang="ru-RU" altLang="ru-RU" sz="2800" dirty="0">
                <a:solidFill>
                  <a:schemeClr val="accent4">
                    <a:lumMod val="75000"/>
                  </a:schemeClr>
                </a:solidFill>
              </a:rPr>
              <a:t> г) полноты функционирования всех элементов системы.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03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2489" y="14605"/>
            <a:ext cx="5915025" cy="774948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/>
              <a:t>Законы развития систем</a:t>
            </a:r>
            <a:r>
              <a:rPr lang="ru-RU" dirty="0"/>
              <a:t/>
            </a:r>
            <a:br>
              <a:rPr lang="ru-RU" dirty="0"/>
            </a:br>
            <a:r>
              <a:rPr lang="en-US" sz="1200" dirty="0">
                <a:hlinkClick r:id="rId2"/>
              </a:rPr>
              <a:t>https://sites.google.com/site/teoriasilnogomyslenia/tosm/zakony-razvitia-sistem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7634" y="1005577"/>
            <a:ext cx="6588732" cy="38884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</a:rPr>
              <a:t>Закон S-образного развития или кривая жизни системы</a:t>
            </a: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u="sng" dirty="0"/>
              <a:t>Все системы возникают, расцветают и увядают</a:t>
            </a:r>
          </a:p>
          <a:p>
            <a:pPr marL="0" indent="0">
              <a:buNone/>
            </a:pPr>
            <a:endParaRPr lang="ru-RU" u="sng" dirty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i="1" dirty="0"/>
              <a:t>РИС. по оси X время жизни системы, а по оси Y один из основных параметров системы</a:t>
            </a:r>
          </a:p>
          <a:p>
            <a:pPr marL="0" indent="0">
              <a:buNone/>
            </a:pPr>
            <a:endParaRPr lang="ru-RU" i="1" dirty="0"/>
          </a:p>
        </p:txBody>
      </p:sp>
      <p:pic>
        <p:nvPicPr>
          <p:cNvPr id="11" name="Picture 2" descr="https://sites.google.com/site/teoriasilnogomyslenia/_/rsrc/1369237084327/tosm/zakony-razvitia-sistem/%D0%A2%D0%9E%D0%A1%D0%9C%20S-%D0%BE%D0%B1%D1%80%D0%B0%D0%B7%D0%B8%D0%BD%D0%B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67694"/>
            <a:ext cx="3790446" cy="210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Соединитель: изогнутый 5">
            <a:extLst>
              <a:ext uri="{FF2B5EF4-FFF2-40B4-BE49-F238E27FC236}">
                <a16:creationId xmlns="" xmlns:a16="http://schemas.microsoft.com/office/drawing/2014/main" id="{A594A3D4-EE66-4180-9DDE-CFFB4EB97A70}"/>
              </a:ext>
            </a:extLst>
          </p:cNvPr>
          <p:cNvCxnSpPr/>
          <p:nvPr/>
        </p:nvCxnSpPr>
        <p:spPr>
          <a:xfrm>
            <a:off x="5099071" y="2427734"/>
            <a:ext cx="864096" cy="288032"/>
          </a:xfrm>
          <a:prstGeom prst="curvedConnector3">
            <a:avLst>
              <a:gd name="adj1" fmla="val 67212"/>
            </a:avLst>
          </a:prstGeom>
          <a:ln w="666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6228184" y="1851670"/>
            <a:ext cx="2664296" cy="20882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На каком этапе Ваша система?</a:t>
            </a:r>
          </a:p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Уже на 2 этапе нужны новые цели (ЕДИНЫЕ ДЛЯ ВСЕЙ СИСТЕМЫ).</a:t>
            </a:r>
          </a:p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На 3 этапе сложнее…..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7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1470"/>
            <a:ext cx="7539176" cy="125155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КАКИЕ УПРАВЛЕНЧЕСКИЕ МОДЕЛИ МОГУТ ПОМОЧЬ В РАЗВИТИИ СИСТЕМ?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20894165">
            <a:off x="467544" y="2571750"/>
            <a:ext cx="4680520" cy="93610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Текущая деятельность (функционал текущий)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758225">
            <a:off x="4476307" y="2616725"/>
            <a:ext cx="4464496" cy="93610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Деятельность по развитию системы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1779662"/>
            <a:ext cx="417646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Основные составляющие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18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3">
            <a:extLst>
              <a:ext uri="{FF2B5EF4-FFF2-40B4-BE49-F238E27FC236}">
                <a16:creationId xmlns="" xmlns:a16="http://schemas.microsoft.com/office/drawing/2014/main" id="{04625C8A-9C7F-4147-B6F8-255229C9C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4" t="-20512" r="10986" b="20512"/>
          <a:stretch>
            <a:fillRect/>
          </a:stretch>
        </p:blipFill>
        <p:spPr bwMode="auto">
          <a:xfrm>
            <a:off x="1277634" y="-813327"/>
            <a:ext cx="6886017" cy="487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: вправо 1">
            <a:extLst>
              <a:ext uri="{FF2B5EF4-FFF2-40B4-BE49-F238E27FC236}">
                <a16:creationId xmlns="" xmlns:a16="http://schemas.microsoft.com/office/drawing/2014/main" id="{E9321083-BDAB-4BAF-9DB5-1467B368AC1A}"/>
              </a:ext>
            </a:extLst>
          </p:cNvPr>
          <p:cNvSpPr/>
          <p:nvPr/>
        </p:nvSpPr>
        <p:spPr>
          <a:xfrm>
            <a:off x="1143000" y="1862783"/>
            <a:ext cx="1135962" cy="70207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solidFill>
                  <a:srgbClr val="FF0000"/>
                </a:solidFill>
              </a:rPr>
              <a:t>Потерян</a:t>
            </a:r>
            <a:endParaRPr lang="ru-RU" sz="1350" dirty="0"/>
          </a:p>
        </p:txBody>
      </p:sp>
      <p:sp>
        <p:nvSpPr>
          <p:cNvPr id="4" name="Стрелка: вправо 3">
            <a:extLst>
              <a:ext uri="{FF2B5EF4-FFF2-40B4-BE49-F238E27FC236}">
                <a16:creationId xmlns="" xmlns:a16="http://schemas.microsoft.com/office/drawing/2014/main" id="{FB8C210A-8540-4887-AB9F-6CEF1086FB7B}"/>
              </a:ext>
            </a:extLst>
          </p:cNvPr>
          <p:cNvSpPr/>
          <p:nvPr/>
        </p:nvSpPr>
        <p:spPr>
          <a:xfrm>
            <a:off x="1043608" y="1131100"/>
            <a:ext cx="1206134" cy="70207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solidFill>
                  <a:srgbClr val="FF0000"/>
                </a:solidFill>
              </a:rPr>
              <a:t>Формален</a:t>
            </a:r>
            <a:endParaRPr lang="ru-RU" sz="1350" dirty="0"/>
          </a:p>
        </p:txBody>
      </p:sp>
      <p:sp>
        <p:nvSpPr>
          <p:cNvPr id="5" name="Стрелка: вправо 4">
            <a:extLst>
              <a:ext uri="{FF2B5EF4-FFF2-40B4-BE49-F238E27FC236}">
                <a16:creationId xmlns="" xmlns:a16="http://schemas.microsoft.com/office/drawing/2014/main" id="{FA50AA1E-1B18-4BE4-8907-0CDD0F971B2B}"/>
              </a:ext>
            </a:extLst>
          </p:cNvPr>
          <p:cNvSpPr/>
          <p:nvPr/>
        </p:nvSpPr>
        <p:spPr>
          <a:xfrm>
            <a:off x="1115616" y="2463738"/>
            <a:ext cx="1122592" cy="70207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solidFill>
                  <a:srgbClr val="FF0000"/>
                </a:solidFill>
              </a:rPr>
              <a:t>Подмена</a:t>
            </a:r>
            <a:endParaRPr lang="ru-RU" sz="1350" dirty="0"/>
          </a:p>
        </p:txBody>
      </p:sp>
      <p:sp>
        <p:nvSpPr>
          <p:cNvPr id="6" name="Стрелка: вправо 5">
            <a:extLst>
              <a:ext uri="{FF2B5EF4-FFF2-40B4-BE49-F238E27FC236}">
                <a16:creationId xmlns="" xmlns:a16="http://schemas.microsoft.com/office/drawing/2014/main" id="{8079B3EE-F1D4-4B60-92C8-867A85003ADF}"/>
              </a:ext>
            </a:extLst>
          </p:cNvPr>
          <p:cNvSpPr/>
          <p:nvPr/>
        </p:nvSpPr>
        <p:spPr>
          <a:xfrm>
            <a:off x="1143000" y="3141799"/>
            <a:ext cx="1106742" cy="70207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solidFill>
                  <a:srgbClr val="FF0000"/>
                </a:solidFill>
              </a:rPr>
              <a:t>Неверно</a:t>
            </a:r>
            <a:endParaRPr lang="ru-RU" sz="135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BCC542B-80D3-44F6-B315-9FD11F2D156B}"/>
              </a:ext>
            </a:extLst>
          </p:cNvPr>
          <p:cNvSpPr/>
          <p:nvPr/>
        </p:nvSpPr>
        <p:spPr>
          <a:xfrm>
            <a:off x="1547665" y="4146930"/>
            <a:ext cx="1539875" cy="6930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13" b="1" dirty="0">
                <a:solidFill>
                  <a:srgbClr val="C00000"/>
                </a:solidFill>
              </a:rPr>
              <a:t>Время жизни проекта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D219823-B7FE-4A53-A896-8F2B4DF4BDC2}"/>
              </a:ext>
            </a:extLst>
          </p:cNvPr>
          <p:cNvSpPr/>
          <p:nvPr/>
        </p:nvSpPr>
        <p:spPr>
          <a:xfrm>
            <a:off x="5035417" y="4227934"/>
            <a:ext cx="3280999" cy="3869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13" b="1" dirty="0">
                <a:solidFill>
                  <a:srgbClr val="C00000"/>
                </a:solidFill>
              </a:rPr>
              <a:t>Время жизни «продукта» проекта</a:t>
            </a:r>
          </a:p>
        </p:txBody>
      </p:sp>
      <p:sp>
        <p:nvSpPr>
          <p:cNvPr id="3" name="Стрелка: влево-вправо 2">
            <a:extLst>
              <a:ext uri="{FF2B5EF4-FFF2-40B4-BE49-F238E27FC236}">
                <a16:creationId xmlns="" xmlns:a16="http://schemas.microsoft.com/office/drawing/2014/main" id="{22023898-87DB-470C-B76E-B90CD25377CB}"/>
              </a:ext>
            </a:extLst>
          </p:cNvPr>
          <p:cNvSpPr/>
          <p:nvPr/>
        </p:nvSpPr>
        <p:spPr>
          <a:xfrm>
            <a:off x="3329862" y="4146930"/>
            <a:ext cx="1571273" cy="693072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13" dirty="0">
                <a:solidFill>
                  <a:srgbClr val="C00000"/>
                </a:solidFill>
              </a:rPr>
              <a:t>В</a:t>
            </a:r>
            <a:r>
              <a:rPr lang="ru-RU" sz="1013" dirty="0"/>
              <a:t> </a:t>
            </a:r>
            <a:r>
              <a:rPr lang="ru-RU" sz="1013" dirty="0">
                <a:solidFill>
                  <a:srgbClr val="C00000"/>
                </a:solidFill>
              </a:rPr>
              <a:t>настоящее время наоборот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79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3">
            <a:extLst>
              <a:ext uri="{FF2B5EF4-FFF2-40B4-BE49-F238E27FC236}">
                <a16:creationId xmlns="" xmlns:a16="http://schemas.microsoft.com/office/drawing/2014/main" id="{04625C8A-9C7F-4147-B6F8-255229C9C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4" t="-20512" r="10986" b="20512"/>
          <a:stretch>
            <a:fillRect/>
          </a:stretch>
        </p:blipFill>
        <p:spPr bwMode="auto">
          <a:xfrm>
            <a:off x="35496" y="0"/>
            <a:ext cx="5907917" cy="310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DE67BD7-AB27-4810-B215-AEC4DAAE3C11}"/>
              </a:ext>
            </a:extLst>
          </p:cNvPr>
          <p:cNvSpPr txBox="1"/>
          <p:nvPr/>
        </p:nvSpPr>
        <p:spPr>
          <a:xfrm>
            <a:off x="611560" y="19548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Руководители  делают набор мероприятий!!!!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84168" y="843558"/>
            <a:ext cx="2952328" cy="10081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tx1"/>
                </a:solidFill>
              </a:rPr>
              <a:t>МЕЧТА!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Рост показателей результативности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76256" y="2283718"/>
            <a:ext cx="2160240" cy="7920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Лозунги в документах и делах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147814"/>
            <a:ext cx="7992888" cy="7920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ОГРОМНОЕ количество мероприятий….. Не ясно как связаны с целью, как охватывают ВСЕ элементы системы…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4110073"/>
            <a:ext cx="5832648" cy="10081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Результативность не растет!!!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8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23478"/>
            <a:ext cx="7543800" cy="108806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Как спасать ситуацию….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84301"/>
            <a:ext cx="8568951" cy="301752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rgbClr val="370AC8"/>
                </a:solidFill>
              </a:rPr>
              <a:t>На основании исследований и  анализа деятельности множества образовательных систем сотрудниками Холдинга, </a:t>
            </a:r>
          </a:p>
          <a:p>
            <a:r>
              <a:rPr lang="ru-RU" sz="2800" dirty="0" smtClean="0">
                <a:solidFill>
                  <a:srgbClr val="370AC8"/>
                </a:solidFill>
              </a:rPr>
              <a:t>с учетом экспертной оценки ученых (анализа результативных методологических концепций) </a:t>
            </a:r>
          </a:p>
          <a:p>
            <a:r>
              <a:rPr lang="ru-RU" sz="2800" dirty="0" smtClean="0">
                <a:solidFill>
                  <a:srgbClr val="370AC8"/>
                </a:solidFill>
              </a:rPr>
              <a:t>выявлены РЕКОМЕНДАЦИИ для повышения эффективности деятельности руководителей в части запуска процессов развития.</a:t>
            </a:r>
            <a:endParaRPr lang="ru-RU" sz="2800" dirty="0">
              <a:solidFill>
                <a:srgbClr val="370A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92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3">
            <a:extLst>
              <a:ext uri="{FF2B5EF4-FFF2-40B4-BE49-F238E27FC236}">
                <a16:creationId xmlns="" xmlns:a16="http://schemas.microsoft.com/office/drawing/2014/main" id="{04625C8A-9C7F-4147-B6F8-255229C9C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4" t="-20512" r="10986" b="20512"/>
          <a:stretch>
            <a:fillRect/>
          </a:stretch>
        </p:blipFill>
        <p:spPr bwMode="auto">
          <a:xfrm>
            <a:off x="251520" y="267494"/>
            <a:ext cx="3851920" cy="33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26251"/>
            <a:ext cx="4644008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00B050"/>
                </a:solidFill>
              </a:rPr>
              <a:t>! </a:t>
            </a:r>
            <a:r>
              <a:rPr lang="ru-RU" u="sng" dirty="0">
                <a:solidFill>
                  <a:srgbClr val="00B050"/>
                </a:solidFill>
              </a:rPr>
              <a:t>На </a:t>
            </a:r>
            <a:r>
              <a:rPr lang="ru-RU" u="sng" dirty="0" smtClean="0">
                <a:solidFill>
                  <a:srgbClr val="00B050"/>
                </a:solidFill>
              </a:rPr>
              <a:t>1 стратегическом уровне</a:t>
            </a:r>
            <a:endParaRPr lang="ru-RU" u="sng" dirty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</a:rPr>
              <a:t>Связать показатели с основными заявленными направлениями стратегии. ДОБИТЬСЯ понимания КАЖДЫМ элементом системы понимания стратегии (с учетом показателей)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62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3">
            <a:extLst>
              <a:ext uri="{FF2B5EF4-FFF2-40B4-BE49-F238E27FC236}">
                <a16:creationId xmlns="" xmlns:a16="http://schemas.microsoft.com/office/drawing/2014/main" id="{04625C8A-9C7F-4147-B6F8-255229C9C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4" t="-20512" r="10986" b="20512"/>
          <a:stretch>
            <a:fillRect/>
          </a:stretch>
        </p:blipFill>
        <p:spPr bwMode="auto">
          <a:xfrm>
            <a:off x="251520" y="267494"/>
            <a:ext cx="3851920" cy="33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60032" y="51470"/>
            <a:ext cx="4067944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00B050"/>
                </a:solidFill>
              </a:rPr>
              <a:t>! </a:t>
            </a:r>
            <a:r>
              <a:rPr lang="ru-RU" b="1" u="sng" dirty="0">
                <a:solidFill>
                  <a:srgbClr val="00B050"/>
                </a:solidFill>
              </a:rPr>
              <a:t>На </a:t>
            </a:r>
            <a:r>
              <a:rPr lang="ru-RU" b="1" u="sng" dirty="0" smtClean="0">
                <a:solidFill>
                  <a:srgbClr val="00B050"/>
                </a:solidFill>
              </a:rPr>
              <a:t>2 тактическом </a:t>
            </a:r>
            <a:r>
              <a:rPr lang="ru-RU" b="1" u="sng" dirty="0">
                <a:solidFill>
                  <a:srgbClr val="00B050"/>
                </a:solidFill>
              </a:rPr>
              <a:t>уровне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Создать «портфели процессов» текущей деятельности </a:t>
            </a:r>
            <a:r>
              <a:rPr lang="ru-RU" dirty="0" smtClean="0">
                <a:solidFill>
                  <a:srgbClr val="00B050"/>
                </a:solidFill>
              </a:rPr>
              <a:t>и сбалансировать ВСЮ ДЕЯТЕЛЬНОСТЬ через систему портфелей «проектов» и «процессов» в соотношении со всеми показателями (</a:t>
            </a:r>
            <a:r>
              <a:rPr lang="ru-RU" dirty="0" err="1" smtClean="0">
                <a:solidFill>
                  <a:srgbClr val="00B050"/>
                </a:solidFill>
              </a:rPr>
              <a:t>см.след.слайд</a:t>
            </a:r>
            <a:r>
              <a:rPr lang="ru-RU" dirty="0" smtClean="0">
                <a:solidFill>
                  <a:srgbClr val="00B050"/>
                </a:solidFill>
              </a:rPr>
              <a:t>)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73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3">
            <a:extLst>
              <a:ext uri="{FF2B5EF4-FFF2-40B4-BE49-F238E27FC236}">
                <a16:creationId xmlns="" xmlns:a16="http://schemas.microsoft.com/office/drawing/2014/main" id="{04625C8A-9C7F-4147-B6F8-255229C9C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4" t="-20512" r="10986" b="20512"/>
          <a:stretch>
            <a:fillRect/>
          </a:stretch>
        </p:blipFill>
        <p:spPr bwMode="auto">
          <a:xfrm>
            <a:off x="251520" y="267494"/>
            <a:ext cx="3851920" cy="33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860032" y="2211710"/>
            <a:ext cx="4032448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00B050"/>
                </a:solidFill>
              </a:rPr>
              <a:t>! </a:t>
            </a:r>
            <a:r>
              <a:rPr lang="ru-RU" u="sng" dirty="0">
                <a:solidFill>
                  <a:srgbClr val="00B050"/>
                </a:solidFill>
              </a:rPr>
              <a:t>На </a:t>
            </a:r>
            <a:r>
              <a:rPr lang="ru-RU" u="sng" dirty="0" smtClean="0">
                <a:solidFill>
                  <a:srgbClr val="00B050"/>
                </a:solidFill>
              </a:rPr>
              <a:t>3 </a:t>
            </a:r>
            <a:r>
              <a:rPr lang="ru-RU" u="sng" dirty="0">
                <a:solidFill>
                  <a:srgbClr val="00B050"/>
                </a:solidFill>
              </a:rPr>
              <a:t>оперативном уровне</a:t>
            </a:r>
          </a:p>
          <a:p>
            <a:r>
              <a:rPr lang="ru-RU" dirty="0">
                <a:solidFill>
                  <a:srgbClr val="00B050"/>
                </a:solidFill>
              </a:rPr>
              <a:t>1 этап – внедрение </a:t>
            </a:r>
            <a:r>
              <a:rPr lang="ru-RU" i="1" dirty="0">
                <a:solidFill>
                  <a:srgbClr val="00B050"/>
                </a:solidFill>
              </a:rPr>
              <a:t>сквозного</a:t>
            </a:r>
            <a:r>
              <a:rPr lang="ru-RU" dirty="0">
                <a:solidFill>
                  <a:srgbClr val="00B050"/>
                </a:solidFill>
              </a:rPr>
              <a:t> проекта для всех элементов системы </a:t>
            </a:r>
          </a:p>
          <a:p>
            <a:r>
              <a:rPr lang="ru-RU" dirty="0">
                <a:solidFill>
                  <a:srgbClr val="00B050"/>
                </a:solidFill>
              </a:rPr>
              <a:t>2 этап – включение </a:t>
            </a:r>
            <a:r>
              <a:rPr lang="ru-RU" i="1" dirty="0">
                <a:solidFill>
                  <a:srgbClr val="00B050"/>
                </a:solidFill>
              </a:rPr>
              <a:t>каждого </a:t>
            </a:r>
            <a:r>
              <a:rPr lang="ru-RU" dirty="0">
                <a:solidFill>
                  <a:srgbClr val="00B050"/>
                </a:solidFill>
              </a:rPr>
              <a:t>элемента в поиск и реализацию проектов развития </a:t>
            </a:r>
            <a:r>
              <a:rPr lang="ru-RU" dirty="0" smtClean="0">
                <a:solidFill>
                  <a:srgbClr val="00B050"/>
                </a:solidFill>
              </a:rPr>
              <a:t>системы (законы систем, зависимость «качества» от целеустремленности КАЖДОГО)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38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3">
            <a:extLst>
              <a:ext uri="{FF2B5EF4-FFF2-40B4-BE49-F238E27FC236}">
                <a16:creationId xmlns="" xmlns:a16="http://schemas.microsoft.com/office/drawing/2014/main" id="{04625C8A-9C7F-4147-B6F8-255229C9C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4" t="-20512" r="10986" b="20512"/>
          <a:stretch>
            <a:fillRect/>
          </a:stretch>
        </p:blipFill>
        <p:spPr bwMode="auto">
          <a:xfrm>
            <a:off x="251520" y="267494"/>
            <a:ext cx="3851920" cy="33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1560" y="2715766"/>
            <a:ext cx="385192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00B050"/>
                </a:solidFill>
              </a:rPr>
              <a:t>! </a:t>
            </a:r>
            <a:r>
              <a:rPr lang="ru-RU" u="sng" dirty="0">
                <a:solidFill>
                  <a:srgbClr val="00B050"/>
                </a:solidFill>
              </a:rPr>
              <a:t>На </a:t>
            </a:r>
            <a:r>
              <a:rPr lang="ru-RU" u="sng" dirty="0" smtClean="0">
                <a:solidFill>
                  <a:srgbClr val="00B050"/>
                </a:solidFill>
              </a:rPr>
              <a:t>4 операционном </a:t>
            </a:r>
            <a:r>
              <a:rPr lang="ru-RU" u="sng" dirty="0">
                <a:solidFill>
                  <a:srgbClr val="00B050"/>
                </a:solidFill>
              </a:rPr>
              <a:t>уровне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Система контрольных точек в цифровом наглядном режиме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Система обратной связи по всем основным проектам, «качеству» процессов 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7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70061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Миссия </a:t>
            </a:r>
            <a:r>
              <a:rPr lang="ru-RU" b="1" dirty="0" smtClean="0">
                <a:solidFill>
                  <a:srgbClr val="C00000"/>
                </a:solidFill>
              </a:rPr>
              <a:t>холдинга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6512" y="1059582"/>
            <a:ext cx="9180512" cy="36004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>
                <a:solidFill>
                  <a:srgbClr val="370AC8"/>
                </a:solidFill>
              </a:rPr>
              <a:t>организация партнёрской сети </a:t>
            </a:r>
            <a:r>
              <a:rPr lang="ru-RU" sz="2800" u="sng" dirty="0">
                <a:solidFill>
                  <a:srgbClr val="370AC8"/>
                </a:solidFill>
              </a:rPr>
              <a:t>ученых и практиков</a:t>
            </a:r>
            <a:r>
              <a:rPr lang="ru-RU" sz="2800" dirty="0">
                <a:solidFill>
                  <a:srgbClr val="370AC8"/>
                </a:solidFill>
              </a:rPr>
              <a:t/>
            </a:r>
            <a:br>
              <a:rPr lang="ru-RU" sz="2800" dirty="0">
                <a:solidFill>
                  <a:srgbClr val="370AC8"/>
                </a:solidFill>
              </a:rPr>
            </a:br>
            <a:r>
              <a:rPr lang="ru-RU" sz="2800" dirty="0">
                <a:solidFill>
                  <a:srgbClr val="370AC8"/>
                </a:solidFill>
              </a:rPr>
              <a:t/>
            </a:r>
            <a:br>
              <a:rPr lang="ru-RU" sz="2800" dirty="0">
                <a:solidFill>
                  <a:srgbClr val="370AC8"/>
                </a:solidFill>
              </a:rPr>
            </a:br>
            <a:r>
              <a:rPr lang="ru-RU" sz="2800" dirty="0">
                <a:solidFill>
                  <a:srgbClr val="370AC8"/>
                </a:solidFill>
              </a:rPr>
              <a:t>для проведения </a:t>
            </a:r>
            <a:r>
              <a:rPr lang="ru-RU" sz="2800" u="sng" dirty="0">
                <a:solidFill>
                  <a:srgbClr val="370AC8"/>
                </a:solidFill>
              </a:rPr>
              <a:t>исследований</a:t>
            </a:r>
            <a:r>
              <a:rPr lang="ru-RU" sz="2800" dirty="0">
                <a:solidFill>
                  <a:srgbClr val="370AC8"/>
                </a:solidFill>
              </a:rPr>
              <a:t> </a:t>
            </a:r>
            <a:br>
              <a:rPr lang="ru-RU" sz="2800" dirty="0">
                <a:solidFill>
                  <a:srgbClr val="370AC8"/>
                </a:solidFill>
              </a:rPr>
            </a:br>
            <a:r>
              <a:rPr lang="ru-RU" sz="2800" dirty="0">
                <a:solidFill>
                  <a:srgbClr val="370AC8"/>
                </a:solidFill>
              </a:rPr>
              <a:t/>
            </a:r>
            <a:br>
              <a:rPr lang="ru-RU" sz="2800" dirty="0">
                <a:solidFill>
                  <a:srgbClr val="370AC8"/>
                </a:solidFill>
              </a:rPr>
            </a:br>
            <a:r>
              <a:rPr lang="ru-RU" sz="2800" dirty="0">
                <a:solidFill>
                  <a:srgbClr val="370AC8"/>
                </a:solidFill>
              </a:rPr>
              <a:t>и </a:t>
            </a:r>
            <a:r>
              <a:rPr lang="ru-RU" sz="2800" u="sng" dirty="0">
                <a:solidFill>
                  <a:srgbClr val="370AC8"/>
                </a:solidFill>
              </a:rPr>
              <a:t>запуска процессов прогрессивного развития</a:t>
            </a:r>
            <a:r>
              <a:rPr lang="ru-RU" sz="2800" dirty="0">
                <a:solidFill>
                  <a:srgbClr val="370AC8"/>
                </a:solidFill>
              </a:rPr>
              <a:t/>
            </a:r>
            <a:br>
              <a:rPr lang="ru-RU" sz="2800" dirty="0">
                <a:solidFill>
                  <a:srgbClr val="370AC8"/>
                </a:solidFill>
              </a:rPr>
            </a:br>
            <a:r>
              <a:rPr lang="ru-RU" sz="2800" dirty="0">
                <a:solidFill>
                  <a:srgbClr val="370AC8"/>
                </a:solidFill>
              </a:rPr>
              <a:t/>
            </a:r>
            <a:br>
              <a:rPr lang="ru-RU" sz="2800" dirty="0">
                <a:solidFill>
                  <a:srgbClr val="370AC8"/>
                </a:solidFill>
              </a:rPr>
            </a:br>
            <a:r>
              <a:rPr lang="ru-RU" sz="2800" dirty="0">
                <a:solidFill>
                  <a:srgbClr val="370AC8"/>
                </a:solidFill>
              </a:rPr>
              <a:t> сферы образования и культуры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8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860032" y="2211710"/>
            <a:ext cx="4032448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00B050"/>
                </a:solidFill>
              </a:rPr>
              <a:t>! </a:t>
            </a:r>
            <a:r>
              <a:rPr lang="ru-RU" u="sng" dirty="0">
                <a:solidFill>
                  <a:srgbClr val="00B050"/>
                </a:solidFill>
              </a:rPr>
              <a:t>На </a:t>
            </a:r>
            <a:r>
              <a:rPr lang="ru-RU" u="sng" dirty="0" smtClean="0">
                <a:solidFill>
                  <a:srgbClr val="00B050"/>
                </a:solidFill>
              </a:rPr>
              <a:t>3 </a:t>
            </a:r>
            <a:r>
              <a:rPr lang="ru-RU" u="sng" dirty="0">
                <a:solidFill>
                  <a:srgbClr val="00B050"/>
                </a:solidFill>
              </a:rPr>
              <a:t>оперативном уровне</a:t>
            </a:r>
          </a:p>
          <a:p>
            <a:r>
              <a:rPr lang="ru-RU" dirty="0">
                <a:solidFill>
                  <a:srgbClr val="00B050"/>
                </a:solidFill>
              </a:rPr>
              <a:t>1 этап – внедрение </a:t>
            </a:r>
            <a:r>
              <a:rPr lang="ru-RU" i="1" dirty="0">
                <a:solidFill>
                  <a:srgbClr val="00B050"/>
                </a:solidFill>
              </a:rPr>
              <a:t>сквозного</a:t>
            </a:r>
            <a:r>
              <a:rPr lang="ru-RU" dirty="0">
                <a:solidFill>
                  <a:srgbClr val="00B050"/>
                </a:solidFill>
              </a:rPr>
              <a:t> проекта для всех элементов системы </a:t>
            </a:r>
          </a:p>
          <a:p>
            <a:r>
              <a:rPr lang="ru-RU" dirty="0">
                <a:solidFill>
                  <a:srgbClr val="00B050"/>
                </a:solidFill>
              </a:rPr>
              <a:t>2 этап – включение </a:t>
            </a:r>
            <a:r>
              <a:rPr lang="ru-RU" i="1" dirty="0">
                <a:solidFill>
                  <a:srgbClr val="00B050"/>
                </a:solidFill>
              </a:rPr>
              <a:t>каждого </a:t>
            </a:r>
            <a:r>
              <a:rPr lang="ru-RU" dirty="0">
                <a:solidFill>
                  <a:srgbClr val="00B050"/>
                </a:solidFill>
              </a:rPr>
              <a:t>элемента в поиск и реализацию проектов развития </a:t>
            </a:r>
            <a:r>
              <a:rPr lang="ru-RU" dirty="0" smtClean="0">
                <a:solidFill>
                  <a:srgbClr val="00B050"/>
                </a:solidFill>
              </a:rPr>
              <a:t>системы (законы систем, зависимость «качества» от целеустремленности КАЖДОГО)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51470"/>
            <a:ext cx="4067944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00B050"/>
                </a:solidFill>
              </a:rPr>
              <a:t>! </a:t>
            </a:r>
            <a:r>
              <a:rPr lang="ru-RU" b="1" u="sng" dirty="0">
                <a:solidFill>
                  <a:srgbClr val="00B050"/>
                </a:solidFill>
              </a:rPr>
              <a:t>На </a:t>
            </a:r>
            <a:r>
              <a:rPr lang="ru-RU" b="1" u="sng" dirty="0" smtClean="0">
                <a:solidFill>
                  <a:srgbClr val="00B050"/>
                </a:solidFill>
              </a:rPr>
              <a:t>2 тактическом </a:t>
            </a:r>
            <a:r>
              <a:rPr lang="ru-RU" b="1" u="sng" dirty="0">
                <a:solidFill>
                  <a:srgbClr val="00B050"/>
                </a:solidFill>
              </a:rPr>
              <a:t>уровне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Создать «портфели процессов» текущей деятельности </a:t>
            </a:r>
            <a:r>
              <a:rPr lang="ru-RU" dirty="0" smtClean="0">
                <a:solidFill>
                  <a:srgbClr val="00B050"/>
                </a:solidFill>
              </a:rPr>
              <a:t>и сбалансировать ВСЮ ДЕЯТЕЛЬНОСТЬ через систему портфелей «проектов» и «процессов» в соотношении со всеми показателями (</a:t>
            </a:r>
            <a:r>
              <a:rPr lang="ru-RU" dirty="0" err="1" smtClean="0">
                <a:solidFill>
                  <a:srgbClr val="00B050"/>
                </a:solidFill>
              </a:rPr>
              <a:t>см.след.слайд</a:t>
            </a:r>
            <a:r>
              <a:rPr lang="ru-RU" dirty="0" smtClean="0">
                <a:solidFill>
                  <a:srgbClr val="00B050"/>
                </a:solidFill>
              </a:rPr>
              <a:t>)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6251"/>
            <a:ext cx="4644008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00B050"/>
                </a:solidFill>
              </a:rPr>
              <a:t>! </a:t>
            </a:r>
            <a:r>
              <a:rPr lang="ru-RU" u="sng" dirty="0">
                <a:solidFill>
                  <a:srgbClr val="00B050"/>
                </a:solidFill>
              </a:rPr>
              <a:t>На </a:t>
            </a:r>
            <a:r>
              <a:rPr lang="ru-RU" u="sng" dirty="0" smtClean="0">
                <a:solidFill>
                  <a:srgbClr val="00B050"/>
                </a:solidFill>
              </a:rPr>
              <a:t>1 стратегическом уровне</a:t>
            </a:r>
            <a:endParaRPr lang="ru-RU" u="sng" dirty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</a:rPr>
              <a:t>Связать показатели с основными заявленными направлениями стратегии. ДОБИТЬСЯ понимания КАЖДЫМ элементом системы понимания стратегии (с учетом показателей)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851670"/>
            <a:ext cx="421196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00B050"/>
                </a:solidFill>
              </a:rPr>
              <a:t>! </a:t>
            </a:r>
            <a:r>
              <a:rPr lang="ru-RU" u="sng" dirty="0">
                <a:solidFill>
                  <a:srgbClr val="00B050"/>
                </a:solidFill>
              </a:rPr>
              <a:t>На </a:t>
            </a:r>
            <a:r>
              <a:rPr lang="ru-RU" u="sng" dirty="0" smtClean="0">
                <a:solidFill>
                  <a:srgbClr val="00B050"/>
                </a:solidFill>
              </a:rPr>
              <a:t>4 операционном </a:t>
            </a:r>
            <a:r>
              <a:rPr lang="ru-RU" u="sng" dirty="0">
                <a:solidFill>
                  <a:srgbClr val="00B050"/>
                </a:solidFill>
              </a:rPr>
              <a:t>уровне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Система контрольных точек в цифровом наглядном режиме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Система обратной связи по всем основным проектам, «качеству» процессов 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35496" y="3651870"/>
            <a:ext cx="4680520" cy="10801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МАКСИМАЛЬНЫЙ РОСТ ПОКАЗАТЕЛЕЙ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Сквозной проект + работа каждого над собственным (групповым ) проектом + сбалансированность проектов в портфелях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38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0"/>
            <a:ext cx="9108504" cy="69954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ПО ЭТИМ НАПРАВЛЕНИЯМ БУДЕТ ВЫСТРОЕНА РАБОТА В СЕТИ ФУМ  в 2019-20 </a:t>
            </a:r>
            <a:r>
              <a:rPr lang="ru-RU" sz="2000" dirty="0" err="1" smtClean="0">
                <a:solidFill>
                  <a:srgbClr val="FF0000"/>
                </a:solidFill>
              </a:rPr>
              <a:t>уч.году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7574"/>
            <a:ext cx="9144000" cy="3744416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1. </a:t>
            </a:r>
            <a:r>
              <a:rPr lang="ru-RU" sz="2400" b="1" dirty="0" smtClean="0"/>
              <a:t>Бесплатно </a:t>
            </a:r>
            <a:r>
              <a:rPr lang="ru-RU" sz="2400" dirty="0" smtClean="0"/>
              <a:t>по основным шагам, с ДЗ, выборочным экспертным анализом, мониторингом, с четким назначением </a:t>
            </a:r>
            <a:r>
              <a:rPr lang="ru-RU" sz="2400" dirty="0" smtClean="0"/>
              <a:t>ответственных </a:t>
            </a:r>
            <a:r>
              <a:rPr lang="ru-RU" sz="2400" dirty="0" smtClean="0"/>
              <a:t>ПО ВСЕМ ПОТРФЕЛЯМ, ПРОЕКТАМ.</a:t>
            </a:r>
          </a:p>
          <a:p>
            <a:r>
              <a:rPr lang="ru-RU" sz="2400" dirty="0" smtClean="0"/>
              <a:t>АКЦЕНТ :</a:t>
            </a:r>
          </a:p>
          <a:p>
            <a:r>
              <a:rPr lang="ru-RU" sz="2400" dirty="0" smtClean="0"/>
              <a:t>- формирование собственного «сквозного проекта» в портфеле «реформирование УЧЕБНОГО ПРОЦЕССА »</a:t>
            </a:r>
          </a:p>
          <a:p>
            <a:r>
              <a:rPr lang="ru-RU" sz="2400" dirty="0" smtClean="0"/>
              <a:t>- внедрение «сквозного проекта» Холдинга «Переход на </a:t>
            </a:r>
            <a:r>
              <a:rPr lang="ru-RU" sz="2400" dirty="0" err="1" smtClean="0"/>
              <a:t>блочно</a:t>
            </a:r>
            <a:r>
              <a:rPr lang="ru-RU" sz="2400" dirty="0" smtClean="0"/>
              <a:t>-событийные погружения»</a:t>
            </a:r>
          </a:p>
          <a:p>
            <a:r>
              <a:rPr lang="ru-RU" sz="2400" u="sng" dirty="0" smtClean="0"/>
              <a:t>Лидерам 2018-19 года  - еженедельные голосовые консультации, </a:t>
            </a:r>
            <a:r>
              <a:rPr lang="ru-RU" sz="2400" u="sng" dirty="0" err="1" smtClean="0"/>
              <a:t>вебинары</a:t>
            </a:r>
            <a:endParaRPr lang="ru-RU" sz="2400" u="sng" dirty="0" smtClean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56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251504" cy="4803998"/>
          </a:xfrm>
        </p:spPr>
        <p:txBody>
          <a:bodyPr>
            <a:noAutofit/>
          </a:bodyPr>
          <a:lstStyle/>
          <a:p>
            <a:r>
              <a:rPr lang="ru-RU" sz="2400" dirty="0" smtClean="0"/>
              <a:t>2. </a:t>
            </a:r>
            <a:r>
              <a:rPr lang="ru-RU" sz="2400" b="1" dirty="0" smtClean="0"/>
              <a:t>Платное сопровождение муниципальной системы </a:t>
            </a:r>
          </a:p>
          <a:p>
            <a:r>
              <a:rPr lang="ru-RU" sz="2400" b="1" dirty="0"/>
              <a:t>У</a:t>
            </a:r>
            <a:r>
              <a:rPr lang="ru-RU" sz="2400" b="1" dirty="0" smtClean="0"/>
              <a:t>ровень «Базовый» </a:t>
            </a:r>
            <a:r>
              <a:rPr lang="ru-RU" sz="2400" dirty="0" smtClean="0"/>
              <a:t>- индивидуальное сопровождение по основным направлениям Холдинга (стратегические ориентиры, сквозные проекты Холдинга), при условии не менее 90% школ муниципальной системы, 8000р от школы, оплата за 6 месяцев сразу (не возвращается)</a:t>
            </a:r>
          </a:p>
          <a:p>
            <a:r>
              <a:rPr lang="ru-RU" sz="2400" b="1" dirty="0" smtClean="0"/>
              <a:t>Уровень «Продвинутый»</a:t>
            </a:r>
            <a:r>
              <a:rPr lang="ru-RU" sz="2400" dirty="0" smtClean="0"/>
              <a:t> - индивидуальное сопровождение в построении собственной модели развития (свои стратегические ориентиры, сквозные проекты</a:t>
            </a:r>
            <a:r>
              <a:rPr lang="ru-RU" sz="2400" dirty="0"/>
              <a:t>), при условии не менее 90% </a:t>
            </a:r>
            <a:r>
              <a:rPr lang="ru-RU" sz="2400" dirty="0" smtClean="0"/>
              <a:t>школ муниципальной системы , 20000р </a:t>
            </a:r>
            <a:r>
              <a:rPr lang="ru-RU" sz="2400" dirty="0"/>
              <a:t>от школы, оплата за 6 месяцев сразу (не возвращается</a:t>
            </a:r>
            <a:r>
              <a:rPr lang="ru-RU" sz="2400" dirty="0" smtClean="0"/>
              <a:t>)</a:t>
            </a:r>
          </a:p>
          <a:p>
            <a:r>
              <a:rPr lang="ru-RU" sz="2400" b="1" dirty="0" smtClean="0"/>
              <a:t>Уровень «ВИП» </a:t>
            </a:r>
            <a:r>
              <a:rPr lang="ru-RU" sz="2400" dirty="0" smtClean="0"/>
              <a:t>- отдельное ведение школы (100000р.  Месяц, оплата ежемесячная, предоплата)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0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B1D8C64-CC32-4E50-A95D-68A41433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33469"/>
            <a:ext cx="9036496" cy="1314145"/>
          </a:xfrm>
        </p:spPr>
        <p:txBody>
          <a:bodyPr>
            <a:normAutofit/>
          </a:bodyPr>
          <a:lstStyle/>
          <a:p>
            <a:pPr algn="ctr"/>
            <a:r>
              <a:rPr lang="ru-RU" sz="2800" u="sng" dirty="0" smtClean="0">
                <a:solidFill>
                  <a:srgbClr val="FF0000"/>
                </a:solidFill>
              </a:rPr>
              <a:t>1 сквозной проект Холдинга 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«БЛОЧНЫЕ СОБЫТИЙНЫЕ ПОГРУЖЕНИЯ» как средство повышения результативности учебного процесса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FD5707E-522A-416A-9DE6-01E2C0488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91630"/>
            <a:ext cx="7776864" cy="309634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dirty="0" smtClean="0"/>
              <a:t>КОНЦЕПТУАЛИЗАЦИЯ УЧЕБНОГО ПРОЦЕССА</a:t>
            </a:r>
          </a:p>
          <a:p>
            <a:pPr marL="0" indent="0">
              <a:buNone/>
            </a:pPr>
            <a:r>
              <a:rPr lang="ru-RU" dirty="0"/>
              <a:t>СО-БЫТИЕ</a:t>
            </a:r>
          </a:p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b="1" dirty="0"/>
              <a:t>Явление, фрагмент действительности, имеющее начало, окончание и определенную внутреннюю динамику</a:t>
            </a:r>
            <a:r>
              <a:rPr lang="ru-RU" dirty="0"/>
              <a:t>…; </a:t>
            </a:r>
          </a:p>
          <a:p>
            <a:r>
              <a:rPr lang="ru-RU" dirty="0"/>
              <a:t>2. Любой поступок или </a:t>
            </a:r>
            <a:r>
              <a:rPr lang="ru-RU" b="1" dirty="0"/>
              <a:t>результат деятельности индивида, оказывающие значительное, иногда определяющее влияние на его будущую судьбу…</a:t>
            </a:r>
            <a:endParaRPr lang="ru-RU" dirty="0"/>
          </a:p>
          <a:p>
            <a:r>
              <a:rPr lang="ru-RU" dirty="0"/>
              <a:t>Источник: </a:t>
            </a:r>
            <a:r>
              <a:rPr lang="ru-RU" dirty="0" err="1"/>
              <a:t>Жмуров</a:t>
            </a:r>
            <a:r>
              <a:rPr lang="ru-RU" dirty="0"/>
              <a:t> В.А. Большая энциклопедия по психиатрии, 2-е изд., 2012 г</a:t>
            </a:r>
          </a:p>
        </p:txBody>
      </p:sp>
    </p:spTree>
    <p:extLst>
      <p:ext uri="{BB962C8B-B14F-4D97-AF65-F5344CB8AC3E}">
        <p14:creationId xmlns:p14="http://schemas.microsoft.com/office/powerpoint/2010/main" val="75664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2EEA2E-26A9-44CC-AEB9-AF751900E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700" dirty="0" smtClean="0">
                <a:solidFill>
                  <a:srgbClr val="FF0000"/>
                </a:solidFill>
              </a:rPr>
              <a:t>Цель 1  Дивергентная продуктивность</a:t>
            </a: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5940F76-EA34-4180-A0C1-DA1B8CFF7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1384301"/>
            <a:ext cx="8115240" cy="3017520"/>
          </a:xfrm>
        </p:spPr>
        <p:txBody>
          <a:bodyPr>
            <a:normAutofit/>
          </a:bodyPr>
          <a:lstStyle/>
          <a:p>
            <a:r>
              <a:rPr lang="ru-RU" sz="2400" dirty="0"/>
              <a:t>Понятие креативности по Дж. </a:t>
            </a:r>
            <a:r>
              <a:rPr lang="ru-RU" sz="2400" dirty="0" err="1"/>
              <a:t>Гилфорду</a:t>
            </a:r>
            <a:r>
              <a:rPr lang="ru-RU" sz="2400" dirty="0"/>
              <a:t> (на базе культуры факторного анализа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«</a:t>
            </a:r>
            <a:r>
              <a:rPr lang="ru-RU" sz="2400" i="1" dirty="0"/>
              <a:t>Креативный паттерн проявляется в </a:t>
            </a:r>
            <a:r>
              <a:rPr lang="ru-RU" sz="2400" i="1" u="sng" dirty="0"/>
              <a:t>креативном поведении</a:t>
            </a:r>
            <a:r>
              <a:rPr lang="ru-RU" sz="2400" i="1" dirty="0"/>
              <a:t>, включающем такие действия, как </a:t>
            </a:r>
            <a:r>
              <a:rPr lang="ru-RU" sz="2400" i="1" u="sng" dirty="0"/>
              <a:t>изобретения, проектирование, сочинение и планирование</a:t>
            </a:r>
            <a:r>
              <a:rPr lang="ru-RU" sz="2400" i="1" dirty="0"/>
              <a:t>. Люди, проявляющие эти типы поведения до заметной степени, признаны как креативны</a:t>
            </a:r>
            <a:r>
              <a:rPr lang="ru-RU" sz="2400" dirty="0"/>
              <a:t>е». </a:t>
            </a:r>
          </a:p>
        </p:txBody>
      </p:sp>
    </p:spTree>
    <p:extLst>
      <p:ext uri="{BB962C8B-B14F-4D97-AF65-F5344CB8AC3E}">
        <p14:creationId xmlns:p14="http://schemas.microsoft.com/office/powerpoint/2010/main" val="368950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295A41-0332-4606-A2A0-C25F42040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Связь креативности и интеллекта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A89FAB7-C1B5-4F74-A1D2-128E5E375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491630"/>
            <a:ext cx="6902524" cy="3171799"/>
          </a:xfrm>
        </p:spPr>
        <p:txBody>
          <a:bodyPr>
            <a:normAutofit/>
          </a:bodyPr>
          <a:lstStyle/>
          <a:p>
            <a:r>
              <a:rPr lang="ru-RU" sz="2800" dirty="0"/>
              <a:t>Креативность – как высшее проявление способностей, прежде всего, умственных.</a:t>
            </a:r>
          </a:p>
          <a:p>
            <a:r>
              <a:rPr lang="ru-RU" sz="2800" dirty="0"/>
              <a:t>«</a:t>
            </a:r>
            <a:r>
              <a:rPr lang="ru-RU" sz="2800" u="sng" dirty="0"/>
              <a:t>Креативность</a:t>
            </a:r>
            <a:r>
              <a:rPr lang="ru-RU" sz="2800" dirty="0"/>
              <a:t> и креативная продуктивность простираются </a:t>
            </a:r>
            <a:r>
              <a:rPr lang="ru-RU" sz="2800" u="sng" dirty="0"/>
              <a:t>намного дальше области интеллекта</a:t>
            </a:r>
            <a:r>
              <a:rPr lang="ru-RU" sz="2800" dirty="0"/>
              <a:t>» </a:t>
            </a:r>
            <a:r>
              <a:rPr lang="ru-RU" sz="2800" dirty="0" err="1"/>
              <a:t>Гилфорд</a:t>
            </a:r>
            <a:r>
              <a:rPr lang="ru-RU" sz="2800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3795886"/>
            <a:ext cx="3528392" cy="7920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PIZA ????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0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C148F3-BCD7-42BF-A09F-499C9FE4E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14953"/>
            <a:ext cx="8496944" cy="108806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Креативность – отдельное измерение от </a:t>
            </a:r>
            <a:r>
              <a:rPr lang="en-US" dirty="0">
                <a:solidFill>
                  <a:srgbClr val="FF0000"/>
                </a:solidFill>
              </a:rPr>
              <a:t>IQ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189580D-6731-4461-B345-0EC652DF9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91630"/>
            <a:ext cx="8475280" cy="301752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Измерения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IQ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 оказались не успешны для предсказания лидеров и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новаторо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в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!!!</a:t>
            </a:r>
            <a:endParaRPr lang="ru-RU" sz="32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sz="3200" dirty="0" smtClean="0"/>
          </a:p>
          <a:p>
            <a:r>
              <a:rPr lang="ru-RU" sz="3200" dirty="0" smtClean="0"/>
              <a:t>Будем вводить новые составляющие мониторинга систем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4096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0EB355-11DD-4D30-9F27-49E45C9F1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38714"/>
            <a:ext cx="6172200" cy="637580"/>
          </a:xfrm>
        </p:spPr>
        <p:txBody>
          <a:bodyPr/>
          <a:lstStyle/>
          <a:p>
            <a:r>
              <a:rPr lang="ru-RU" dirty="0"/>
              <a:t>Дивергентное мышление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5371405-A222-4B2E-A7B1-04FCA9679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563638"/>
            <a:ext cx="7920880" cy="3222358"/>
          </a:xfrm>
        </p:spPr>
        <p:txBody>
          <a:bodyPr>
            <a:normAutofit/>
          </a:bodyPr>
          <a:lstStyle/>
          <a:p>
            <a:r>
              <a:rPr lang="ru-RU" sz="2400" dirty="0"/>
              <a:t>Мышление в разных направлениях, мышление вширь.</a:t>
            </a:r>
          </a:p>
          <a:p>
            <a:r>
              <a:rPr lang="ru-RU" sz="2400" dirty="0"/>
              <a:t>Не направленное мышление, а способность мыслить в разных направлениях, то есть способность видения других атрибутов объекта</a:t>
            </a:r>
          </a:p>
          <a:p>
            <a:r>
              <a:rPr lang="ru-RU" sz="2400" dirty="0"/>
              <a:t> действует везде, где имеет место мышление методом «проб и ошибок» (этот метод – механизм дивергентного мышления)</a:t>
            </a:r>
          </a:p>
        </p:txBody>
      </p:sp>
    </p:spTree>
    <p:extLst>
      <p:ext uri="{BB962C8B-B14F-4D97-AF65-F5344CB8AC3E}">
        <p14:creationId xmlns:p14="http://schemas.microsoft.com/office/powerpoint/2010/main" val="177517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Номер слайда 4">
            <a:extLst>
              <a:ext uri="{FF2B5EF4-FFF2-40B4-BE49-F238E27FC236}">
                <a16:creationId xmlns="" xmlns:a16="http://schemas.microsoft.com/office/drawing/2014/main" id="{8BF625C0-0972-4CD6-B81E-04905BAE5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8094DF35-572D-462C-B396-EC1D3D65AD08}" type="slidenum">
              <a:rPr lang="ru-RU" altLang="ru-RU" sz="90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28</a:t>
            </a:fld>
            <a:endParaRPr lang="ru-RU" altLang="ru-RU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Заголовок 1">
            <a:extLst>
              <a:ext uri="{FF2B5EF4-FFF2-40B4-BE49-F238E27FC236}">
                <a16:creationId xmlns="" xmlns:a16="http://schemas.microsoft.com/office/drawing/2014/main" id="{613F16E6-8296-4D0D-9197-DDA1C05EDB72}"/>
              </a:ext>
            </a:extLst>
          </p:cNvPr>
          <p:cNvSpPr txBox="1">
            <a:spLocks/>
          </p:cNvSpPr>
          <p:nvPr/>
        </p:nvSpPr>
        <p:spPr bwMode="auto">
          <a:xfrm>
            <a:off x="1169623" y="1"/>
            <a:ext cx="6733746" cy="52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1006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006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006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006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006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dirty="0">
                <a:solidFill>
                  <a:srgbClr val="921A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исследований о влияния уровня </a:t>
            </a:r>
            <a:r>
              <a:rPr lang="ru-RU" altLang="ru-RU" b="1" dirty="0">
                <a:solidFill>
                  <a:srgbClr val="921A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altLang="ru-RU" dirty="0">
                <a:solidFill>
                  <a:srgbClr val="921A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 успешность личности и деструктивность поведения</a:t>
            </a:r>
            <a:endParaRPr lang="ru-RU" altLang="ru-RU" dirty="0">
              <a:solidFill>
                <a:srgbClr val="921A1D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14B8253-D236-4704-BE09-3925BFF83EF1}"/>
              </a:ext>
            </a:extLst>
          </p:cNvPr>
          <p:cNvSpPr/>
          <p:nvPr/>
        </p:nvSpPr>
        <p:spPr>
          <a:xfrm>
            <a:off x="1290637" y="738188"/>
            <a:ext cx="4138613" cy="7071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740184">
              <a:defRPr/>
            </a:pPr>
            <a:endParaRPr lang="ru-RU" sz="1350" b="1" dirty="0">
              <a:latin typeface="Times New Roman" pitchFamily="18" charset="0"/>
              <a:cs typeface="Times New Roman" pitchFamily="18" charset="0"/>
              <a:sym typeface="Symbol" panose="05050102010706020507" pitchFamily="18" charset="2"/>
            </a:endParaRPr>
          </a:p>
          <a:p>
            <a:pPr algn="just" defTabSz="740184">
              <a:defRPr/>
            </a:pPr>
            <a:endParaRPr lang="ru-RU" sz="1350" b="1" dirty="0">
              <a:latin typeface="Times New Roman" pitchFamily="18" charset="0"/>
              <a:cs typeface="Times New Roman" pitchFamily="18" charset="0"/>
              <a:sym typeface="Symbol" panose="05050102010706020507" pitchFamily="18" charset="2"/>
            </a:endParaRPr>
          </a:p>
          <a:p>
            <a:pPr algn="ctr" defTabSz="740184">
              <a:defRPr/>
            </a:pPr>
            <a:endParaRPr lang="ru-RU" sz="1295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5">
            <a:extLst>
              <a:ext uri="{FF2B5EF4-FFF2-40B4-BE49-F238E27FC236}">
                <a16:creationId xmlns="" xmlns:a16="http://schemas.microsoft.com/office/drawing/2014/main" id="{94507A1C-CE9C-487F-8805-B383D8A40420}"/>
              </a:ext>
            </a:extLst>
          </p:cNvPr>
          <p:cNvSpPr txBox="1">
            <a:spLocks/>
          </p:cNvSpPr>
          <p:nvPr/>
        </p:nvSpPr>
        <p:spPr>
          <a:xfrm>
            <a:off x="1566863" y="2057401"/>
            <a:ext cx="969169" cy="1050131"/>
          </a:xfrm>
          <a:prstGeom prst="rect">
            <a:avLst/>
          </a:prstGeom>
        </p:spPr>
        <p:txBody>
          <a:bodyPr/>
          <a:lstStyle>
            <a:lvl1pPr marL="342900" indent="-34290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Clr>
                <a:schemeClr val="tx1"/>
              </a:buClr>
              <a:buFont typeface="+mj-lt"/>
              <a:buAutoNum type="arabicPeriod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89721" indent="-28575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293693" indent="-28575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797664" indent="-28575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301636" indent="-28575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21A1D"/>
              </a:buClr>
              <a:buNone/>
              <a:defRPr/>
            </a:pPr>
            <a:endParaRPr lang="ru-RU" sz="1350" dirty="0">
              <a:solidFill>
                <a:srgbClr val="921A1D"/>
              </a:solidFill>
              <a:latin typeface="Calibri Light"/>
            </a:endParaRPr>
          </a:p>
          <a:p>
            <a:pPr marL="0" indent="0">
              <a:buClr>
                <a:srgbClr val="0062A7"/>
              </a:buClr>
              <a:buNone/>
              <a:defRPr/>
            </a:pPr>
            <a:endParaRPr lang="ru-RU" sz="1350" dirty="0">
              <a:solidFill>
                <a:schemeClr val="accent2">
                  <a:lumMod val="75000"/>
                </a:schemeClr>
              </a:solidFill>
              <a:latin typeface="Calibri Light"/>
            </a:endParaRPr>
          </a:p>
          <a:p>
            <a:pPr marL="0" indent="0">
              <a:buClr>
                <a:srgbClr val="0062A7"/>
              </a:buClr>
              <a:buNone/>
              <a:defRPr/>
            </a:pPr>
            <a:endParaRPr lang="ru-RU" sz="1350" dirty="0">
              <a:solidFill>
                <a:schemeClr val="accent2">
                  <a:lumMod val="75000"/>
                </a:schemeClr>
              </a:solidFill>
              <a:latin typeface="Calibri Light"/>
            </a:endParaRPr>
          </a:p>
          <a:p>
            <a:pPr marL="0" indent="0">
              <a:buClr>
                <a:srgbClr val="0062A7"/>
              </a:buClr>
              <a:buNone/>
              <a:defRPr/>
            </a:pPr>
            <a:endParaRPr lang="ru-RU" sz="1350" dirty="0">
              <a:solidFill>
                <a:schemeClr val="accent2">
                  <a:lumMod val="75000"/>
                </a:schemeClr>
              </a:solidFill>
              <a:latin typeface="Calibri Light"/>
            </a:endParaRPr>
          </a:p>
        </p:txBody>
      </p:sp>
      <p:graphicFrame>
        <p:nvGraphicFramePr>
          <p:cNvPr id="14342" name="Диаграмма 9">
            <a:extLst>
              <a:ext uri="{FF2B5EF4-FFF2-40B4-BE49-F238E27FC236}">
                <a16:creationId xmlns="" xmlns:a16="http://schemas.microsoft.com/office/drawing/2014/main" id="{8254AF80-EF07-4AD8-A377-05F098B64EC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77528" y="889397"/>
          <a:ext cx="3286460" cy="2276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Диаграмма" r:id="rId3" imgW="4011516" imgH="2798307" progId="Excel.Chart.8">
                  <p:embed/>
                </p:oleObj>
              </mc:Choice>
              <mc:Fallback>
                <p:oleObj name="Диаграмма" r:id="rId3" imgW="4011516" imgH="279830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528" y="889397"/>
                        <a:ext cx="3286460" cy="22764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Прямоугольник 10">
            <a:extLst>
              <a:ext uri="{FF2B5EF4-FFF2-40B4-BE49-F238E27FC236}">
                <a16:creationId xmlns="" xmlns:a16="http://schemas.microsoft.com/office/drawing/2014/main" id="{760A052C-0AE3-4136-ADD7-33A303562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340" y="3747879"/>
            <a:ext cx="6621401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defRPr/>
            </a:pPr>
            <a:r>
              <a:rPr lang="ru-RU" altLang="ru-RU" sz="7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alt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гвоздкин</a:t>
            </a:r>
            <a:r>
              <a:rPr lang="ru-RU" alt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В.К. старший преподаватель кафедры педагогической психологии и дистанционного обучения, ФГБОУ ВО МГППУ, Москва, Россия.</a:t>
            </a:r>
          </a:p>
          <a:p>
            <a:pPr marL="0" indent="0" algn="just">
              <a:defRPr/>
            </a:pPr>
            <a:endParaRPr lang="ru-RU" alt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defRPr/>
            </a:pPr>
            <a:r>
              <a:rPr lang="ru-RU" alt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Фельдштейн</a:t>
            </a:r>
            <a:r>
              <a:rPr lang="ru-RU" alt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Д.И. доктор психологических наук, профессор, вице-президент Российской академии образования, действительный член (академик) РАО, лауреат премий Президента Российской Федерации в области образования и Правительства Российской Федерации в области образования. </a:t>
            </a:r>
          </a:p>
          <a:p>
            <a:pPr marL="0" indent="0" algn="just">
              <a:defRPr/>
            </a:pPr>
            <a:endParaRPr lang="ru-RU" alt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defRPr/>
            </a:pPr>
            <a:r>
              <a:rPr lang="ru-RU" alt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</a:t>
            </a:r>
            <a:r>
              <a:rPr lang="en-US" alt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Л.В. Петрушина, кандидат психологических наук, доцент, Рязанский государственный университет имени С.А. Есенина,  г. Рязань.</a:t>
            </a:r>
          </a:p>
        </p:txBody>
      </p:sp>
      <p:sp>
        <p:nvSpPr>
          <p:cNvPr id="14345" name="Прямоугольник 11">
            <a:extLst>
              <a:ext uri="{FF2B5EF4-FFF2-40B4-BE49-F238E27FC236}">
                <a16:creationId xmlns="" xmlns:a16="http://schemas.microsoft.com/office/drawing/2014/main" id="{5C4CB1D5-18C1-4F61-8E44-67115803E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260" y="4136232"/>
            <a:ext cx="6391275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825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" name="Диаграмма 14">
            <a:extLst>
              <a:ext uri="{FF2B5EF4-FFF2-40B4-BE49-F238E27FC236}">
                <a16:creationId xmlns="" xmlns:a16="http://schemas.microsoft.com/office/drawing/2014/main" id="{D0DDFBA6-D90B-456B-8BC0-0CF615A96F2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615198" y="927497"/>
          <a:ext cx="3313175" cy="2352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E116389-7B11-46CB-BABD-533BE23A65D1}"/>
              </a:ext>
            </a:extLst>
          </p:cNvPr>
          <p:cNvSpPr txBox="1"/>
          <p:nvPr/>
        </p:nvSpPr>
        <p:spPr>
          <a:xfrm>
            <a:off x="1566863" y="601473"/>
            <a:ext cx="28841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5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91A368C-6017-4BDA-BD24-1F37A42DF402}"/>
              </a:ext>
            </a:extLst>
          </p:cNvPr>
          <p:cNvSpPr txBox="1"/>
          <p:nvPr/>
        </p:nvSpPr>
        <p:spPr>
          <a:xfrm>
            <a:off x="5398154" y="601375"/>
            <a:ext cx="28841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5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C01C4D0-0A77-46B6-8714-A24AA7EE7108}"/>
              </a:ext>
            </a:extLst>
          </p:cNvPr>
          <p:cNvSpPr txBox="1"/>
          <p:nvPr/>
        </p:nvSpPr>
        <p:spPr>
          <a:xfrm>
            <a:off x="1256857" y="3088819"/>
            <a:ext cx="662140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>
                <a:solidFill>
                  <a:srgbClr val="C00000"/>
                </a:solidFill>
              </a:rPr>
              <a:t>ЦЕЛЬ 2  – </a:t>
            </a:r>
            <a:r>
              <a:rPr lang="ru-RU" sz="2700" dirty="0">
                <a:solidFill>
                  <a:srgbClr val="C00000"/>
                </a:solidFill>
              </a:rPr>
              <a:t>повышение уровня эмпатии</a:t>
            </a:r>
          </a:p>
        </p:txBody>
      </p:sp>
    </p:spTree>
    <p:extLst>
      <p:ext uri="{BB962C8B-B14F-4D97-AF65-F5344CB8AC3E}">
        <p14:creationId xmlns:p14="http://schemas.microsoft.com/office/powerpoint/2010/main" val="39176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08912" cy="735546"/>
          </a:xfrm>
        </p:spPr>
        <p:txBody>
          <a:bodyPr>
            <a:normAutofit/>
          </a:bodyPr>
          <a:lstStyle/>
          <a:p>
            <a:pPr algn="ctr"/>
            <a:r>
              <a:rPr lang="ru-RU" sz="1350" dirty="0"/>
              <a:t>Исследование </a:t>
            </a:r>
            <a:r>
              <a:rPr lang="ru-RU" sz="1350" dirty="0" err="1"/>
              <a:t>Джонна</a:t>
            </a:r>
            <a:r>
              <a:rPr lang="ru-RU" sz="1350" dirty="0"/>
              <a:t> Хэтти (профессор образования) </a:t>
            </a:r>
            <a:br>
              <a:rPr lang="ru-RU" sz="1350" dirty="0"/>
            </a:br>
            <a:r>
              <a:rPr lang="ru-RU" sz="1800" b="1" dirty="0">
                <a:solidFill>
                  <a:srgbClr val="C00000"/>
                </a:solidFill>
              </a:rPr>
              <a:t>влияние на обучение различных методов инноваций (величина эффекта).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699F-178C-4CAE-908E-E8E007A24014}" type="slidenum">
              <a:rPr lang="ru-RU" altLang="ru-RU" smtClean="0"/>
              <a:pPr/>
              <a:t>29</a:t>
            </a:fld>
            <a:endParaRPr lang="ru-RU" altLang="ru-RU"/>
          </a:p>
        </p:txBody>
      </p:sp>
      <p:pic>
        <p:nvPicPr>
          <p:cNvPr id="440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634" y="1078578"/>
            <a:ext cx="4303066" cy="4064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авая фигурная скобка 2">
            <a:extLst>
              <a:ext uri="{FF2B5EF4-FFF2-40B4-BE49-F238E27FC236}">
                <a16:creationId xmlns="" xmlns:a16="http://schemas.microsoft.com/office/drawing/2014/main" id="{D54D40A1-C3E2-40D2-A5F6-776EA4742F23}"/>
              </a:ext>
            </a:extLst>
          </p:cNvPr>
          <p:cNvSpPr/>
          <p:nvPr/>
        </p:nvSpPr>
        <p:spPr>
          <a:xfrm>
            <a:off x="5599321" y="1970412"/>
            <a:ext cx="554588" cy="1681458"/>
          </a:xfrm>
          <a:prstGeom prst="rightBrac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A4D928B-432E-401E-BBB4-A524F4BBD3EB}"/>
              </a:ext>
            </a:extLst>
          </p:cNvPr>
          <p:cNvSpPr txBox="1"/>
          <p:nvPr/>
        </p:nvSpPr>
        <p:spPr>
          <a:xfrm>
            <a:off x="6192180" y="2355726"/>
            <a:ext cx="1674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>
                <a:solidFill>
                  <a:srgbClr val="C00000"/>
                </a:solidFill>
              </a:rPr>
              <a:t>ВАЖНЫЕ ФАКТОРЫ – основания для построения модели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2903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7899216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Концептуальные основания организации деятельности  Холдинга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по </a:t>
            </a:r>
            <a:r>
              <a:rPr lang="ru-RU" sz="2400" b="1" dirty="0">
                <a:solidFill>
                  <a:srgbClr val="C00000"/>
                </a:solidFill>
              </a:rPr>
              <a:t>развитию образовательных </a:t>
            </a:r>
            <a:r>
              <a:rPr lang="ru-RU" sz="2400" b="1" dirty="0" smtClean="0">
                <a:solidFill>
                  <a:srgbClr val="C00000"/>
                </a:solidFill>
              </a:rPr>
              <a:t>систем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75606"/>
            <a:ext cx="8816822" cy="352839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b="1" dirty="0" smtClean="0"/>
              <a:t> Развитие «мышления роста», </a:t>
            </a:r>
            <a:r>
              <a:rPr lang="ru-RU" sz="2000" dirty="0" smtClean="0"/>
              <a:t>умений постановки целеполаганий, прохождения «трудностей».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 smtClean="0"/>
              <a:t> Повышение уровня </a:t>
            </a:r>
            <a:r>
              <a:rPr lang="ru-RU" sz="2000" b="1" dirty="0" err="1" smtClean="0"/>
              <a:t>эмпатии</a:t>
            </a:r>
            <a:r>
              <a:rPr lang="ru-RU" sz="2000" b="1" dirty="0" smtClean="0"/>
              <a:t> </a:t>
            </a:r>
            <a:r>
              <a:rPr lang="ru-RU" sz="2000" dirty="0" smtClean="0"/>
              <a:t>(моральные способности, эмоциональный интеллект)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 smtClean="0"/>
              <a:t> Становление дивергентной продуктивности</a:t>
            </a:r>
            <a:r>
              <a:rPr lang="ru-RU" sz="20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 smtClean="0"/>
              <a:t> Развитие рефлексивных способностей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 smtClean="0"/>
              <a:t> Формирование высокого уровня концептуального мышления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КАЖДАЯ ПОЗИЦИЯ ВНЕДРЯЕТСЯ ХОЛДИНГОМ ВО ВСЕ ПРОЦЕССЫ ОБРАЗОВАТЕЛЬНОЙ СИСТЕМЫ!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ТОЛЬКО ТОГДА НАЧИНАЕТСЯ РОСТ РЕЗУЛЬТАТИВНОСТИ СИСТЕМ ПО ВСЕМ ПОКАЗАТЕЛЯМ!</a:t>
            </a:r>
          </a:p>
          <a:p>
            <a:pPr marL="0" indent="0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11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9BAE0EF-0D15-4E78-BA55-D882FB386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0"/>
            <a:ext cx="8856984" cy="4083918"/>
          </a:xfr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sz="2100" b="1" u="sng" dirty="0">
                <a:solidFill>
                  <a:srgbClr val="C00000"/>
                </a:solidFill>
              </a:rPr>
              <a:t>БЛОЧНОЕ ПОГРУЖЕНИЕ </a:t>
            </a:r>
          </a:p>
          <a:p>
            <a:pPr marL="0" indent="0" algn="ctr">
              <a:buNone/>
            </a:pPr>
            <a:r>
              <a:rPr lang="ru-RU" sz="2100" dirty="0">
                <a:solidFill>
                  <a:srgbClr val="C00000"/>
                </a:solidFill>
              </a:rPr>
              <a:t>ЭТО ТЕМАТИЧЕСКИЙ РАЗДЕЛ УЧЕБНОЙ ПРОГРАММЫ,</a:t>
            </a:r>
          </a:p>
          <a:p>
            <a:pPr marL="0" indent="0" algn="ctr">
              <a:buNone/>
            </a:pPr>
            <a:r>
              <a:rPr lang="ru-RU" sz="2100" dirty="0">
                <a:solidFill>
                  <a:srgbClr val="C00000"/>
                </a:solidFill>
              </a:rPr>
              <a:t> ОБЪЕДИНЕННЫЙ СОБЫТИЕМ,</a:t>
            </a:r>
          </a:p>
          <a:p>
            <a:pPr marL="0" indent="0" algn="ctr">
              <a:buNone/>
            </a:pPr>
            <a:r>
              <a:rPr lang="ru-RU" sz="2100" dirty="0">
                <a:solidFill>
                  <a:srgbClr val="C00000"/>
                </a:solidFill>
              </a:rPr>
              <a:t> имеющий три целевых вектора в совей структуре: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имеющий </a:t>
            </a:r>
            <a:r>
              <a:rPr lang="ru-RU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мотивационное начало для всех категорий </a:t>
            </a:r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</a:t>
            </a:r>
          </a:p>
          <a:p>
            <a:pPr marL="0" indent="0">
              <a:buNone/>
            </a:pPr>
            <a:r>
              <a:rPr lang="ru-RU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максимально вовлекающее в продуктивную деятельность </a:t>
            </a:r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относительно поставленных </a:t>
            </a:r>
            <a:r>
              <a:rPr lang="ru-RU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целей</a:t>
            </a:r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в индивидуальной, так и в групповой форме </a:t>
            </a:r>
            <a:r>
              <a:rPr lang="ru-RU" sz="1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09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9BAE0EF-0D15-4E78-BA55-D882FB386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0"/>
            <a:ext cx="8928992" cy="4587974"/>
          </a:xfr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ИМЕЮЩЕЕ </a:t>
            </a:r>
            <a:r>
              <a:rPr lang="ru-RU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АНАЛИТИЧЕСКОЕ ЗАВЕРШЕНИЕ </a:t>
            </a:r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ТРЕХ составляющих:</a:t>
            </a:r>
          </a:p>
          <a:p>
            <a:pPr marL="0" indent="0" algn="ctr">
              <a:buNone/>
            </a:pPr>
            <a:endParaRPr lang="ru-RU" sz="1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19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КОНЦЕПТУАЛИЗАЦИЯ</a:t>
            </a:r>
            <a:r>
              <a:rPr lang="ru-RU" sz="1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16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ребёнком итоговой обобщающей опорной схемы всего предметного блока в любом удобном для него формате 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(развитие разных сторон мышления от анализа до синтеза, классификации и концептуализации, закрепление логики предметного материала)</a:t>
            </a:r>
          </a:p>
          <a:p>
            <a:pPr marL="0" indent="0">
              <a:buNone/>
            </a:pPr>
            <a:r>
              <a:rPr lang="ru-RU" sz="1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19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</a:t>
            </a:r>
            <a:r>
              <a:rPr lang="ru-RU" sz="1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16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внимания субъекта (обучающегося) на самого себя и на своё сознание, в частности, на продукты собственной активности, а также какое-либо их переосмысление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(мышление, ответственность)</a:t>
            </a:r>
          </a:p>
          <a:p>
            <a:pPr marL="0" indent="0">
              <a:buNone/>
            </a:pPr>
            <a:r>
              <a:rPr lang="ru-RU" sz="1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19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СВЯЗЬ 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обучающимся « блочного погружения» в целом, его мнение об организации тематическом блоке, насколько погружение было привлекательным и т.д.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(критическое мышление). Обязательна анонимная часть обратной связи. Открытая часть может быть в разных форматах, с сопровождением дискуссии. 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2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09E1BB5-2112-4975-9D6D-C432920E9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32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FC4BD661-D8A1-4518-8F3F-FBCFF741F403}"/>
              </a:ext>
            </a:extLst>
          </p:cNvPr>
          <p:cNvSpPr/>
          <p:nvPr/>
        </p:nvSpPr>
        <p:spPr>
          <a:xfrm>
            <a:off x="107504" y="141481"/>
            <a:ext cx="8928992" cy="43107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35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Конструирование блочного погружения </a:t>
            </a:r>
            <a:endParaRPr lang="ru-RU" sz="1350" dirty="0">
              <a:solidFill>
                <a:srgbClr val="C00000"/>
              </a:solidFill>
            </a:endParaRPr>
          </a:p>
          <a:p>
            <a:pPr algn="ctr"/>
            <a:r>
              <a:rPr lang="ru-RU" sz="10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Предмет___________________ Общее количество уч. часов (за год) _____ Класс ______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курса (темы)____________________________________ Количество часов_______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50" b="1" i="1" dirty="0">
                <a:latin typeface="Times New Roman" panose="02020603050405020304" pitchFamily="18" charset="0"/>
              </a:rPr>
              <a:t>  </a:t>
            </a:r>
            <a:endParaRPr lang="ru-RU" sz="1350" dirty="0"/>
          </a:p>
          <a:p>
            <a:pPr marL="257175" indent="-257175" algn="just">
              <a:lnSpc>
                <a:spcPct val="115000"/>
              </a:lnSpc>
              <a:buFont typeface="+mj-lt"/>
              <a:buAutoNum type="arabicPeriod"/>
            </a:pPr>
            <a:r>
              <a:rPr lang="ru-RU" sz="135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Событие </a:t>
            </a:r>
            <a:r>
              <a:rPr lang="ru-RU" sz="1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 algn="just">
              <a:lnSpc>
                <a:spcPct val="115000"/>
              </a:lnSpc>
              <a:buFont typeface="+mj-lt"/>
              <a:buAutoNum type="arabicPeriod"/>
            </a:pPr>
            <a:r>
              <a:rPr lang="ru-RU" sz="135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15000"/>
              </a:lnSpc>
            </a:pPr>
            <a:r>
              <a:rPr lang="ru-RU" sz="1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 Предметная  </a:t>
            </a:r>
            <a:r>
              <a:rPr lang="ru-RU" sz="135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(П)– </a:t>
            </a:r>
            <a:r>
              <a:rPr lang="ru-RU" sz="13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(пишем только одну основную)</a:t>
            </a:r>
            <a:r>
              <a:rPr lang="ru-RU" sz="1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15000"/>
              </a:lnSpc>
            </a:pPr>
            <a:r>
              <a:rPr lang="ru-RU" sz="1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 Над предметные: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15000"/>
              </a:lnSpc>
            </a:pPr>
            <a:r>
              <a:rPr lang="ru-RU" sz="13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развитие дивергентного мышления</a:t>
            </a:r>
            <a:r>
              <a:rPr lang="ru-RU" sz="1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(ДМ) </a:t>
            </a:r>
            <a:endParaRPr lang="ru-RU" sz="1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15000"/>
              </a:lnSpc>
            </a:pPr>
            <a:r>
              <a:rPr lang="ru-RU" sz="13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Диверге́нтное мышление</a:t>
            </a:r>
            <a:r>
              <a:rPr lang="ru-RU" sz="1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(от лат. </a:t>
            </a:r>
            <a:r>
              <a:rPr lang="ru-RU" sz="13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divergere</a:t>
            </a:r>
            <a:r>
              <a:rPr lang="ru-RU" sz="1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расходиться) — метод творческого мышления, применяемый обычно для решения проблем и задач. Заключается в поиске множества решений одной и той же проблемы.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15000"/>
              </a:lnSpc>
            </a:pPr>
            <a:r>
              <a:rPr lang="ru-RU" sz="13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эмпатии</a:t>
            </a:r>
            <a:r>
              <a:rPr lang="ru-RU" sz="1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(Э).</a:t>
            </a:r>
            <a:endParaRPr lang="ru-RU" sz="1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15000"/>
              </a:lnSpc>
            </a:pPr>
            <a:r>
              <a:rPr lang="ru-RU" sz="13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Эмпатия</a:t>
            </a:r>
            <a:r>
              <a:rPr lang="ru-RU" sz="1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(от греч. </a:t>
            </a:r>
            <a:r>
              <a:rPr lang="ru-RU" sz="13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empatheia</a:t>
            </a:r>
            <a:r>
              <a:rPr lang="ru-RU" sz="1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— сопереживание) — индивидуально-психологическое свойство человека, характеризующее его способность к сопереживанию, сочувствию, постижению эмоционального состояния других людей.</a:t>
            </a:r>
          </a:p>
          <a:p>
            <a:pPr marL="342900" algn="just">
              <a:lnSpc>
                <a:spcPct val="115000"/>
              </a:lnSpc>
            </a:pP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15000"/>
              </a:lnSpc>
              <a:spcAft>
                <a:spcPts val="750"/>
              </a:spcAft>
            </a:pPr>
            <a:r>
              <a:rPr lang="ru-RU" sz="1350" b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ВНИМАНИЕ! </a:t>
            </a:r>
            <a:r>
              <a:rPr lang="ru-RU" sz="135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настоящее время на данном этапе делаем акцент ТОЛЬКО на эти цели!</a:t>
            </a:r>
            <a:r>
              <a:rPr lang="ru-RU" sz="1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матрице отмечаем только </a:t>
            </a:r>
            <a:r>
              <a:rPr lang="ru-RU" sz="135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ДМ </a:t>
            </a:r>
            <a:r>
              <a:rPr lang="ru-RU" sz="135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135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5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09E1BB5-2112-4975-9D6D-C432920E9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33</a:t>
            </a:fld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B13B972E-295D-42DE-B7A7-3020914B9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875889"/>
              </p:ext>
            </p:extLst>
          </p:nvPr>
        </p:nvGraphicFramePr>
        <p:xfrm>
          <a:off x="107504" y="0"/>
          <a:ext cx="8784976" cy="4718433"/>
        </p:xfrm>
        <a:graphic>
          <a:graphicData uri="http://schemas.openxmlformats.org/drawingml/2006/table">
            <a:tbl>
              <a:tblPr firstRow="1" firstCol="1" bandRow="1"/>
              <a:tblGrid>
                <a:gridCol w="476145">
                  <a:extLst>
                    <a:ext uri="{9D8B030D-6E8A-4147-A177-3AD203B41FA5}">
                      <a16:colId xmlns="" xmlns:a16="http://schemas.microsoft.com/office/drawing/2014/main" val="1022402480"/>
                    </a:ext>
                  </a:extLst>
                </a:gridCol>
                <a:gridCol w="2250711">
                  <a:extLst>
                    <a:ext uri="{9D8B030D-6E8A-4147-A177-3AD203B41FA5}">
                      <a16:colId xmlns="" xmlns:a16="http://schemas.microsoft.com/office/drawing/2014/main" val="2190085276"/>
                    </a:ext>
                  </a:extLst>
                </a:gridCol>
                <a:gridCol w="2073658">
                  <a:extLst>
                    <a:ext uri="{9D8B030D-6E8A-4147-A177-3AD203B41FA5}">
                      <a16:colId xmlns="" xmlns:a16="http://schemas.microsoft.com/office/drawing/2014/main" val="2181489479"/>
                    </a:ext>
                  </a:extLst>
                </a:gridCol>
                <a:gridCol w="2248282">
                  <a:extLst>
                    <a:ext uri="{9D8B030D-6E8A-4147-A177-3AD203B41FA5}">
                      <a16:colId xmlns="" xmlns:a16="http://schemas.microsoft.com/office/drawing/2014/main" val="1549681168"/>
                    </a:ext>
                  </a:extLst>
                </a:gridCol>
                <a:gridCol w="1736180">
                  <a:extLst>
                    <a:ext uri="{9D8B030D-6E8A-4147-A177-3AD203B41FA5}">
                      <a16:colId xmlns="" xmlns:a16="http://schemas.microsoft.com/office/drawing/2014/main" val="148154862"/>
                    </a:ext>
                  </a:extLst>
                </a:gridCol>
              </a:tblGrid>
              <a:tr h="1976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17855" marR="1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разделы</a:t>
                      </a:r>
                    </a:p>
                  </a:txBody>
                  <a:tcPr marL="17855" marR="1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Описание содержания</a:t>
                      </a:r>
                    </a:p>
                  </a:txBody>
                  <a:tcPr marL="17855" marR="1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Дивергентное мышление </a:t>
                      </a: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(ДМ)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(отметить</a:t>
                      </a:r>
                      <a:r>
                        <a:rPr lang="ru-RU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фрагменты деятельности, направленной на формирование дивергентного мышления буквами ДМ и примерный процент вовлеченных в его выполнение)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55" marR="1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Эмпатия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(Э)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(отметить фрагменты деятельности, направленной на повышение уровня эмпатии буквой Э и примерный процент вовлеченных в его выполнение)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55" marR="1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70613"/>
                  </a:ext>
                </a:extLst>
              </a:tr>
              <a:tr h="9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17855" marR="1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Мотивационное начало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«Включение интереса» к деятельности на учебных занятиях </a:t>
                      </a:r>
                      <a:r>
                        <a:rPr lang="ru-RU" sz="9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разных групп</a:t>
                      </a:r>
                      <a:r>
                        <a:rPr lang="ru-RU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обучающихся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55" marR="1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855" marR="1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855" marR="1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855" marR="1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64869007"/>
                  </a:ext>
                </a:extLst>
              </a:tr>
              <a:tr h="182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17855" marR="1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Продуктивная деятельность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Максимальное вовлечение детей в продуктивную деятельность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(интеграция двух видов деятельности: групповой и индивидуальной)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Завершается предметной диагностикой разного формата.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55" marR="1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……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 Задание «А»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55" marR="1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Задание «А» - ДМ, 20%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55" marR="1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55" marR="17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0197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4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09E1BB5-2112-4975-9D6D-C432920E9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34</a:t>
            </a:fld>
            <a:endParaRPr lang="ru-RU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AB931219-7885-4FEE-ABAD-88EF9027CB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84258"/>
              </p:ext>
            </p:extLst>
          </p:nvPr>
        </p:nvGraphicFramePr>
        <p:xfrm>
          <a:off x="-180528" y="123478"/>
          <a:ext cx="9073007" cy="4511741"/>
        </p:xfrm>
        <a:graphic>
          <a:graphicData uri="http://schemas.openxmlformats.org/drawingml/2006/table">
            <a:tbl>
              <a:tblPr firstRow="1" firstCol="1" bandRow="1"/>
              <a:tblGrid>
                <a:gridCol w="628822">
                  <a:extLst>
                    <a:ext uri="{9D8B030D-6E8A-4147-A177-3AD203B41FA5}">
                      <a16:colId xmlns="" xmlns:a16="http://schemas.microsoft.com/office/drawing/2014/main" val="3084963832"/>
                    </a:ext>
                  </a:extLst>
                </a:gridCol>
                <a:gridCol w="3772934">
                  <a:extLst>
                    <a:ext uri="{9D8B030D-6E8A-4147-A177-3AD203B41FA5}">
                      <a16:colId xmlns="" xmlns:a16="http://schemas.microsoft.com/office/drawing/2014/main" val="475771958"/>
                    </a:ext>
                  </a:extLst>
                </a:gridCol>
                <a:gridCol w="4150475">
                  <a:extLst>
                    <a:ext uri="{9D8B030D-6E8A-4147-A177-3AD203B41FA5}">
                      <a16:colId xmlns="" xmlns:a16="http://schemas.microsoft.com/office/drawing/2014/main" val="218132717"/>
                    </a:ext>
                  </a:extLst>
                </a:gridCol>
                <a:gridCol w="260388">
                  <a:extLst>
                    <a:ext uri="{9D8B030D-6E8A-4147-A177-3AD203B41FA5}">
                      <a16:colId xmlns="" xmlns:a16="http://schemas.microsoft.com/office/drawing/2014/main" val="13630741"/>
                    </a:ext>
                  </a:extLst>
                </a:gridCol>
                <a:gridCol w="260388">
                  <a:extLst>
                    <a:ext uri="{9D8B030D-6E8A-4147-A177-3AD203B41FA5}">
                      <a16:colId xmlns="" xmlns:a16="http://schemas.microsoft.com/office/drawing/2014/main" val="698513387"/>
                    </a:ext>
                  </a:extLst>
                </a:gridCol>
              </a:tblGrid>
              <a:tr h="84124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3" marR="38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Аналитическое завершение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3" marR="38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97" marR="5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3" marR="38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3" marR="38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5901162"/>
                  </a:ext>
                </a:extLst>
              </a:tr>
              <a:tr h="3670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а) 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КОНЦЕПТУАЛИЗАЦИЯ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конструирование ребёнком итоговой обобщающей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опорной схемы 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блока в любом удобном для него формате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3" marR="38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Приветствуется дивергентный подход – </a:t>
                      </a:r>
                      <a:r>
                        <a:rPr lang="ru-RU" sz="15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несколько вариантов схем от ребенка (тезисная, знаковая, художественная и т.д.)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ВНИМАНИЕ!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Здесь идет только </a:t>
                      </a:r>
                      <a:r>
                        <a:rPr lang="ru-RU" sz="15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контурное обобщение всех разделов, основных частей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учебного материала блока, </a:t>
                      </a:r>
                      <a:r>
                        <a:rPr lang="ru-RU" sz="15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развития мышления в части анализа и синтеза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3" marR="38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3" marR="38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3" marR="38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05463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85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09E1BB5-2112-4975-9D6D-C432920E9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35</a:t>
            </a:fld>
            <a:endParaRPr lang="ru-RU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79295F9B-2243-423E-9069-FF5316E78C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68245"/>
              </p:ext>
            </p:extLst>
          </p:nvPr>
        </p:nvGraphicFramePr>
        <p:xfrm>
          <a:off x="179512" y="303498"/>
          <a:ext cx="8856985" cy="4511230"/>
        </p:xfrm>
        <a:graphic>
          <a:graphicData uri="http://schemas.openxmlformats.org/drawingml/2006/table">
            <a:tbl>
              <a:tblPr firstRow="1" firstCol="1" bandRow="1"/>
              <a:tblGrid>
                <a:gridCol w="480052">
                  <a:extLst>
                    <a:ext uri="{9D8B030D-6E8A-4147-A177-3AD203B41FA5}">
                      <a16:colId xmlns="" xmlns:a16="http://schemas.microsoft.com/office/drawing/2014/main" val="1218637360"/>
                    </a:ext>
                  </a:extLst>
                </a:gridCol>
                <a:gridCol w="1808004">
                  <a:extLst>
                    <a:ext uri="{9D8B030D-6E8A-4147-A177-3AD203B41FA5}">
                      <a16:colId xmlns="" xmlns:a16="http://schemas.microsoft.com/office/drawing/2014/main" val="1519455628"/>
                    </a:ext>
                  </a:extLst>
                </a:gridCol>
                <a:gridCol w="5978462">
                  <a:extLst>
                    <a:ext uri="{9D8B030D-6E8A-4147-A177-3AD203B41FA5}">
                      <a16:colId xmlns="" xmlns:a16="http://schemas.microsoft.com/office/drawing/2014/main" val="190572970"/>
                    </a:ext>
                  </a:extLst>
                </a:gridCol>
                <a:gridCol w="136262">
                  <a:extLst>
                    <a:ext uri="{9D8B030D-6E8A-4147-A177-3AD203B41FA5}">
                      <a16:colId xmlns="" xmlns:a16="http://schemas.microsoft.com/office/drawing/2014/main" val="878613483"/>
                    </a:ext>
                  </a:extLst>
                </a:gridCol>
                <a:gridCol w="454205">
                  <a:extLst>
                    <a:ext uri="{9D8B030D-6E8A-4147-A177-3AD203B41FA5}">
                      <a16:colId xmlns="" xmlns:a16="http://schemas.microsoft.com/office/drawing/2014/main" val="1605131870"/>
                    </a:ext>
                  </a:extLst>
                </a:gridCol>
              </a:tblGrid>
              <a:tr h="4511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49" marR="2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б) </a:t>
                      </a:r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РЕФЛЕКСИЯ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ребенком собственной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деятельности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49" marR="2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ВНИМАНИЕ!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Рефле́ксия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— это обращение внимания субъекта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самого себя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на своё сознание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в частности, на продукты собственной активности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 также какое-либо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их переосмысление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Требование общее!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После каждого «блочного погружения» каждым учеником проводится обязательная анонимная оценка собственного участия, активности во время «блочного погружения» по 10-бальной шкале.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«Оцени собственное участие, активность в данном погружении по 10-бальной шкале____»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Кроме того можно применить 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собственную форму для рефлексии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в том числе с 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проговариванием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несколькими детьми вслух собственной самооценки для общего обсуждения (развитие коммуникативной компетенции).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49" marR="2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49" marR="2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49" marR="2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5712542"/>
                  </a:ext>
                </a:extLst>
              </a:tr>
            </a:tbl>
          </a:graphicData>
        </a:graphic>
      </p:graphicFrame>
      <p:sp>
        <p:nvSpPr>
          <p:cNvPr id="3" name="Овальная выноска 2"/>
          <p:cNvSpPr/>
          <p:nvPr/>
        </p:nvSpPr>
        <p:spPr>
          <a:xfrm>
            <a:off x="2627784" y="3867894"/>
            <a:ext cx="4968552" cy="864096"/>
          </a:xfrm>
          <a:prstGeom prst="wedgeEllipseCallout">
            <a:avLst>
              <a:gd name="adj1" fmla="val -77581"/>
              <a:gd name="adj2" fmla="val -388668"/>
            </a:avLst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Новый разворот!! </a:t>
            </a:r>
          </a:p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из теории «мышление  роста» </a:t>
            </a:r>
          </a:p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 2019-20гг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6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09E1BB5-2112-4975-9D6D-C432920E9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36</a:t>
            </a:fld>
            <a:endParaRPr lang="ru-RU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9E0E6859-1468-460C-B168-3E77F22213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82568"/>
              </p:ext>
            </p:extLst>
          </p:nvPr>
        </p:nvGraphicFramePr>
        <p:xfrm>
          <a:off x="251517" y="249493"/>
          <a:ext cx="8784978" cy="3834425"/>
        </p:xfrm>
        <a:graphic>
          <a:graphicData uri="http://schemas.openxmlformats.org/drawingml/2006/table">
            <a:tbl>
              <a:tblPr firstRow="1" firstCol="1" bandRow="1"/>
              <a:tblGrid>
                <a:gridCol w="476148">
                  <a:extLst>
                    <a:ext uri="{9D8B030D-6E8A-4147-A177-3AD203B41FA5}">
                      <a16:colId xmlns="" xmlns:a16="http://schemas.microsoft.com/office/drawing/2014/main" val="3454437066"/>
                    </a:ext>
                  </a:extLst>
                </a:gridCol>
                <a:gridCol w="2250712">
                  <a:extLst>
                    <a:ext uri="{9D8B030D-6E8A-4147-A177-3AD203B41FA5}">
                      <a16:colId xmlns="" xmlns:a16="http://schemas.microsoft.com/office/drawing/2014/main" val="2613651220"/>
                    </a:ext>
                  </a:extLst>
                </a:gridCol>
                <a:gridCol w="5172237">
                  <a:extLst>
                    <a:ext uri="{9D8B030D-6E8A-4147-A177-3AD203B41FA5}">
                      <a16:colId xmlns="" xmlns:a16="http://schemas.microsoft.com/office/drawing/2014/main" val="202325581"/>
                    </a:ext>
                  </a:extLst>
                </a:gridCol>
                <a:gridCol w="516764">
                  <a:extLst>
                    <a:ext uri="{9D8B030D-6E8A-4147-A177-3AD203B41FA5}">
                      <a16:colId xmlns="" xmlns:a16="http://schemas.microsoft.com/office/drawing/2014/main" val="2724034903"/>
                    </a:ext>
                  </a:extLst>
                </a:gridCol>
                <a:gridCol w="369117">
                  <a:extLst>
                    <a:ext uri="{9D8B030D-6E8A-4147-A177-3AD203B41FA5}">
                      <a16:colId xmlns="" xmlns:a16="http://schemas.microsoft.com/office/drawing/2014/main" val="3931240116"/>
                    </a:ext>
                  </a:extLst>
                </a:gridCol>
              </a:tblGrid>
              <a:tr h="3834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в) </a:t>
                      </a:r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ОБРАТНАЯ СВЯЗЬ 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ребенка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(его мнение о тематическом блоке).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Минимально – на сколько интересно было на уроке. Максимально – соотношение собственной оценки учителем урока с оценкой ребенком. Работа над разрывом в соотношении оценок.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Требование общее!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После каждого «блочного погружения» каждым учеником проводится обязательная анонимная оценка  насколько им понравилось погружение   по 10-бальной шкале.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«Оцени насколько тебе понравилось данное  погружение по 10-бальной шкале____»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Кроме того можно применить 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собственную форму для обратной связи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в том числе с 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проговариванием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несколькими детьми вслух собственной оценки для общего обсуждения (развитие коммуникативной компетенции).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39638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41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4CBA2D-B4F3-4EF3-B0FD-888420FE5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8" y="0"/>
            <a:ext cx="9036496" cy="504056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Организовать работу всего коллектива </a:t>
            </a:r>
            <a:r>
              <a:rPr lang="ru-RU" sz="2800" dirty="0" smtClean="0">
                <a:solidFill>
                  <a:srgbClr val="C00000"/>
                </a:solidFill>
              </a:rPr>
              <a:t>по переходу на БСП. 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501655"/>
              </p:ext>
            </p:extLst>
          </p:nvPr>
        </p:nvGraphicFramePr>
        <p:xfrm>
          <a:off x="107501" y="915570"/>
          <a:ext cx="8856985" cy="154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417713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 </a:t>
                      </a:r>
                    </a:p>
                    <a:p>
                      <a:r>
                        <a:rPr lang="ru-RU" dirty="0" smtClean="0"/>
                        <a:t>7А</a:t>
                      </a:r>
                      <a:r>
                        <a:rPr lang="ru-RU" baseline="0" dirty="0" smtClean="0"/>
                        <a:t> класс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СОБЫТИЕ 1 «Марафон…»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СОБЫТИЕ 2</a:t>
                      </a:r>
                    </a:p>
                    <a:p>
                      <a:r>
                        <a:rPr lang="ru-RU" dirty="0" smtClean="0"/>
                        <a:t>«Семейный бизнес…»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……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Могут быть </a:t>
                      </a:r>
                      <a:r>
                        <a:rPr lang="ru-RU" dirty="0" err="1" smtClean="0"/>
                        <a:t>межпредметные</a:t>
                      </a:r>
                      <a:r>
                        <a:rPr lang="ru-RU" dirty="0" smtClean="0"/>
                        <a:t> события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alpha val="60000"/>
                      </a:schemeClr>
                    </a:solidFill>
                  </a:tcPr>
                </a:tc>
              </a:tr>
              <a:tr h="417713">
                <a:tc>
                  <a:txBody>
                    <a:bodyPr/>
                    <a:lstStyle/>
                    <a:p>
                      <a:r>
                        <a:rPr lang="ru-RU" dirty="0" smtClean="0"/>
                        <a:t>175 часов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часов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 часов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часов…….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alpha val="60000"/>
                      </a:schemeClr>
                    </a:solidFill>
                  </a:tcPr>
                </a:tc>
              </a:tr>
              <a:tr h="4177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1,2,3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4,5,6,7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8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alpha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626578"/>
              </p:ext>
            </p:extLst>
          </p:nvPr>
        </p:nvGraphicFramePr>
        <p:xfrm>
          <a:off x="107504" y="2715766"/>
          <a:ext cx="8856985" cy="154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417713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</a:p>
                    <a:p>
                      <a:r>
                        <a:rPr lang="ru-RU" dirty="0" smtClean="0"/>
                        <a:t>7А</a:t>
                      </a:r>
                      <a:r>
                        <a:rPr lang="ru-RU" baseline="0" dirty="0" smtClean="0"/>
                        <a:t> класс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СОБЫТИЕ 1 «Явление любви…»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СОБЫТИЕ 2</a:t>
                      </a:r>
                    </a:p>
                    <a:p>
                      <a:r>
                        <a:rPr lang="ru-RU" dirty="0" smtClean="0"/>
                        <a:t>«Познай</a:t>
                      </a:r>
                      <a:r>
                        <a:rPr lang="ru-RU" baseline="0" dirty="0" smtClean="0"/>
                        <a:t> себя</a:t>
                      </a:r>
                      <a:r>
                        <a:rPr lang="ru-RU" dirty="0" smtClean="0"/>
                        <a:t>…»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……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Могут быть </a:t>
                      </a:r>
                      <a:r>
                        <a:rPr lang="ru-RU" dirty="0" err="1" smtClean="0"/>
                        <a:t>межпредметные</a:t>
                      </a:r>
                      <a:r>
                        <a:rPr lang="ru-RU" dirty="0" smtClean="0"/>
                        <a:t> события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417713">
                <a:tc>
                  <a:txBody>
                    <a:bodyPr/>
                    <a:lstStyle/>
                    <a:p>
                      <a:r>
                        <a:rPr lang="ru-RU" dirty="0" smtClean="0"/>
                        <a:t>175 часов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часов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 часов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часов…….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4177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1,2,3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4,5,6,7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8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99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953"/>
            <a:ext cx="8366760" cy="10880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ВАЖНО!!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ОБРАТНАЯ СВЯЗЬ ПО КАЖДОМУ ПОГРУЖЕНИЮ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384301"/>
            <a:ext cx="8115240" cy="147548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Цифровой портал, где после каждого погружения КАЖДЫЙ ребенок оценивает по 10 бальной шкале погружение и есть средний показатель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336383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ЭТО СЛОЖНО ВНЕДРИТЬ, НО </a:t>
            </a:r>
            <a:r>
              <a:rPr lang="ru-RU" b="1" dirty="0" smtClean="0">
                <a:solidFill>
                  <a:srgbClr val="C00000"/>
                </a:solidFill>
              </a:rPr>
              <a:t>ЭТО РЕЗУЛЬТАТИВНО</a:t>
            </a:r>
            <a:r>
              <a:rPr lang="ru-RU" dirty="0" smtClean="0">
                <a:solidFill>
                  <a:srgbClr val="C00000"/>
                </a:solidFill>
              </a:rPr>
              <a:t>!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ЭТО СЛОЖНО ВНЕДРИТЬ, НО ЭТО </a:t>
            </a:r>
            <a:r>
              <a:rPr lang="ru-RU" b="1" dirty="0" smtClean="0">
                <a:solidFill>
                  <a:srgbClr val="C00000"/>
                </a:solidFill>
              </a:rPr>
              <a:t>СНИМАЕТ СУБЬЕКТИВИЗМ </a:t>
            </a:r>
            <a:r>
              <a:rPr lang="ru-RU" dirty="0" smtClean="0">
                <a:solidFill>
                  <a:srgbClr val="C00000"/>
                </a:solidFill>
              </a:rPr>
              <a:t>В ОЦЕНКЕ КАЧЕСТВА РАБОТЫ УЧИТЕЛЯ, </a:t>
            </a:r>
            <a:r>
              <a:rPr lang="ru-RU" b="1" dirty="0" smtClean="0">
                <a:solidFill>
                  <a:srgbClr val="C00000"/>
                </a:solidFill>
              </a:rPr>
              <a:t>ПЕРЕМЕЩАЕТ АКЦЕНТ С УПРАВЛЕНСКОГО КОНТРОЛЯ, НА ОЦЕНКУ ПОТРЕБИТЕЛЯ УСЛУГИ</a:t>
            </a:r>
            <a:r>
              <a:rPr lang="ru-RU" dirty="0" smtClean="0">
                <a:solidFill>
                  <a:srgbClr val="C00000"/>
                </a:solidFill>
              </a:rPr>
              <a:t>!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38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 понедельник дать ответ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23678"/>
            <a:ext cx="7543801" cy="212355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Остаетесь ли в сети ФУМ и в каком </a:t>
            </a:r>
            <a:r>
              <a:rPr lang="ru-RU" sz="4000" b="1" smtClean="0">
                <a:solidFill>
                  <a:srgbClr val="C00000"/>
                </a:solidFill>
              </a:rPr>
              <a:t>режиме </a:t>
            </a:r>
          </a:p>
          <a:p>
            <a:pPr algn="ctr"/>
            <a:r>
              <a:rPr lang="ru-RU" sz="4000" b="1" smtClean="0">
                <a:solidFill>
                  <a:srgbClr val="C00000"/>
                </a:solidFill>
              </a:rPr>
              <a:t>на </a:t>
            </a:r>
            <a:r>
              <a:rPr lang="ru-RU" sz="4000" b="1" dirty="0" smtClean="0">
                <a:solidFill>
                  <a:srgbClr val="C00000"/>
                </a:solidFill>
              </a:rPr>
              <a:t>почту ИГОРЯ АНАТОЛЬЕВИЧА!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5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8388424" cy="10595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 кого за 2018-19 </a:t>
            </a:r>
            <a:r>
              <a:rPr lang="ru-RU" dirty="0" err="1" smtClean="0">
                <a:solidFill>
                  <a:srgbClr val="C00000"/>
                </a:solidFill>
              </a:rPr>
              <a:t>уч.год</a:t>
            </a:r>
            <a:r>
              <a:rPr lang="ru-RU" dirty="0" smtClean="0">
                <a:solidFill>
                  <a:srgbClr val="C00000"/>
                </a:solidFill>
              </a:rPr>
              <a:t> была динамика достижения в показателях результативности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84301"/>
            <a:ext cx="8424935" cy="301752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dirty="0" smtClean="0"/>
              <a:t>поставьте </a:t>
            </a:r>
            <a:r>
              <a:rPr lang="ru-RU" sz="2800" dirty="0"/>
              <a:t>в </a:t>
            </a:r>
            <a:r>
              <a:rPr lang="ru-RU" sz="2800" dirty="0" smtClean="0"/>
              <a:t>чате</a:t>
            </a:r>
            <a:endParaRPr lang="ru-RU" sz="2800" dirty="0"/>
          </a:p>
          <a:p>
            <a:pPr algn="ctr"/>
            <a:endParaRPr lang="ru-RU" sz="2800" dirty="0" smtClean="0"/>
          </a:p>
          <a:p>
            <a:r>
              <a:rPr lang="ru-RU" sz="2800" b="1" dirty="0" smtClean="0"/>
              <a:t>1) По 10 бальной шкале относительно самих себя</a:t>
            </a:r>
            <a:endParaRPr lang="ru-RU" sz="2800" b="1" dirty="0"/>
          </a:p>
          <a:p>
            <a:r>
              <a:rPr lang="ru-RU" sz="2800" b="1" dirty="0" smtClean="0"/>
              <a:t>2) относительно других систем в Вашем регионе</a:t>
            </a:r>
          </a:p>
          <a:p>
            <a:r>
              <a:rPr lang="ru-RU" sz="2800" dirty="0" smtClean="0"/>
              <a:t>А – мы по основным показателям в основном выше</a:t>
            </a:r>
          </a:p>
          <a:p>
            <a:r>
              <a:rPr lang="ru-RU" sz="2800" dirty="0" smtClean="0"/>
              <a:t>Б – мы где то в середине</a:t>
            </a:r>
          </a:p>
          <a:p>
            <a:r>
              <a:rPr lang="ru-RU" sz="2800" dirty="0" smtClean="0"/>
              <a:t>С - мы по многим показателям ниже </a:t>
            </a:r>
          </a:p>
          <a:p>
            <a:endParaRPr 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4953"/>
            <a:ext cx="7899216" cy="108806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ИМИДЖ….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/>
              <a:t>РУКОВОДСТВО+ РОДИТЕЛИ, СОЦИУМ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СМИ</a:t>
            </a:r>
          </a:p>
          <a:p>
            <a:r>
              <a:rPr lang="ru-RU" dirty="0" smtClean="0"/>
              <a:t>САЙТ</a:t>
            </a:r>
          </a:p>
          <a:p>
            <a:r>
              <a:rPr lang="ru-RU" dirty="0" smtClean="0"/>
              <a:t>СОЦ СЕТИ</a:t>
            </a:r>
          </a:p>
          <a:p>
            <a:r>
              <a:rPr lang="ru-RU" dirty="0" smtClean="0"/>
              <a:t>АВГУСТОВСКИЕ КОНФЕРЕНЦИИ</a:t>
            </a:r>
          </a:p>
          <a:p>
            <a:r>
              <a:rPr lang="ru-RU" b="1" dirty="0" smtClean="0"/>
              <a:t>ВСЕ СОВЕЩАНИЯ, ПЕДСОВЕТЫ…</a:t>
            </a:r>
          </a:p>
          <a:p>
            <a:r>
              <a:rPr lang="ru-RU" b="1" dirty="0" smtClean="0"/>
              <a:t>РОДИТЕЛЬСКИЕ СОБРАНИЯ</a:t>
            </a:r>
          </a:p>
          <a:p>
            <a:r>
              <a:rPr lang="ru-RU" b="1" dirty="0" smtClean="0"/>
              <a:t> (В ТОМ ЧИСЛЕ ОН ЛАЙН)…..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ЗАКОН МЕНЕДЖМЕНТА – СЕТЬ, КАК ПРАВИЛО, КОНКУРЕТНЕЕ ОТДЕЛЬНЫХ ОРГАНИЗАЦИЙ!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96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98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2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70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77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61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4953"/>
            <a:ext cx="8640960" cy="10880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 счет каких процессов, управленческих решений в Вашей системе рост показателей?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7655"/>
            <a:ext cx="8259257" cy="2694166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>
                <a:solidFill>
                  <a:srgbClr val="370AC8"/>
                </a:solidFill>
              </a:rPr>
              <a:t>1. Напишите в чате несколько основных направлений повышения эффективности деятельности системы</a:t>
            </a:r>
          </a:p>
          <a:p>
            <a:endParaRPr lang="ru-RU" sz="3200" dirty="0" smtClean="0">
              <a:solidFill>
                <a:srgbClr val="370AC8"/>
              </a:solidFill>
            </a:endParaRPr>
          </a:p>
          <a:p>
            <a:r>
              <a:rPr lang="ru-RU" sz="3200" dirty="0" smtClean="0">
                <a:solidFill>
                  <a:srgbClr val="370AC8"/>
                </a:solidFill>
              </a:rPr>
              <a:t>2. Выходите в эфир – поделитесь </a:t>
            </a:r>
          </a:p>
          <a:p>
            <a:r>
              <a:rPr lang="ru-RU" sz="3200" dirty="0" smtClean="0">
                <a:solidFill>
                  <a:srgbClr val="370AC8"/>
                </a:solidFill>
              </a:rPr>
              <a:t>(кнопка – выйти в эфир)</a:t>
            </a:r>
            <a:endParaRPr lang="ru-RU" sz="3200" dirty="0">
              <a:solidFill>
                <a:srgbClr val="370AC8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0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4953"/>
            <a:ext cx="8640960" cy="10880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 чем причина падения, отсутствия роста показателей?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7655"/>
            <a:ext cx="8784976" cy="269416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70AC8"/>
                </a:solidFill>
              </a:rPr>
              <a:t>1. Напишите в чате несколько проблемных зон</a:t>
            </a:r>
          </a:p>
          <a:p>
            <a:endParaRPr lang="ru-RU" sz="3200" dirty="0" smtClean="0">
              <a:solidFill>
                <a:srgbClr val="370AC8"/>
              </a:solidFill>
            </a:endParaRPr>
          </a:p>
          <a:p>
            <a:r>
              <a:rPr lang="ru-RU" sz="3200" dirty="0" smtClean="0">
                <a:solidFill>
                  <a:srgbClr val="370AC8"/>
                </a:solidFill>
              </a:rPr>
              <a:t>2. Выходите в эфир – поделитесь </a:t>
            </a:r>
          </a:p>
          <a:p>
            <a:r>
              <a:rPr lang="ru-RU" sz="3200" dirty="0" smtClean="0">
                <a:solidFill>
                  <a:srgbClr val="370AC8"/>
                </a:solidFill>
              </a:rPr>
              <a:t>(кнопка – выйти в эфир)</a:t>
            </a:r>
            <a:endParaRPr lang="ru-RU" sz="3200" dirty="0">
              <a:solidFill>
                <a:srgbClr val="370AC8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0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640960" cy="1592124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Начало 2019 -20 </a:t>
            </a:r>
            <a:r>
              <a:rPr lang="ru-RU" u="sng" dirty="0" err="1" smtClean="0">
                <a:solidFill>
                  <a:srgbClr val="C00000"/>
                </a:solidFill>
              </a:rPr>
              <a:t>уч.года</a:t>
            </a:r>
            <a:r>
              <a:rPr lang="ru-RU" u="sng" dirty="0" smtClean="0">
                <a:solidFill>
                  <a:srgbClr val="C00000"/>
                </a:solidFill>
              </a:rPr>
              <a:t>. </a:t>
            </a:r>
            <a:br>
              <a:rPr lang="ru-RU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/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Ваши основные цели как руководителя?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55726"/>
            <a:ext cx="9144000" cy="247814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70AC8"/>
                </a:solidFill>
              </a:rPr>
              <a:t>1. У кого был рост показателей перед ответом пишите </a:t>
            </a:r>
            <a:r>
              <a:rPr lang="ru-RU" sz="3200" dirty="0" smtClean="0">
                <a:solidFill>
                  <a:srgbClr val="C00000"/>
                </a:solidFill>
              </a:rPr>
              <a:t>букву</a:t>
            </a:r>
            <a:r>
              <a:rPr lang="ru-RU" sz="3200" dirty="0" smtClean="0">
                <a:solidFill>
                  <a:srgbClr val="370AC8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А</a:t>
            </a:r>
            <a:r>
              <a:rPr lang="ru-RU" sz="32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3200" dirty="0" smtClean="0">
                <a:solidFill>
                  <a:srgbClr val="370AC8"/>
                </a:solidFill>
              </a:rPr>
              <a:t>2. У кого не было серьёзного роста показателей перед ответом пишите </a:t>
            </a:r>
            <a:r>
              <a:rPr lang="ru-RU" sz="3200" dirty="0" smtClean="0">
                <a:solidFill>
                  <a:srgbClr val="C00000"/>
                </a:solidFill>
              </a:rPr>
              <a:t>букву</a:t>
            </a:r>
            <a:r>
              <a:rPr lang="ru-RU" sz="3200" dirty="0" smtClean="0">
                <a:solidFill>
                  <a:srgbClr val="370AC8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В.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02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08504" cy="12756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ЛАЙТ-погружение 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в теорию систем и эффективного менеджмента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2700" dirty="0" smtClean="0">
                <a:solidFill>
                  <a:srgbClr val="C00000"/>
                </a:solidFill>
              </a:rPr>
              <a:t>(секреты успеха руководителя)</a:t>
            </a:r>
            <a:endParaRPr lang="ru-RU" sz="2700" dirty="0">
              <a:solidFill>
                <a:srgbClr val="C0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678" y="4770042"/>
            <a:ext cx="667431" cy="373458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A895758B-66F7-43B9-8C7E-98595EB745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347614"/>
            <a:ext cx="5176947" cy="3347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321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CF4FDBA-3E39-407B-8E6A-B399E1818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6512" y="-92545"/>
            <a:ext cx="9180512" cy="5133652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Дети, родители  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Педагоги</a:t>
            </a:r>
            <a:endParaRPr lang="ru-RU" sz="3600" b="1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rgbClr val="00B050"/>
                </a:solidFill>
              </a:rPr>
              <a:t>О</a:t>
            </a:r>
            <a:r>
              <a:rPr lang="ru-RU" sz="3600" b="1" dirty="0" smtClean="0">
                <a:solidFill>
                  <a:srgbClr val="00B050"/>
                </a:solidFill>
              </a:rPr>
              <a:t>рганы управления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Социальный аспект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(семья, социум)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2) Экономический аспект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(работа)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EBB42CC-2362-4097-A36F-A030A01D0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F48B-960A-4F4B-9D8A-CCD918603867}" type="slidenum">
              <a:rPr lang="ru-RU" altLang="ru-RU" smtClean="0"/>
              <a:pPr/>
              <a:t>9</a:t>
            </a:fld>
            <a:endParaRPr lang="ru-RU" altLang="ru-RU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2822104" y="51471"/>
            <a:ext cx="1224136" cy="1152128"/>
          </a:xfrm>
          <a:prstGeom prst="rightBrace">
            <a:avLst/>
          </a:prstGeom>
          <a:ln w="698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34879" y="280814"/>
            <a:ext cx="4920482" cy="1080120"/>
          </a:xfrm>
          <a:prstGeom prst="rect">
            <a:avLst/>
          </a:prstGeom>
          <a:solidFill>
            <a:srgbClr val="00B050">
              <a:alpha val="54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1) ЕГЭ</a:t>
            </a:r>
            <a:r>
              <a:rPr lang="ru-RU" b="1" dirty="0">
                <a:solidFill>
                  <a:schemeClr val="tx1"/>
                </a:solidFill>
              </a:rPr>
              <a:t>, предметная </a:t>
            </a:r>
            <a:r>
              <a:rPr lang="ru-RU" b="1" dirty="0" smtClean="0">
                <a:solidFill>
                  <a:schemeClr val="tx1"/>
                </a:solidFill>
              </a:rPr>
              <a:t>составляющая, исполнительность, законопослушность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39547" y="3435846"/>
            <a:ext cx="5796136" cy="1508221"/>
          </a:xfrm>
          <a:prstGeom prst="rect">
            <a:avLst/>
          </a:prstGeom>
          <a:solidFill>
            <a:schemeClr val="accent6">
              <a:lumMod val="40000"/>
              <a:lumOff val="60000"/>
              <a:alpha val="54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2) Ресурсы личности (см. выше слайд 3, основные в деятельности Холдинга 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06845" y="1275606"/>
            <a:ext cx="3696839" cy="2304256"/>
          </a:xfrm>
          <a:prstGeom prst="downArrow">
            <a:avLst>
              <a:gd name="adj1" fmla="val 50000"/>
              <a:gd name="adj2" fmla="val 39062"/>
            </a:avLst>
          </a:prstGeom>
          <a:solidFill>
            <a:schemeClr val="bg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>
                <a:solidFill>
                  <a:schemeClr val="tx1"/>
                </a:solidFill>
              </a:rPr>
              <a:t>НА ВЫХОДЕ УСПЕШНОСТЬ </a:t>
            </a:r>
            <a:r>
              <a:rPr lang="ru-RU" b="1" i="1" u="sng" dirty="0" smtClean="0">
                <a:solidFill>
                  <a:schemeClr val="tx1"/>
                </a:solidFill>
              </a:rPr>
              <a:t> ВЫПУСКНИКА </a:t>
            </a:r>
            <a:endParaRPr lang="ru-RU" b="1" i="1" u="sng" dirty="0">
              <a:solidFill>
                <a:schemeClr val="tx1"/>
              </a:solidFill>
            </a:endParaRPr>
          </a:p>
        </p:txBody>
      </p:sp>
      <p:sp>
        <p:nvSpPr>
          <p:cNvPr id="10" name="Двойная стрелка вверх/вниз 9"/>
          <p:cNvSpPr/>
          <p:nvPr/>
        </p:nvSpPr>
        <p:spPr>
          <a:xfrm>
            <a:off x="7884368" y="1203598"/>
            <a:ext cx="1008112" cy="2304256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?</a:t>
            </a:r>
            <a:endParaRPr lang="ru-RU" sz="8000" b="1" dirty="0"/>
          </a:p>
        </p:txBody>
      </p:sp>
      <p:sp>
        <p:nvSpPr>
          <p:cNvPr id="11" name="Овал 10"/>
          <p:cNvSpPr/>
          <p:nvPr/>
        </p:nvSpPr>
        <p:spPr>
          <a:xfrm>
            <a:off x="3779912" y="1707654"/>
            <a:ext cx="4406788" cy="12241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ХОЛДИНГ смещает акценты 1 на 2, исследователями доказано зависимость п.1 от п.2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90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етро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3810</TotalTime>
  <Words>2006</Words>
  <Application>Microsoft Office PowerPoint</Application>
  <PresentationFormat>Экран (16:9)</PresentationFormat>
  <Paragraphs>317</Paragraphs>
  <Slides>45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5" baseType="lpstr">
      <vt:lpstr>Arial Unicode MS</vt:lpstr>
      <vt:lpstr>Arial</vt:lpstr>
      <vt:lpstr>Calibri</vt:lpstr>
      <vt:lpstr>Calibri Light</vt:lpstr>
      <vt:lpstr>Symbol</vt:lpstr>
      <vt:lpstr>Times New Roman</vt:lpstr>
      <vt:lpstr>Wingdings</vt:lpstr>
      <vt:lpstr>2_Тема Office</vt:lpstr>
      <vt:lpstr>Ретро</vt:lpstr>
      <vt:lpstr>Диаграмма</vt:lpstr>
      <vt:lpstr>Флагманские управленческие модели Базовые основания</vt:lpstr>
      <vt:lpstr>Миссия холдинга</vt:lpstr>
      <vt:lpstr>Концептуальные основания организации деятельности  Холдинга  по развитию образовательных систем </vt:lpstr>
      <vt:lpstr>У кого за 2018-19 уч.год была динамика достижения в показателях результативности</vt:lpstr>
      <vt:lpstr>За счет каких процессов, управленческих решений в Вашей системе рост показателей?</vt:lpstr>
      <vt:lpstr>В чем причина падения, отсутствия роста показателей?</vt:lpstr>
      <vt:lpstr>Начало 2019 -20 уч.года.   Ваши основные цели как руководителя?</vt:lpstr>
      <vt:lpstr>ЛАЙТ-погружение   в теорию систем и эффективного менеджмента (секреты успеха руководителя)</vt:lpstr>
      <vt:lpstr>Презентация PowerPoint</vt:lpstr>
      <vt:lpstr>Уровень целостности (качество) системы зависит от:</vt:lpstr>
      <vt:lpstr>Законы развития систем https://sites.google.com/site/teoriasilnogomyslenia/tosm/zakony-razvitia-sistem </vt:lpstr>
      <vt:lpstr>КАКИЕ УПРАВЛЕНЧЕСКИЕ МОДЕЛИ МОГУТ ПОМОЧЬ В РАЗВИТИИ СИСТЕМ?</vt:lpstr>
      <vt:lpstr>Презентация PowerPoint</vt:lpstr>
      <vt:lpstr>Презентация PowerPoint</vt:lpstr>
      <vt:lpstr>Как спасать ситуацию….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 ЭТИМ НАПРАВЛЕНИЯМ БУДЕТ ВЫСТРОЕНА РАБОТА В СЕТИ ФУМ  в 2019-20 уч.году.</vt:lpstr>
      <vt:lpstr>Презентация PowerPoint</vt:lpstr>
      <vt:lpstr>1 сквозной проект Холдинга  «БЛОЧНЫЕ СОБЫТИЙНЫЕ ПОГРУЖЕНИЯ» как средство повышения результативности учебного процесса</vt:lpstr>
      <vt:lpstr>Цель 1  Дивергентная продуктивность</vt:lpstr>
      <vt:lpstr>Связь креативности и интеллекта</vt:lpstr>
      <vt:lpstr>Креативность – отдельное измерение от IQ</vt:lpstr>
      <vt:lpstr>Дивергентное мышление</vt:lpstr>
      <vt:lpstr>Презентация PowerPoint</vt:lpstr>
      <vt:lpstr>Исследование Джонна Хэтти (профессор образования)  влияние на обучение различных методов инноваций (величина эффекта).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Организовать работу всего коллектива по переходу на БСП. </vt:lpstr>
      <vt:lpstr>ВАЖНО!!  ОБРАТНАЯ СВЯЗЬ ПО КАЖДОМУ ПОГРУЖЕНИЮ</vt:lpstr>
      <vt:lpstr>В понедельник дать ответ</vt:lpstr>
      <vt:lpstr>ИМИДЖ….  РУКОВОДСТВО+ РОДИТЕЛИ, СОЦИУМ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Антонова Мария Павловна</dc:creator>
  <cp:lastModifiedBy>Наталья Штурбина</cp:lastModifiedBy>
  <cp:revision>127</cp:revision>
  <dcterms:created xsi:type="dcterms:W3CDTF">2017-03-21T07:26:25Z</dcterms:created>
  <dcterms:modified xsi:type="dcterms:W3CDTF">2019-08-21T11:28:25Z</dcterms:modified>
</cp:coreProperties>
</file>