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  <p:sldMasterId id="2147483700" r:id="rId4"/>
    <p:sldMasterId id="2147483712" r:id="rId5"/>
    <p:sldMasterId id="2147483719" r:id="rId6"/>
    <p:sldMasterId id="2147483731" r:id="rId7"/>
  </p:sldMasterIdLst>
  <p:notesMasterIdLst>
    <p:notesMasterId r:id="rId24"/>
  </p:notesMasterIdLst>
  <p:handoutMasterIdLst>
    <p:handoutMasterId r:id="rId25"/>
  </p:handoutMasterIdLst>
  <p:sldIdLst>
    <p:sldId id="256" r:id="rId8"/>
    <p:sldId id="263" r:id="rId9"/>
    <p:sldId id="789" r:id="rId10"/>
    <p:sldId id="264" r:id="rId11"/>
    <p:sldId id="260" r:id="rId12"/>
    <p:sldId id="297" r:id="rId13"/>
    <p:sldId id="787" r:id="rId14"/>
    <p:sldId id="576" r:id="rId15"/>
    <p:sldId id="790" r:id="rId16"/>
    <p:sldId id="788" r:id="rId17"/>
    <p:sldId id="511" r:id="rId18"/>
    <p:sldId id="520" r:id="rId19"/>
    <p:sldId id="786" r:id="rId20"/>
    <p:sldId id="522" r:id="rId21"/>
    <p:sldId id="791" r:id="rId22"/>
    <p:sldId id="27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DF7"/>
    <a:srgbClr val="800040"/>
    <a:srgbClr val="FF0080"/>
    <a:srgbClr val="5D7E9D"/>
    <a:srgbClr val="191919"/>
    <a:srgbClr val="8000FF"/>
    <a:srgbClr val="00FF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8" autoAdjust="0"/>
    <p:restoredTop sz="91734" autoAdjust="0"/>
  </p:normalViewPr>
  <p:slideViewPr>
    <p:cSldViewPr snapToObjects="1">
      <p:cViewPr varScale="1">
        <p:scale>
          <a:sx n="83" d="100"/>
          <a:sy n="83" d="100"/>
        </p:scale>
        <p:origin x="1124" y="56"/>
      </p:cViewPr>
      <p:guideLst>
        <p:guide orient="horz" pos="3552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76A8698D-6515-4AB9-8FE2-70DE610693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65D6F872-E298-4631-923F-FEB5AD5436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xmlns="" id="{71FC7DA4-3E2E-45EC-BF4D-B72E37F9AF5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xmlns="" id="{B858D000-8CA0-4DB1-9002-35A9578532D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3FCF3A-7010-4AA3-B5B5-24A0D6E325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077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8AAE25B6-0682-418A-8CE4-88EB35C07A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942FAF2C-1458-4CB6-8B0D-25D16D2BE7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D150458C-755F-46E1-940D-9F67E68CBDA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92F73015-54FB-4F48-8C34-DE88BC02EF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B0C977B3-19DF-453F-B3DE-EE1E3D71421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60363C9D-1615-4802-B34E-DA83AE68C0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DC0BEF-F97F-4F6D-A932-647D68F1E4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44808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xmlns="" id="{D2CD3B4B-B403-4C9E-AD4C-5981E0F71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399F59-760A-4230-8403-D62C0A05B937}" type="slidenum">
              <a:rPr lang="en-US" altLang="ru-RU"/>
              <a:pPr eaLnBrk="1" hangingPunct="1"/>
              <a:t>1</a:t>
            </a:fld>
            <a:endParaRPr lang="en-US" altLang="ru-RU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8CF8529A-6E6C-4744-B287-3F66BB71A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xmlns="" id="{24B06FB1-F02D-4227-BFDB-08069F020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6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C0BEF-F97F-4F6D-A932-647D68F1E475}" type="slidenum">
              <a:rPr lang="en-US" altLang="ru-RU" smtClean="0"/>
              <a:pPr/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53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51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C0BEF-F97F-4F6D-A932-647D68F1E475}" type="slidenum">
              <a:rPr lang="en-US" altLang="ru-RU" smtClean="0"/>
              <a:pPr/>
              <a:t>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3573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F84DF-22D0-4396-B119-5D39F44320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32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F84DF-22D0-4396-B119-5D39F44320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39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F84DF-22D0-4396-B119-5D39F44320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4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BF84DF-22D0-4396-B119-5D39F44320E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71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>
            <a:extLst>
              <a:ext uri="{FF2B5EF4-FFF2-40B4-BE49-F238E27FC236}">
                <a16:creationId xmlns:a16="http://schemas.microsoft.com/office/drawing/2014/main" xmlns="" id="{0893970D-8BB0-472D-AC36-5C1B1331CADD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pic>
        <p:nvPicPr>
          <p:cNvPr id="5" name="Picture 21" descr="padandpen">
            <a:extLst>
              <a:ext uri="{FF2B5EF4-FFF2-40B4-BE49-F238E27FC236}">
                <a16:creationId xmlns:a16="http://schemas.microsoft.com/office/drawing/2014/main" xmlns="" id="{114B2AAD-0640-4A6F-88D8-AC3FEE4465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90A5995-B4BE-4ECA-A3BC-A419A6259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EC6DF6D9-9691-4162-80CA-CC911EF4B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217CF33A-1EF9-409D-A34F-90B83867A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95257-6728-45AA-92E5-1EEE9DC368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3334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8E4C66-7513-4D0F-A98D-CDF37FF1E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56DD007-6F69-4EFC-B30C-0434B9AD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8A6C592-7F2F-4DDA-B93E-B79801216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C3A6D-EB18-448F-A440-B953091789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04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9264A46-00C2-4D03-9362-AE85895D0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C8BC445-564F-40AB-AE1D-0D44EB1DC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7F00393-CA8F-410F-8644-92830DF14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CA588-142D-4680-8485-CC96A882FE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227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E55E68C-5E29-4E31-86FC-5C6C0C112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71D12AC-75DF-480A-88FD-0079A4674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604D834-F048-4421-B194-667DB5414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94E91-5B9E-44EF-AC3E-2616344456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187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9C8AFB-0FEA-49E8-BD45-D96745A91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AD735E-8F16-44C2-B464-B2AAB37DA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0B5BB0E-0F30-4E24-8F0D-8E3ECAB61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D4DFF-9C63-48E1-9235-0A8B8D44EA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669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E46596CB-8B7D-4247-A81C-EBC3E84156FB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1D5BB31E-AA54-42E2-B406-9346ABB9FD0C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>
            <a:extLst>
              <a:ext uri="{FF2B5EF4-FFF2-40B4-BE49-F238E27FC236}">
                <a16:creationId xmlns:a16="http://schemas.microsoft.com/office/drawing/2014/main" xmlns="" id="{AECD154B-14AF-4202-B940-D7B63944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6E7B15-A531-46AF-8C43-1C933A3FBD66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7" name="Нижний колонтитул 19">
            <a:extLst>
              <a:ext uri="{FF2B5EF4-FFF2-40B4-BE49-F238E27FC236}">
                <a16:creationId xmlns:a16="http://schemas.microsoft.com/office/drawing/2014/main" xmlns="" id="{560BA092-DBA2-4ABA-8DCA-B9DD959F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8" name="Номер слайда 9">
            <a:extLst>
              <a:ext uri="{FF2B5EF4-FFF2-40B4-BE49-F238E27FC236}">
                <a16:creationId xmlns:a16="http://schemas.microsoft.com/office/drawing/2014/main" xmlns="" id="{5DF446EA-FCE3-49AC-9B3D-3034243E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B5A-77BE-45DA-95FC-A533538CC6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02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xmlns="" id="{DD029A3F-65A5-4342-B6B4-78218153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EC49-C1B9-4A11-9652-9C9CE1FFF441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xmlns="" id="{B2CC4DA0-058F-40B6-AC23-F2423E35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xmlns="" id="{5E351370-73AC-4E72-A9CB-31140DE3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577F6-53A6-48DD-BE0A-B54CF5AF51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576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EAC1AB9-789B-4D0C-A1D7-8A2C142D6430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4B42B9A-337C-4AB4-B36B-F9396D0E5C36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AE823C80-78C9-4585-88A0-B24208CA5771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9E305AD-CAF7-41BD-A5DD-B08F22E94B77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DA95068C-9381-46E0-94B3-88D7BFBD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FA76D9-F640-4E2C-A5FE-BD4ADE49E517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5A6AF1F1-D4C0-43E7-8E17-7DB9AB89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B5C6D34D-D73F-4D90-A9AD-0D141C25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903C0-9DE8-413A-9B4B-A78E2EEF51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734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xmlns="" id="{D16AD22E-188C-4EC7-9693-CA1837E0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8D8BB-C6FA-4BDA-9B35-F05C66C46B50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xmlns="" id="{0036CEAC-1D03-403A-A37A-96BB9CC3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xmlns="" id="{1CE8C9D1-C9BA-4C93-8A76-C4A397A5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8A4C9-1295-48DD-937E-7D1B0868C6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981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5D938BF-AF42-4D82-A66B-55C6E517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794B70-98A3-4200-ADA0-18B6C9D31E91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1C61452-8975-4C7D-BDFB-C2026B3D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7B91D62-5AD1-413A-A9A8-6974EBA8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5D374-B0DF-4C8D-BA6A-3B67BCD24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6081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xmlns="" id="{FC7AE440-39B6-4114-A5CC-92FF6E6D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CA8E-316C-499D-8A7B-BEB79ECF82AE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xmlns="" id="{A7DB6550-5834-4CED-A87E-6109B04D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xmlns="" id="{937F4785-AA99-4A39-AF8C-7612F537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6E90-CEA3-4D70-9324-347C605314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87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B56BC4D-19D3-489B-931D-DC4079EC5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66B5934-B452-4A69-86AD-E8CF87271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E15A5C0-23A6-4718-AF60-8AE3B50F0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482C3-80B4-42F1-B207-A8BF4A5BA6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4582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E83267A-4FB3-4545-AEB7-BDCF41EBAC3A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95EC3AA-E970-4D3A-A190-74E19545A7DD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xmlns="" id="{AD7BDFEE-9DF4-4812-9C08-29EA726C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2E677-8913-47FE-B904-E83C77D7D47F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xmlns="" id="{E5B16242-80C8-4A9D-861C-524C5DDA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1B003E02-ADC8-4589-BE41-CB15DAD5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4371A-99EC-484C-A947-FEBFAA3CC1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58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30A4DE-652F-4E7D-9D03-C007D1DB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13BC59-9FEF-454F-A767-188B9692CC50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BA6C7C6-5F08-41F7-BEC9-983E5B8E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6956F5-8AFC-4070-9E8B-DE16EE77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21CF2-3622-4C78-AD2D-4039F851B4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442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E2CA7E-E09F-4B7C-8F8F-1FFCBBC918A0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  <a:latin typeface="Gill Sans MT"/>
              <a:cs typeface="Arial" charset="0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xmlns="" id="{DA540F94-999D-4C0C-ABBC-DE160AB63D32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xmlns="" id="{DABD59D0-BF67-4836-B277-5D4246ECEE6C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xmlns="" id="{EF8BC041-DEBD-4672-B5D1-EB31F34B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360667-2A5D-4499-B451-326EC1748191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xmlns="" id="{27A45EA7-C17C-4B92-A820-D662FDD2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xmlns="" id="{2EDBA93C-4056-4749-A22E-DDA4AE46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8FCCF-A732-4AA1-BA39-CFF488DA22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735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xmlns="" id="{4129954D-F252-40C1-B1D5-EC594F3D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E865-0CB3-40FF-BE29-4A852EFCFAB2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xmlns="" id="{3CCB1A16-B3DC-4570-9F25-C1B6456C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xmlns="" id="{A452D520-16B0-4275-80CF-2C0BBA598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81FEB-6409-4871-9384-F3748B1BC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5161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xmlns="" id="{21848709-08A5-48F5-8EBC-9BA74844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D251-F98B-45DD-B27F-A6599C83B50B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xmlns="" id="{E25B4122-A936-4425-AA1B-E82BC9B9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xmlns="" id="{4B03EF2A-A498-41DB-BB37-F3BE7D7E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94841-40F7-4B9E-9037-E4350E662B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007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662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445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512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479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1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B80AE2-E163-4B46-9A26-2AA54F5567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FD90EF5-493A-4500-9692-3A94E7AD2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0740B91-8C88-40A9-BD43-99295CF31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19244-7183-4090-979A-55FD5566993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8894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750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665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630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124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876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158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11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60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26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4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B88D85-590D-44D2-B2EC-4B9912BC6B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B28E330-8D71-4D1D-BA2C-303FC6048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5D1A34-6E35-476E-B0B6-E9524A06A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39B4C-8D53-4325-AF11-01C377597F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8706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63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37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24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80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22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09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3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-688" y="0"/>
            <a:ext cx="4575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3183000"/>
            <a:ext cx="36366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4900" y="-200"/>
            <a:ext cx="185400" cy="6858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06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with intro text">
  <p:cSld name="Title + 2 columns with intro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 flipH="1">
            <a:off x="2472375" y="0"/>
            <a:ext cx="1131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585475" y="0"/>
            <a:ext cx="6558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234450" y="767333"/>
            <a:ext cx="20463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090625" y="767333"/>
            <a:ext cx="5596200" cy="161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▪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1600"/>
              <a:buFont typeface="Georgia"/>
              <a:buChar char="-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090625" y="2672433"/>
            <a:ext cx="27270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5959744" y="2672433"/>
            <a:ext cx="27270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486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 flipH="1">
            <a:off x="-688" y="0"/>
            <a:ext cx="4575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4574903" y="0"/>
            <a:ext cx="1131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11425" y="767333"/>
            <a:ext cx="3517200" cy="129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1425" y="2131467"/>
            <a:ext cx="3517200" cy="394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▪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0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6CFA170-3CFA-4957-8A95-E93B73303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66D4D81-98DD-4744-BD79-39C8010AE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948D0FF-E5B4-4714-9C6C-5E65CFA12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F948F-267C-48D9-935D-34CC2899D2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976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 flipH="1">
            <a:off x="2472375" y="0"/>
            <a:ext cx="1131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2585475" y="0"/>
            <a:ext cx="6558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34450" y="767333"/>
            <a:ext cx="20463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3062200" y="767333"/>
            <a:ext cx="273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5956701" y="767333"/>
            <a:ext cx="27300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600"/>
              </a:spcBef>
              <a:spcAft>
                <a:spcPts val="0"/>
              </a:spcAft>
              <a:buSzPts val="1100"/>
              <a:buChar char="▪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-"/>
              <a:defRPr sz="1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0460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/>
          <p:nvPr/>
        </p:nvSpPr>
        <p:spPr>
          <a:xfrm flipH="1">
            <a:off x="2472375" y="0"/>
            <a:ext cx="1131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2"/>
          <p:cNvSpPr/>
          <p:nvPr/>
        </p:nvSpPr>
        <p:spPr>
          <a:xfrm>
            <a:off x="2585475" y="0"/>
            <a:ext cx="6558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234450" y="767333"/>
            <a:ext cx="20463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069325" y="767333"/>
            <a:ext cx="17898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951006" y="767333"/>
            <a:ext cx="17898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6832686" y="767333"/>
            <a:ext cx="17898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900"/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7750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2472375" y="0"/>
            <a:ext cx="1131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2585475" y="0"/>
            <a:ext cx="6558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34450" y="767333"/>
            <a:ext cx="20463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0016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EC46-C5E2-4B00-93FD-EF82F4284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6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902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64D2-1BD0-4A61-B152-7B31CC6A8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77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BC1B-F90D-4884-AF3C-36A573F9AEAC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88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0BB5-9D93-48C2-824D-82144272B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66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37D55-46E1-4C6C-A1CF-9F94FD807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353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1050271-9DC2-4FD5-90F9-30B415166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7E96987-F658-4C01-98C2-807D6CB40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BE00931-F1C4-46DE-900B-2ABDF9F76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DDA6E-6A38-4821-99B3-5FA8523D2F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2091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1D12-DA6E-48D6-AA1A-3CD5D6126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59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30E3A-DA71-4F28-878B-AB0AA5324125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47C0-BD5D-464F-8EAE-7242CF0D7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833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59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766-4E1A-4026-B100-8D8EA13BF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470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598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0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84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676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85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4B7B6EE-20E4-4029-9DAF-56FE0E8DB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BD51F0C-D0ED-4789-8EA1-52B8DFD3D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8A7095C-A3F0-46AD-A546-535E8FCCE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56BF2-EC5A-4D0A-8B50-A1169456F3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276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22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24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61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91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7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E67A6A-B152-4399-9986-BEAF8145B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D25E3B-1770-4530-AD2B-5053A0D8C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77B5F4-1124-44D1-ABA4-170BD3180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B3B0-CC77-4939-8BE7-069542145B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088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0E3CE2-CD33-4123-B617-7F30818E2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E5FCD4-5BF9-4C8B-BFB5-6FAF5C55C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EC71BB-3711-4BF4-A185-AAC78820A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6B4CC-8B33-45CD-90B4-444F1F4E1A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563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2A033ECE-1728-4E30-A507-1FD06C080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EA14EDD4-403C-4F4D-BC23-B36E11F9B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E65547D-7873-4BC2-BDF7-88D332FBC0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502AE92-81EF-405E-9DD7-A127091CC5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FFB685F-3BCC-41F8-8406-8FA7761E40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E729A0-F99F-4E65-BE39-895CEBDC7B28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2055" name="Picture 21" descr="justpad">
            <a:extLst>
              <a:ext uri="{FF2B5EF4-FFF2-40B4-BE49-F238E27FC236}">
                <a16:creationId xmlns:a16="http://schemas.microsoft.com/office/drawing/2014/main" xmlns="" id="{560FA890-303D-4E3F-9994-067803D9C3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:a16="http://schemas.microsoft.com/office/drawing/2014/main" xmlns="" id="{67EB8F9E-66F3-4172-9A0A-4F3034F9638F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B4BC8418-06B5-4FB2-B463-9CB50A61C682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xmlns="" id="{2D84415B-F4A2-49E2-9540-208C1899AEDD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55FD32B-56ED-4769-84E5-7E4255235D1F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AB0F82E-04C6-4BD1-B149-DF6C51C17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>
            <a:extLst>
              <a:ext uri="{FF2B5EF4-FFF2-40B4-BE49-F238E27FC236}">
                <a16:creationId xmlns:a16="http://schemas.microsoft.com/office/drawing/2014/main" xmlns="" id="{33D5970A-465A-4490-BD93-8FE1184674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xmlns="" id="{3397918C-EBB9-497F-A2DC-A24F53B0C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A5239D-F6AC-4C38-9B2E-6B6BABE9BC3F}" type="datetime1">
              <a:rPr lang="ru-RU"/>
              <a:pPr>
                <a:defRPr/>
              </a:pPr>
              <a:t>21.08.2019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B8611732-1D20-4E6D-9AB0-D2153AA97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xmlns="" id="{3ECC05D8-F373-4BA2-A940-22DAB7760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Corbel" panose="020B0503020204020204" pitchFamily="34" charset="0"/>
              </a:defRPr>
            </a:lvl1pPr>
          </a:lstStyle>
          <a:p>
            <a:fld id="{BCE72B51-DD00-4BE8-BF1C-FBB680821D3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BB6899-4BA5-4BF4-B0F5-2D9E884A0E37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742B6-5E7A-4CB7-95DB-FE3EE6ECF168}" type="datetimeFigureOut">
              <a:rPr lang="ru-RU" smtClean="0"/>
              <a:pPr/>
              <a:t>21.08.2019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ECB5-F4E2-42CE-B160-377635FD47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47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1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4450" y="767333"/>
            <a:ext cx="20463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90625" y="767333"/>
            <a:ext cx="5596200" cy="5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1555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0948006-4FA6-48EF-92EE-8579CDB701D8}" type="datetime1">
              <a:rPr lang="ru-RU" smtClean="0"/>
              <a:pPr>
                <a:defRPr/>
              </a:pPr>
              <a:t>21.08.2019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7AC99-8E6A-459C-8DE1-0C8349569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1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92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/>
            </a:lvl1pPr>
          </a:lstStyle>
          <a:p>
            <a:fld id="{28654A06-2576-4317-9918-DE56667456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4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fontAlgn="base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fontAlgn="base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fontAlgn="base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fontAlgn="base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gor.A.Savchenko@gmail.com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5">
            <a:extLst>
              <a:ext uri="{FF2B5EF4-FFF2-40B4-BE49-F238E27FC236}">
                <a16:creationId xmlns:a16="http://schemas.microsoft.com/office/drawing/2014/main" xmlns="" id="{1816D12C-C061-495F-867B-CF4B8EEA2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ru-RU"/>
          </a:p>
        </p:txBody>
      </p:sp>
      <p:sp>
        <p:nvSpPr>
          <p:cNvPr id="4099" name="Text Box 58">
            <a:extLst>
              <a:ext uri="{FF2B5EF4-FFF2-40B4-BE49-F238E27FC236}">
                <a16:creationId xmlns:a16="http://schemas.microsoft.com/office/drawing/2014/main" xmlns="" id="{A02B37CD-AC2A-4482-BB9E-D52FE73E8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ru-RU"/>
          </a:p>
        </p:txBody>
      </p:sp>
      <p:sp>
        <p:nvSpPr>
          <p:cNvPr id="4100" name="Text Box 60">
            <a:extLst>
              <a:ext uri="{FF2B5EF4-FFF2-40B4-BE49-F238E27FC236}">
                <a16:creationId xmlns:a16="http://schemas.microsoft.com/office/drawing/2014/main" xmlns="" id="{C6BA7586-86D7-43AC-B807-83B84CCA5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772" y="2245519"/>
            <a:ext cx="532882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ru-RU" sz="2000" b="1" dirty="0">
              <a:solidFill>
                <a:schemeClr val="hlink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ru-RU" altLang="ru-RU" sz="11700" u="sng" dirty="0">
                <a:solidFill>
                  <a:schemeClr val="tx2"/>
                </a:solidFill>
                <a:latin typeface="Arial Black" panose="020B0A04020102020204" pitchFamily="34" charset="0"/>
              </a:rPr>
              <a:t>ФУМ</a:t>
            </a:r>
            <a:r>
              <a:rPr lang="en-US" altLang="ru-RU" sz="48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endParaRPr lang="en-US" altLang="ru-RU" sz="4800" b="1" dirty="0">
              <a:solidFill>
                <a:srgbClr val="CCCCCC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ru-RU" dirty="0"/>
          </a:p>
        </p:txBody>
      </p:sp>
      <p:sp>
        <p:nvSpPr>
          <p:cNvPr id="4101" name="Rectangle 62">
            <a:extLst>
              <a:ext uri="{FF2B5EF4-FFF2-40B4-BE49-F238E27FC236}">
                <a16:creationId xmlns:a16="http://schemas.microsoft.com/office/drawing/2014/main" xmlns="" id="{C773B677-23C5-4367-8850-BC3EA74E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584" y="1924583"/>
            <a:ext cx="42528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 dirty="0">
                <a:solidFill>
                  <a:schemeClr val="hlink"/>
                </a:solidFill>
              </a:rPr>
              <a:t>Направление</a:t>
            </a:r>
            <a:endParaRPr lang="en-US" altLang="ru-RU" sz="6600" dirty="0"/>
          </a:p>
        </p:txBody>
      </p:sp>
      <p:sp>
        <p:nvSpPr>
          <p:cNvPr id="4102" name="Rectangle 63">
            <a:extLst>
              <a:ext uri="{FF2B5EF4-FFF2-40B4-BE49-F238E27FC236}">
                <a16:creationId xmlns:a16="http://schemas.microsoft.com/office/drawing/2014/main" xmlns="" id="{D7BA8FD8-F75B-442C-A19F-D0D64E1F0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9" y="5037038"/>
            <a:ext cx="39347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Савченко И.А. – </a:t>
            </a:r>
            <a:r>
              <a:rPr lang="ru-RU" altLang="ru-RU" b="1" dirty="0" err="1"/>
              <a:t>к.псх.н</a:t>
            </a:r>
            <a:r>
              <a:rPr lang="ru-RU" altLang="ru-RU" b="1" dirty="0"/>
              <a:t>.,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b="1" dirty="0"/>
              <a:t>директор по развитию Холдинга</a:t>
            </a:r>
            <a:endParaRPr lang="en-US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C186B9-4774-47FE-9BED-DDA91A0B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98" y="645972"/>
            <a:ext cx="1615592" cy="1017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3BCCE6-2E6A-4B56-B83D-10BADD4C65AD}"/>
              </a:ext>
            </a:extLst>
          </p:cNvPr>
          <p:cNvSpPr txBox="1"/>
          <p:nvPr/>
        </p:nvSpPr>
        <p:spPr>
          <a:xfrm>
            <a:off x="2879812" y="761999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Образовательный Холдинг-лаборатория </a:t>
            </a:r>
            <a:r>
              <a:rPr lang="en-US" sz="2000" b="1" dirty="0"/>
              <a:t>Global-NPD</a:t>
            </a:r>
            <a:endParaRPr lang="ru-RU" sz="2000" b="1" dirty="0"/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xmlns="" id="{1B448273-5FBC-4332-906B-72BF6A24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62" y="4307622"/>
            <a:ext cx="7720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000" b="1" dirty="0">
                <a:solidFill>
                  <a:schemeClr val="hlink"/>
                </a:solidFill>
              </a:rPr>
              <a:t>(Флагманские управленческие модели)</a:t>
            </a:r>
            <a:endParaRPr lang="en-US" altLang="ru-RU" sz="30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7C08604-C099-4D0F-8677-D6D825C7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12" y="2726923"/>
            <a:ext cx="7198568" cy="972108"/>
          </a:xfrm>
        </p:spPr>
        <p:txBody>
          <a:bodyPr/>
          <a:lstStyle/>
          <a:p>
            <a:pPr algn="ctr"/>
            <a:r>
              <a:rPr lang="ru-RU" dirty="0"/>
              <a:t>ПРОЕКТЫ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6276CB-E8CA-4ABF-A8F9-5D7A1B48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371A-99EC-484C-A947-FEBFAA3CC17C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73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340768"/>
          <a:ext cx="828092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159">
                  <a:extLst>
                    <a:ext uri="{9D8B030D-6E8A-4147-A177-3AD203B41FA5}">
                      <a16:colId xmlns:a16="http://schemas.microsoft.com/office/drawing/2014/main" xmlns="" val="3452886001"/>
                    </a:ext>
                  </a:extLst>
                </a:gridCol>
                <a:gridCol w="5746761">
                  <a:extLst>
                    <a:ext uri="{9D8B030D-6E8A-4147-A177-3AD203B41FA5}">
                      <a16:colId xmlns:a16="http://schemas.microsoft.com/office/drawing/2014/main" xmlns="" val="4055115307"/>
                    </a:ext>
                  </a:extLst>
                </a:gridCol>
              </a:tblGrid>
              <a:tr h="22682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(полное):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Муниципальная игра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«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ПрофГид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5187949"/>
                  </a:ext>
                </a:extLst>
              </a:tr>
              <a:tr h="226825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(сокращенное):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«</a:t>
                      </a:r>
                      <a:r>
                        <a:rPr kumimoji="0" lang="ru-RU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ПрофГид</a:t>
                      </a: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»</a:t>
                      </a:r>
                      <a:r>
                        <a:rPr lang="ru-RU" sz="3600" b="1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1537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62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250282"/>
              </p:ext>
            </p:extLst>
          </p:nvPr>
        </p:nvGraphicFramePr>
        <p:xfrm>
          <a:off x="113690" y="131435"/>
          <a:ext cx="8928992" cy="6654397"/>
        </p:xfrm>
        <a:graphic>
          <a:graphicData uri="http://schemas.openxmlformats.org/drawingml/2006/table">
            <a:tbl>
              <a:tblPr firstRow="1" bandRow="1"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1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85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5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54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7905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проекта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Профессиональная ориентация посредством проведения муниципальной игры в каникулярное время для обучающихся 7-х классов на базе образовательных организаций с привлечением социальных партнеров</a:t>
                      </a: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 rowSpan="7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2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их значения</a:t>
                      </a:r>
                    </a:p>
                    <a:p>
                      <a:r>
                        <a:rPr lang="ru-RU" sz="12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годам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показателя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200" b="0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год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983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Плановый показатель (2019)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Фактический показатель (2019)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315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/>
                          <a:sym typeface="Arial"/>
                        </a:rPr>
                        <a:t>Доля обучающихся 7-х классов городских школ, определившихся с будущей профессией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itchFamily="18" charset="0"/>
                        </a:rPr>
                        <a:t>Основной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10%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r>
                        <a:rPr lang="en-US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0%</a:t>
                      </a:r>
                      <a:endParaRPr lang="ru-RU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3676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/>
                          <a:sym typeface="Arial"/>
                        </a:rPr>
                        <a:t>Доля обучающихся городских школ, участников мастер-классов</a:t>
                      </a:r>
                      <a:endParaRPr lang="ru-RU" sz="100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Source Sans Pro"/>
                        <a:sym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itchFamily="18" charset="0"/>
                        </a:rPr>
                        <a:t>аналитический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  <a:r>
                        <a:rPr lang="en-US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0%</a:t>
                      </a:r>
                      <a:endParaRPr lang="ru-RU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78% (не учитывая учащихся, находящихся за пределами района на период каникул)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3676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/>
                          <a:sym typeface="Arial"/>
                        </a:rPr>
                        <a:t>Количество специалистов различных направлений, принявших участие в профессиональных пробах и мастер-классах</a:t>
                      </a:r>
                      <a:endParaRPr lang="ru-RU" sz="100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Source Sans Pro"/>
                        <a:sym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itchFamily="18" charset="0"/>
                        </a:rPr>
                        <a:t>аналитический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не менее 2 в каждой образовательной организации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168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Source Sans Pro"/>
                          <a:sym typeface="Source Sans Pro"/>
                        </a:rPr>
                        <a:t>Доля обучающихся, посетивших 5 и более мастер-классов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Source Sans Pro"/>
                          <a:sym typeface="Source Sans Pro"/>
                        </a:rPr>
                        <a:t>Доля обучающихся, посетивших 2-3 мастер-класса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ru-RU" sz="100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Source Sans Pro"/>
                          <a:sym typeface="Source Sans Pro"/>
                        </a:rPr>
                        <a:t>Доля обучающихся, посетивших 1 мастер-класс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itchFamily="18" charset="0"/>
                        </a:rPr>
                        <a:t>аналитический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20%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50%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30%</a:t>
                      </a:r>
                      <a:endParaRPr lang="ru-RU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</a:t>
                      </a:r>
                      <a:r>
                        <a:rPr lang="en-US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50</a:t>
                      </a:r>
                      <a:r>
                        <a:rPr lang="en-US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32</a:t>
                      </a:r>
                      <a:r>
                        <a:rPr lang="en-US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</a:t>
                      </a:r>
                      <a:endParaRPr lang="ru-RU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8562">
                <a:tc vMerge="1"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x-none" sz="1000" kern="1100" baseline="0" dirty="0">
                          <a:solidFill>
                            <a:srgbClr val="00206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Количество привлеченных социальных партнеров</a:t>
                      </a:r>
                      <a:r>
                        <a:rPr lang="ru-RU" sz="1000" kern="1100" baseline="0" dirty="0">
                          <a:solidFill>
                            <a:srgbClr val="00206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-</a:t>
                      </a:r>
                      <a:r>
                        <a:rPr lang="x-none" sz="1000" kern="1100" baseline="0" dirty="0">
                          <a:solidFill>
                            <a:srgbClr val="00206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не менее 2</a:t>
                      </a:r>
                      <a:endParaRPr lang="ru-RU" sz="1000" kern="1100" baseline="0" dirty="0">
                        <a:solidFill>
                          <a:srgbClr val="00206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Source Sans Pro"/>
                        <a:sym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аналитический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Не менее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100" baseline="0" dirty="0">
                          <a:solidFill>
                            <a:srgbClr val="002060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98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26066"/>
              </p:ext>
            </p:extLst>
          </p:nvPr>
        </p:nvGraphicFramePr>
        <p:xfrm>
          <a:off x="35496" y="44624"/>
          <a:ext cx="8965090" cy="1584176"/>
        </p:xfrm>
        <a:graphic>
          <a:graphicData uri="http://schemas.openxmlformats.org/drawingml/2006/table">
            <a:tbl>
              <a:tblPr firstRow="1" bandRow="1"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4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8417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проекта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Повышение уровня проектного, дивергентного, предпринимательского мышления посредством организации системы квест-туризма</a:t>
                      </a: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08482"/>
              </p:ext>
            </p:extLst>
          </p:nvPr>
        </p:nvGraphicFramePr>
        <p:xfrm>
          <a:off x="107504" y="1916832"/>
          <a:ext cx="8964488" cy="4830338"/>
        </p:xfrm>
        <a:graphic>
          <a:graphicData uri="http://schemas.openxmlformats.org/drawingml/2006/table">
            <a:tbl>
              <a:tblPr firstRow="1" bandRow="1"/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56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3033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</a:p>
                    <a:p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457200" marR="0" lvl="0" indent="-4572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200" b="1" u="sng" baseline="0" dirty="0">
                          <a:solidFill>
                            <a:srgbClr val="49556E"/>
                          </a:solidFill>
                          <a:latin typeface="+mn-lt"/>
                        </a:rPr>
                        <a:t>Формировать проектное, дивергентное, предпринимательское мышление обучающихся через вовлечение в  проектную деятельность по реализации квест-туризма</a:t>
                      </a:r>
                    </a:p>
                    <a:p>
                      <a:pPr marL="457200" marR="0" lvl="0" indent="-4572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200" b="1" baseline="0" dirty="0">
                          <a:solidFill>
                            <a:srgbClr val="49556E"/>
                          </a:solidFill>
                          <a:latin typeface="+mn-lt"/>
                        </a:rPr>
                        <a:t>Создать и обновлять архитектуры туристических маршрутов по модели квест-туризма</a:t>
                      </a:r>
                    </a:p>
                    <a:p>
                      <a:pPr marL="457200" marR="0" lvl="0" indent="-4572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49556E"/>
                          </a:solidFill>
                          <a:latin typeface="+mn-lt"/>
                        </a:rPr>
                        <a:t>Наполнять содержание</a:t>
                      </a:r>
                      <a:r>
                        <a:rPr lang="ru-RU" sz="2200" b="1" baseline="0" dirty="0">
                          <a:solidFill>
                            <a:srgbClr val="49556E"/>
                          </a:solidFill>
                          <a:latin typeface="+mn-lt"/>
                        </a:rPr>
                        <a:t> туристических маршрутов </a:t>
                      </a: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955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 национальным компонентом </a:t>
                      </a:r>
                      <a:r>
                        <a:rPr lang="ru-RU" sz="2200" b="1" dirty="0">
                          <a:solidFill>
                            <a:srgbClr val="49556E"/>
                          </a:solidFill>
                          <a:latin typeface="+mn-lt"/>
                        </a:rPr>
                        <a:t>через проекты школьников </a:t>
                      </a:r>
                    </a:p>
                    <a:p>
                      <a:pPr marL="457200" marR="0" lvl="0" indent="-4572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49556E"/>
                          </a:solidFill>
                          <a:latin typeface="+mn-lt"/>
                        </a:rPr>
                        <a:t>Организовать логистику  совокупности проектов,</a:t>
                      </a:r>
                      <a:r>
                        <a:rPr lang="ru-RU" sz="2200" b="1" baseline="0" dirty="0">
                          <a:solidFill>
                            <a:srgbClr val="49556E"/>
                          </a:solidFill>
                          <a:latin typeface="+mn-lt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49556E"/>
                          </a:solidFill>
                          <a:latin typeface="+mn-lt"/>
                        </a:rPr>
                        <a:t>установить сроки</a:t>
                      </a:r>
                      <a:r>
                        <a:rPr lang="ru-RU" sz="2200" b="1" baseline="0" dirty="0">
                          <a:solidFill>
                            <a:srgbClr val="49556E"/>
                          </a:solidFill>
                          <a:latin typeface="+mn-lt"/>
                        </a:rPr>
                        <a:t> и сделать рекламу </a:t>
                      </a:r>
                    </a:p>
                    <a:p>
                      <a:pPr marL="457200" marR="0" lvl="0" indent="-4572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200" b="1" baseline="0" dirty="0">
                          <a:solidFill>
                            <a:srgbClr val="49556E"/>
                          </a:solidFill>
                          <a:latin typeface="+mn-lt"/>
                        </a:rPr>
                        <a:t>Привлечь внебюджетные средства через реализацию проекта </a:t>
                      </a:r>
                      <a:endParaRPr lang="ru-RU" sz="2200" b="1" dirty="0">
                        <a:solidFill>
                          <a:srgbClr val="49556E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35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8F7AD3-20E0-496A-8423-099088011E5B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73113" y="1859280"/>
            <a:ext cx="6391175" cy="2721847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4955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49556E">
                  <a:lumMod val="60000"/>
                  <a:lumOff val="4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91524"/>
              </p:ext>
            </p:extLst>
          </p:nvPr>
        </p:nvGraphicFramePr>
        <p:xfrm>
          <a:off x="107504" y="188640"/>
          <a:ext cx="8928992" cy="6408712"/>
        </p:xfrm>
        <a:graphic>
          <a:graphicData uri="http://schemas.openxmlformats.org/drawingml/2006/table">
            <a:tbl>
              <a:tblPr firstRow="1" bandRow="1"/>
              <a:tblGrid>
                <a:gridCol w="1563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831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проекта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образовательных результатов</a:t>
                      </a:r>
                      <a:r>
                        <a:rPr lang="ru-RU" sz="2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разных категорий через внедрение современных цифровых технологий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0401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Задачи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Повысить качество знаний обучающихся.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Обеспечить  комплексную поддержку образовательного процесса в соответствии с требованиями ФГОС с использованием инновационных моделей организации образовательной деятельности обучающихся (смешанное, электронное, дистанционное обучение);</a:t>
                      </a:r>
                    </a:p>
                    <a:p>
                      <a:pPr marL="342900" indent="-342900">
                        <a:buNone/>
                      </a:pP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  Повысить качество преподаваемых предметов по математике, физике, английскому языку.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Обеспечить повышение компетенций педагогов в  вопросах использования, цифровых сервисов, электронных образовательных ресурсов в учебном процессе  средствами проектно-обучающих семинаров, вебинаров, организацией инновационных лабораторий;</a:t>
                      </a:r>
                    </a:p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Мониторинг, анализ и контроль.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Организовать проведение мониторинговых  исследований для получения оценки использования цифрового образовательного пространства в учебной деятельности и определения влияния использования смешанного обучения на образовательные результаты учащихся.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64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2FB8FD3-DF49-4065-BB43-91B81AA2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dirty="0"/>
              <a:t>Победители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7EFF410-FDF4-46BA-A36A-94C8CB92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/>
          <a:lstStyle/>
          <a:p>
            <a:r>
              <a:rPr lang="ru-RU" dirty="0"/>
              <a:t>Вязниковский район Владимирской области (Начальник управления образования – Рогова Галина Александровна)</a:t>
            </a:r>
          </a:p>
          <a:p>
            <a:r>
              <a:rPr lang="ru-RU" dirty="0"/>
              <a:t>Городской округ Тольятти Самарской области (Руководитель Департамента образования – Лебедева Лариса Михайловна)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B8CEA15-0713-4BE7-AC71-10DF02D2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83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11960" y="190200"/>
            <a:ext cx="4932040" cy="64775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627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3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318964" y="3186046"/>
            <a:ext cx="4825036" cy="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8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060" y="3861048"/>
            <a:ext cx="3245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АНО «Образовательный холдинг-лаборатория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Global-NPD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C70A3A8-A09A-4BEA-BF67-05E90B684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60" y="1776017"/>
            <a:ext cx="3245357" cy="19914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DAA9E1-07C7-4411-B67C-A9BA1BB2D9D2}"/>
              </a:ext>
            </a:extLst>
          </p:cNvPr>
          <p:cNvSpPr txBox="1"/>
          <p:nvPr/>
        </p:nvSpPr>
        <p:spPr>
          <a:xfrm>
            <a:off x="488045" y="5061579"/>
            <a:ext cx="3517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Igor.A.Savchenko@gmail.com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33CC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9C2A406-8232-45E3-97C8-F5F658B94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6" y="539000"/>
            <a:ext cx="8238188" cy="5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7C08604-C099-4D0F-8677-D6D825C7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12" y="2726922"/>
            <a:ext cx="7198568" cy="1422157"/>
          </a:xfrm>
        </p:spPr>
        <p:txBody>
          <a:bodyPr/>
          <a:lstStyle/>
          <a:p>
            <a:pPr algn="ctr"/>
            <a:r>
              <a:rPr lang="ru-RU" dirty="0"/>
              <a:t>Стратегические цели и портфели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86276CB-E8CA-4ABF-A8F9-5D7A1B48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4371A-99EC-484C-A947-FEBFAA3CC17C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65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B1F68A-F530-4EC8-8B4B-0470C895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118"/>
          </a:xfrm>
        </p:spPr>
        <p:txBody>
          <a:bodyPr/>
          <a:lstStyle/>
          <a:p>
            <a:r>
              <a:rPr lang="ru-RU" dirty="0"/>
              <a:t>Стратегические 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077F29-16BD-4BED-A096-F0A56171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500455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Формирование конкурентоспособного выпускника, успешно освоившего образовательную программу с учетом личностных особенностей, обладающего:</a:t>
            </a:r>
            <a:br>
              <a:rPr lang="ru-RU" sz="2400" dirty="0"/>
            </a:br>
            <a:r>
              <a:rPr lang="ru-RU" sz="2400" dirty="0"/>
              <a:t>- дивергентным мышлением (</a:t>
            </a:r>
            <a:r>
              <a:rPr lang="ru-RU" sz="2400" dirty="0">
                <a:solidFill>
                  <a:srgbClr val="FF0000"/>
                </a:solidFill>
              </a:rPr>
              <a:t>командная работа, умение ставить цели и достигать их, эмпатия</a:t>
            </a:r>
            <a:r>
              <a:rPr lang="ru-RU" sz="2400" dirty="0"/>
              <a:t>);</a:t>
            </a:r>
            <a:br>
              <a:rPr lang="ru-RU" sz="2400" dirty="0"/>
            </a:br>
            <a:r>
              <a:rPr lang="ru-RU" sz="2400" dirty="0"/>
              <a:t>- аналитическим и продуктивным мышлением;</a:t>
            </a:r>
            <a:br>
              <a:rPr lang="ru-RU" sz="2400" dirty="0"/>
            </a:br>
            <a:r>
              <a:rPr lang="ru-RU" sz="2400" dirty="0"/>
              <a:t>-  креативным мышлением (нестандартное, оригинальное, инновационное)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sz="2400" dirty="0"/>
              <a:t>Создание условий для обеспечения успешности, конкурентоспособности и востребованности выпускников муниципальных образовательных учреждений </a:t>
            </a:r>
            <a:r>
              <a:rPr lang="ru-RU" sz="2400" b="1" dirty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9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D:\work\презентация Соколовой И.Б\плашка большая.jp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-2357459" y="2857500"/>
            <a:ext cx="6357960" cy="1643042"/>
          </a:xfrm>
          <a:prstGeom prst="rect">
            <a:avLst/>
          </a:prstGeom>
          <a:solidFill>
            <a:srgbClr val="AFCFDF"/>
          </a:solidFill>
          <a:ln w="9525">
            <a:noFill/>
            <a:miter lim="800000"/>
            <a:headEnd/>
            <a:tailEnd/>
          </a:ln>
        </p:spPr>
      </p:pic>
      <p:sp>
        <p:nvSpPr>
          <p:cNvPr id="33" name="object 3"/>
          <p:cNvSpPr/>
          <p:nvPr/>
        </p:nvSpPr>
        <p:spPr>
          <a:xfrm>
            <a:off x="1" y="12"/>
            <a:ext cx="9144000" cy="571468"/>
          </a:xfrm>
          <a:prstGeom prst="rect">
            <a:avLst/>
          </a:prstGeom>
          <a:blipFill>
            <a:blip r:embed="rId4" cstate="print">
              <a:lum bright="18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24" y="857232"/>
            <a:ext cx="6858080" cy="203132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Стратегия: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«Создание условий в системе образования для формирования нравственного, здорового и успешного человека на основе традиционных ценностей и национальной самобытности, развития различных видов мышления с учетом индивидуальных особенностей всех участников образовательного процесса»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4286256"/>
            <a:ext cx="242889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Реформирование образовательного процесса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868" y="4286256"/>
            <a:ext cx="278608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Совершенствование воспитательной работы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00826" y="4286256"/>
            <a:ext cx="242889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Здоровый ребенок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57356" y="3429000"/>
            <a:ext cx="65008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Тактика: Муниципальные портфели проектов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2285984" y="3857628"/>
            <a:ext cx="785818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3929058" y="2928934"/>
            <a:ext cx="1643074" cy="42862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714876" y="3857628"/>
            <a:ext cx="785818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7143768" y="3857628"/>
            <a:ext cx="785818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Picture 8" descr="D:\-((( WORK )))-\все подрят\рога ЯНАО.png"/>
          <p:cNvPicPr>
            <a:picLocks noChangeAspect="1" noChangeArrowheads="1"/>
          </p:cNvPicPr>
          <p:nvPr/>
        </p:nvPicPr>
        <p:blipFill>
          <a:blip r:embed="rId5" cstate="print"/>
          <a:srcRect r="43669"/>
          <a:stretch>
            <a:fillRect/>
          </a:stretch>
        </p:blipFill>
        <p:spPr bwMode="auto">
          <a:xfrm rot="16200000" flipH="1">
            <a:off x="-1710445" y="3815916"/>
            <a:ext cx="4752529" cy="1331639"/>
          </a:xfrm>
          <a:prstGeom prst="rect">
            <a:avLst/>
          </a:prstGeom>
          <a:noFill/>
          <a:effectLst/>
        </p:spPr>
      </p:pic>
      <p:grpSp>
        <p:nvGrpSpPr>
          <p:cNvPr id="39" name="Группа 3"/>
          <p:cNvGrpSpPr>
            <a:grpSpLocks/>
          </p:cNvGrpSpPr>
          <p:nvPr/>
        </p:nvGrpSpPr>
        <p:grpSpPr bwMode="auto">
          <a:xfrm>
            <a:off x="4643438" y="5429264"/>
            <a:ext cx="2286016" cy="928694"/>
            <a:chOff x="0" y="0"/>
            <a:chExt cx="3233904" cy="186307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29" y="0"/>
              <a:ext cx="537210" cy="7842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150" y="511791"/>
              <a:ext cx="1903730" cy="135128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3456"/>
              <a:ext cx="931545" cy="6889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529" y="750626"/>
              <a:ext cx="968375" cy="7543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412" y="116006"/>
              <a:ext cx="1139190" cy="23622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714992"/>
            <a:ext cx="1947422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" name="Группа 3"/>
          <p:cNvGrpSpPr>
            <a:grpSpLocks/>
          </p:cNvGrpSpPr>
          <p:nvPr/>
        </p:nvGrpSpPr>
        <p:grpSpPr bwMode="auto">
          <a:xfrm>
            <a:off x="7143768" y="5357826"/>
            <a:ext cx="1790108" cy="1341463"/>
            <a:chOff x="0" y="0"/>
            <a:chExt cx="3718494" cy="2559448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779" y="586854"/>
              <a:ext cx="1131570" cy="9721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86" y="0"/>
              <a:ext cx="1483995" cy="9798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9087"/>
              <a:ext cx="918210" cy="1727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582" y="2053988"/>
              <a:ext cx="1374140" cy="5054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337" y="941696"/>
              <a:ext cx="1983740" cy="104203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069" y="1740090"/>
              <a:ext cx="1241425" cy="7385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53" name="Группа 5"/>
          <p:cNvGrpSpPr>
            <a:grpSpLocks/>
          </p:cNvGrpSpPr>
          <p:nvPr/>
        </p:nvGrpSpPr>
        <p:grpSpPr bwMode="auto">
          <a:xfrm>
            <a:off x="214282" y="5357826"/>
            <a:ext cx="1961213" cy="1219216"/>
            <a:chOff x="0" y="0"/>
            <a:chExt cx="4756472" cy="3772782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877" y="532263"/>
              <a:ext cx="2435860" cy="177419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79" y="122830"/>
              <a:ext cx="836930" cy="11322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985" y="0"/>
              <a:ext cx="845820" cy="8045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24585"/>
              <a:ext cx="1835150" cy="9848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58" name="Группа 10"/>
            <p:cNvGrpSpPr>
              <a:grpSpLocks/>
            </p:cNvGrpSpPr>
            <p:nvPr/>
          </p:nvGrpSpPr>
          <p:grpSpPr bwMode="auto">
            <a:xfrm>
              <a:off x="2449773" y="1569493"/>
              <a:ext cx="2306699" cy="2203289"/>
              <a:chOff x="0" y="0"/>
              <a:chExt cx="2306699" cy="2203289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495" y="1378424"/>
                <a:ext cx="770890" cy="82486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16507"/>
                <a:ext cx="760730" cy="51054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934" y="0"/>
                <a:ext cx="463550" cy="67437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746" y="614149"/>
                <a:ext cx="887095" cy="833755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1379" y="1044054"/>
                <a:ext cx="655320" cy="50228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734">
            <a:off x="5599565" y="3574614"/>
            <a:ext cx="1389283" cy="1389283"/>
          </a:xfrm>
          <a:prstGeom prst="rect">
            <a:avLst/>
          </a:prstGeom>
        </p:spPr>
      </p:pic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-49762" y="1432751"/>
            <a:ext cx="2867102" cy="1067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b="1" dirty="0"/>
              <a:t>Муниципальные портфели</a:t>
            </a:r>
            <a:endParaRPr b="1" dirty="0"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556784" y="554531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/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</a:t>
            </a:fld>
            <a:endParaRPr kern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72" y="1426687"/>
            <a:ext cx="1587309" cy="135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79122" y="2869770"/>
            <a:ext cx="225062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«Успех каждого ребенка»</a:t>
            </a:r>
            <a:endParaRPr lang="ru-RU" sz="1600" b="1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pic>
        <p:nvPicPr>
          <p:cNvPr id="2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74" y="1401972"/>
            <a:ext cx="1587309" cy="135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5" y="1401973"/>
            <a:ext cx="1587309" cy="135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44993" y="2833993"/>
            <a:ext cx="199724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«Цифровое образование»</a:t>
            </a:r>
            <a:endParaRPr lang="ru-RU" sz="1600" b="1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49077" y="2836101"/>
            <a:ext cx="231024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«Современный педагог»</a:t>
            </a:r>
            <a:endParaRPr lang="ru-RU" sz="1600" b="1" kern="0" dirty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5513" l="0" r="100000">
                        <a14:foregroundMark x1="7800" y1="62436" x2="7800" y2="62436"/>
                        <a14:foregroundMark x1="95500" y1="53718" x2="95500" y2="53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23" b="19596"/>
          <a:stretch/>
        </p:blipFill>
        <p:spPr>
          <a:xfrm>
            <a:off x="2582562" y="4698535"/>
            <a:ext cx="1581524" cy="1143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556" y1="36216" x2="33556" y2="36216"/>
                        <a14:foregroundMark x1="19222" y1="32568" x2="19222" y2="32568"/>
                        <a14:foregroundMark x1="7333" y1="29865" x2="7333" y2="29865"/>
                        <a14:foregroundMark x1="76556" y1="33378" x2="76556" y2="33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63" y="4656010"/>
            <a:ext cx="1829106" cy="15039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1204" l="0" r="9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26"/>
          <a:stretch/>
        </p:blipFill>
        <p:spPr>
          <a:xfrm>
            <a:off x="7119553" y="4193575"/>
            <a:ext cx="1535825" cy="159892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37" y="4880292"/>
            <a:ext cx="936312" cy="9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0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FB664-857F-4763-ACAE-0989B09A0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3788" y="296652"/>
            <a:ext cx="6023037" cy="2081081"/>
          </a:xfrm>
        </p:spPr>
        <p:txBody>
          <a:bodyPr/>
          <a:lstStyle/>
          <a:p>
            <a:pPr marL="127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0" dirty="0"/>
              <a:t>Стратегическая цель: формирование эффективной системы, обеспечивающей личностное развитие, самоопределение и самореализацию детей в разные возрастные периоды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AEACE72-0F89-4346-AB41-090D00A22E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28790E7-E7A5-476B-AFBF-A0A68C4E06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771800" y="2672433"/>
            <a:ext cx="6023037" cy="2304739"/>
          </a:xfrm>
        </p:spPr>
        <p:txBody>
          <a:bodyPr/>
          <a:lstStyle/>
          <a:p>
            <a:pPr marL="158750" indent="0">
              <a:buNone/>
            </a:pPr>
            <a:r>
              <a:rPr lang="ru-RU" sz="2400" dirty="0"/>
              <a:t>Портфель № 1 «Единое пространство, обеспечивающее личностное развитие, самоопределение и самореализацию детей в разные возрастные периоды»</a:t>
            </a:r>
          </a:p>
        </p:txBody>
      </p:sp>
    </p:spTree>
    <p:extLst>
      <p:ext uri="{BB962C8B-B14F-4D97-AF65-F5344CB8AC3E}">
        <p14:creationId xmlns:p14="http://schemas.microsoft.com/office/powerpoint/2010/main" val="26635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4DA13E-40C6-428A-AF41-B094C49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B8FEC3-7D62-4611-B265-8DB5731AECD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54" name="Picture 2" descr="C:\Users\l.svechnikova\Desktop\фото ПУ\2773071554310580.jpg">
            <a:extLst>
              <a:ext uri="{FF2B5EF4-FFF2-40B4-BE49-F238E27FC236}">
                <a16:creationId xmlns:a16="http://schemas.microsoft.com/office/drawing/2014/main" xmlns="" id="{FCBAA1DB-3C97-408E-A771-379A1233F22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29388" y="4143380"/>
            <a:ext cx="2500330" cy="250033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23556" name="Picture 4" descr="C:\Users\l.svechnikova\Desktop\фото ПУ\150998871554310854.jpg">
            <a:extLst>
              <a:ext uri="{FF2B5EF4-FFF2-40B4-BE49-F238E27FC236}">
                <a16:creationId xmlns:a16="http://schemas.microsoft.com/office/drawing/2014/main" xmlns="" id="{33CA46C3-4094-4AEE-ACB1-6AC692F3ED5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12" y="857232"/>
            <a:ext cx="2635502" cy="278608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pic>
      <p:pic>
        <p:nvPicPr>
          <p:cNvPr id="14" name="Picture 2" descr="C:\Users\l.svechnikova\Desktop\фото ПУ\16911641556103268.jpg">
            <a:extLst>
              <a:ext uri="{FF2B5EF4-FFF2-40B4-BE49-F238E27FC236}">
                <a16:creationId xmlns:a16="http://schemas.microsoft.com/office/drawing/2014/main" xmlns="" id="{5012DBEA-2BA1-433B-8F47-4353D104C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857250"/>
            <a:ext cx="2463800" cy="1643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5" descr="C:\Users\l.svechnikova\Desktop\фото ПУ\124764321556103201.jpg">
            <a:extLst>
              <a:ext uri="{FF2B5EF4-FFF2-40B4-BE49-F238E27FC236}">
                <a16:creationId xmlns:a16="http://schemas.microsoft.com/office/drawing/2014/main" xmlns="" id="{E250B511-F8FF-4ACB-977D-2953B426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4857750"/>
            <a:ext cx="2357437" cy="1571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339ED8AE-1BB0-454E-B77C-2E0138142DF0}"/>
              </a:ext>
            </a:extLst>
          </p:cNvPr>
          <p:cNvSpPr/>
          <p:nvPr/>
        </p:nvSpPr>
        <p:spPr>
          <a:xfrm>
            <a:off x="928662" y="2571744"/>
            <a:ext cx="2643206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T Astra Serif" pitchFamily="18" charset="-52"/>
                <a:ea typeface="+mn-ea"/>
                <a:cs typeface="Arial" charset="0"/>
              </a:rPr>
              <a:t>ФЛЭШ-СЕМИНАРЫ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583488B4-C0CB-4FC1-92F9-24FD365837B9}"/>
              </a:ext>
            </a:extLst>
          </p:cNvPr>
          <p:cNvSpPr/>
          <p:nvPr/>
        </p:nvSpPr>
        <p:spPr>
          <a:xfrm>
            <a:off x="6215063" y="428625"/>
            <a:ext cx="2643187" cy="3571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T Astra Serif" pitchFamily="18" charset="-52"/>
                <a:ea typeface="+mn-ea"/>
                <a:cs typeface="Arial" charset="0"/>
              </a:rPr>
              <a:t>ФОРСАЙТ-СЕССИИ</a:t>
            </a:r>
          </a:p>
        </p:txBody>
      </p:sp>
      <p:pic>
        <p:nvPicPr>
          <p:cNvPr id="19" name="Picture 3" descr="C:\Users\l.svechnikova\Desktop\фото ПУ\76349331557291383.jpg">
            <a:extLst>
              <a:ext uri="{FF2B5EF4-FFF2-40B4-BE49-F238E27FC236}">
                <a16:creationId xmlns:a16="http://schemas.microsoft.com/office/drawing/2014/main" xmlns="" id="{56BA4A61-7ED5-4C47-90C7-0ECA344A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3000375"/>
            <a:ext cx="2214563" cy="1660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Picture 3" descr="C:\Users\l.svechnikova\Desktop\фото ПУ\22425501558528374.jpg">
            <a:extLst>
              <a:ext uri="{FF2B5EF4-FFF2-40B4-BE49-F238E27FC236}">
                <a16:creationId xmlns:a16="http://schemas.microsoft.com/office/drawing/2014/main" xmlns="" id="{3230F3BF-EA56-4280-9F01-021DC6C9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142984"/>
            <a:ext cx="2571768" cy="19288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2" name="Picture 4" descr="C:\Users\l.svechnikova\Desktop\фото ПУ\110620801558528322.jpg">
            <a:extLst>
              <a:ext uri="{FF2B5EF4-FFF2-40B4-BE49-F238E27FC236}">
                <a16:creationId xmlns:a16="http://schemas.microsoft.com/office/drawing/2014/main" xmlns="" id="{3B7E74C0-9921-4270-90AA-D2084A521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786190"/>
            <a:ext cx="2619394" cy="1785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B5A892D2-9D57-4389-A303-7589E3BF2FD8}"/>
              </a:ext>
            </a:extLst>
          </p:cNvPr>
          <p:cNvSpPr/>
          <p:nvPr/>
        </p:nvSpPr>
        <p:spPr>
          <a:xfrm>
            <a:off x="3500430" y="3214686"/>
            <a:ext cx="264320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T Astra Serif" pitchFamily="18" charset="-52"/>
                <a:ea typeface="+mn-ea"/>
                <a:cs typeface="Arial" charset="0"/>
              </a:rPr>
              <a:t>ТВОРЧЕСКИЕ ДИСКУССИИ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64E9B906-025D-4D22-B7B7-A4192199B7DE}"/>
              </a:ext>
            </a:extLst>
          </p:cNvPr>
          <p:cNvSpPr/>
          <p:nvPr/>
        </p:nvSpPr>
        <p:spPr>
          <a:xfrm>
            <a:off x="6500794" y="3714752"/>
            <a:ext cx="2643206" cy="3571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T Astra Serif" pitchFamily="18" charset="-52"/>
                <a:ea typeface="+mn-ea"/>
                <a:cs typeface="Arial" charset="0"/>
              </a:rPr>
              <a:t>КОНСУЛЬТАЦИИ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52628" y="589106"/>
            <a:ext cx="7675248" cy="147732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Стратегия: </a:t>
            </a:r>
            <a:r>
              <a:rPr lang="ru-RU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Создание условий в социальной сфере района, способствующих развитию физического, психического, социального здоровья. Реализация личностного потенциала на основе дивергентного подхода с учетом национальной самобытности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1234" y="3555287"/>
            <a:ext cx="2587757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Реформирование учебного процесса в контексте его смыслового наполнения и с учетом потребностей разных категорий обучающихся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867" y="3555287"/>
            <a:ext cx="2587757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Совершенство-</a:t>
            </a:r>
            <a:r>
              <a:rPr lang="ru-RU" b="1" dirty="0" err="1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вание</a:t>
            </a:r>
            <a:r>
              <a:rPr lang="ru-RU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 системы внеурочной занятости для раскрытия личного потенциала разных категорий обучающихся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302500" y="3555287"/>
            <a:ext cx="2428892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Bookman Old Style" pitchFamily="18" charset="0"/>
                <a:cs typeface="Times New Roman" pitchFamily="18" charset="0"/>
              </a:rPr>
              <a:t>Построение перспективной системы оздоровления населения 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19672" y="2608025"/>
            <a:ext cx="65008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Times New Roman" pitchFamily="18" charset="0"/>
              </a:rPr>
              <a:t>Тактика: Муниципальные портфели проектов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742203" y="3084825"/>
            <a:ext cx="785818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3750463" y="2125730"/>
            <a:ext cx="1643074" cy="42862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4613417" y="3060302"/>
            <a:ext cx="785818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7124037" y="3060302"/>
            <a:ext cx="785818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106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66"/>
      </a:dk1>
      <a:lt1>
        <a:srgbClr val="FFFFFF"/>
      </a:lt1>
      <a:dk2>
        <a:srgbClr val="0000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3366FF"/>
      </a:hlink>
      <a:folHlink>
        <a:srgbClr val="66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</TotalTime>
  <Words>642</Words>
  <Application>Microsoft Office PowerPoint</Application>
  <PresentationFormat>Экран (4:3)</PresentationFormat>
  <Paragraphs>134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39" baseType="lpstr">
      <vt:lpstr>Arial</vt:lpstr>
      <vt:lpstr>Arial Black</vt:lpstr>
      <vt:lpstr>Bookman Old Style</vt:lpstr>
      <vt:lpstr>Calibri</vt:lpstr>
      <vt:lpstr>Calibri Light</vt:lpstr>
      <vt:lpstr>Century Gothic</vt:lpstr>
      <vt:lpstr>Corbel</vt:lpstr>
      <vt:lpstr>Georgia</vt:lpstr>
      <vt:lpstr>Gill Sans MT</vt:lpstr>
      <vt:lpstr>Nunito Sans</vt:lpstr>
      <vt:lpstr>PT Astra Serif</vt:lpstr>
      <vt:lpstr>Source Sans Pro</vt:lpstr>
      <vt:lpstr>Tahoma</vt:lpstr>
      <vt:lpstr>Times New Roman</vt:lpstr>
      <vt:lpstr>Verdana</vt:lpstr>
      <vt:lpstr>Wingdings 2</vt:lpstr>
      <vt:lpstr>Default Design</vt:lpstr>
      <vt:lpstr>Солнцестояние</vt:lpstr>
      <vt:lpstr>Тема Office</vt:lpstr>
      <vt:lpstr>1_Тема Office</vt:lpstr>
      <vt:lpstr>Ulysses template</vt:lpstr>
      <vt:lpstr>HDOfficeLightV0</vt:lpstr>
      <vt:lpstr>Оформление по умолчанию</vt:lpstr>
      <vt:lpstr>Презентация PowerPoint</vt:lpstr>
      <vt:lpstr>Презентация PowerPoint</vt:lpstr>
      <vt:lpstr>Стратегические цели и портфели</vt:lpstr>
      <vt:lpstr>Стратегические цели</vt:lpstr>
      <vt:lpstr>Презентация PowerPoint</vt:lpstr>
      <vt:lpstr>Муниципальные портфели</vt:lpstr>
      <vt:lpstr>Презентация PowerPoint</vt:lpstr>
      <vt:lpstr>Презентация PowerPoint</vt:lpstr>
      <vt:lpstr>Презентация PowerPoint</vt:lpstr>
      <vt:lpstr>ПРОЕКТЫ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Победители</vt:lpstr>
      <vt:lpstr>Презентация PowerPoint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pad and pen business PowerPoint template</dc:title>
  <dc:creator>Presentation Magazine</dc:creator>
  <cp:lastModifiedBy>Наталья Штурбина</cp:lastModifiedBy>
  <cp:revision>101</cp:revision>
  <dcterms:modified xsi:type="dcterms:W3CDTF">2019-08-21T09:47:45Z</dcterms:modified>
</cp:coreProperties>
</file>