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19"/>
  </p:notesMasterIdLst>
  <p:sldIdLst>
    <p:sldId id="511" r:id="rId2"/>
    <p:sldId id="528" r:id="rId3"/>
    <p:sldId id="510" r:id="rId4"/>
    <p:sldId id="515" r:id="rId5"/>
    <p:sldId id="529" r:id="rId6"/>
    <p:sldId id="520" r:id="rId7"/>
    <p:sldId id="522" r:id="rId8"/>
    <p:sldId id="536" r:id="rId9"/>
    <p:sldId id="533" r:id="rId10"/>
    <p:sldId id="534" r:id="rId11"/>
    <p:sldId id="535" r:id="rId12"/>
    <p:sldId id="537" r:id="rId13"/>
    <p:sldId id="509" r:id="rId14"/>
    <p:sldId id="519" r:id="rId15"/>
    <p:sldId id="524" r:id="rId16"/>
    <p:sldId id="538" r:id="rId17"/>
    <p:sldId id="521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DCE5"/>
    <a:srgbClr val="0062A7"/>
    <a:srgbClr val="49556E"/>
    <a:srgbClr val="FFCC99"/>
    <a:srgbClr val="921A1D"/>
    <a:srgbClr val="F26722"/>
    <a:srgbClr val="E62B25"/>
    <a:srgbClr val="F18420"/>
    <a:srgbClr val="F99B1C"/>
    <a:srgbClr val="FFB8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378" autoAdjust="0"/>
  </p:normalViewPr>
  <p:slideViewPr>
    <p:cSldViewPr>
      <p:cViewPr varScale="1">
        <p:scale>
          <a:sx n="64" d="100"/>
          <a:sy n="64" d="100"/>
        </p:scale>
        <p:origin x="1440" y="4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B6FC91F-274B-40EF-9333-50A2A4C0AD62}" type="datetimeFigureOut">
              <a:rPr lang="ru-RU"/>
              <a:pPr>
                <a:defRPr/>
              </a:pPr>
              <a:t>31.03.2019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EBF84DF-22D0-4396-B119-5D39F44320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326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850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754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1510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130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91054E-C113-452F-9AEE-100A66C9063F}" type="datetime1">
              <a:rPr lang="ru-RU" smtClean="0"/>
              <a:pPr>
                <a:defRPr/>
              </a:pPr>
              <a:t>31.03.2019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BEC46-C5E2-4B00-93FD-EF82F4284C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255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823C46-110E-4F13-B13A-1914565471D2}" type="datetime1">
              <a:rPr lang="ru-RU" smtClean="0"/>
              <a:pPr>
                <a:defRPr/>
              </a:pPr>
              <a:t>31.03.2019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2158F-C07D-4E71-822C-68A648B4DE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87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3658E3-6F5F-409D-8BD7-B31A53456C9B}" type="datetime1">
              <a:rPr lang="ru-RU" smtClean="0"/>
              <a:pPr>
                <a:defRPr/>
              </a:pPr>
              <a:t>31.03.2019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BD6766-4E1A-4026-B100-8D8EA13BF4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33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25D89C-B26F-4732-8D52-7E5BB496F923}" type="datetime1">
              <a:rPr lang="ru-RU" smtClean="0"/>
              <a:pPr>
                <a:defRPr/>
              </a:pPr>
              <a:t>31.03.2019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281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762760-7462-4899-8B44-FF61F5CBFC9E}" type="datetime1">
              <a:rPr lang="ru-RU" smtClean="0"/>
              <a:pPr>
                <a:defRPr/>
              </a:pPr>
              <a:t>31.03.2019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F664D2-1BD0-4A61-B152-7B31CC6A85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469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7FBC1B-F90D-4884-AF3C-36A573F9AEAC}" type="datetime1">
              <a:rPr lang="ru-RU" smtClean="0"/>
              <a:pPr>
                <a:defRPr/>
              </a:pPr>
              <a:t>31.03.2019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6948F9-966D-4B85-91B5-EB2161AA43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795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1F821E-54B4-4548-BC11-6F6022107663}" type="datetime1">
              <a:rPr lang="ru-RU" smtClean="0"/>
              <a:pPr>
                <a:defRPr/>
              </a:pPr>
              <a:t>31.03.2019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CF0BB5-9D93-48C2-824D-82144272B7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644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20B916-3995-4F66-8077-5414E1552FDB}" type="datetime1">
              <a:rPr lang="ru-RU" smtClean="0"/>
              <a:pPr>
                <a:defRPr/>
              </a:pPr>
              <a:t>31.03.2019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37D55-46E1-4C6C-A1CF-9F94FD8073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689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72B33E-A7A8-4FB0-B759-64CC55F5EDF9}" type="datetime1">
              <a:rPr lang="ru-RU" smtClean="0"/>
              <a:pPr>
                <a:defRPr/>
              </a:pPr>
              <a:t>31.03.2019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D03110-3EB0-485A-8B10-FF7B6ED983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791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F92650-71DB-436C-83C4-29C4D082522F}" type="datetime1">
              <a:rPr lang="ru-RU" smtClean="0"/>
              <a:pPr>
                <a:defRPr/>
              </a:pPr>
              <a:t>31.03.2019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C11D12-DA6E-48D6-AA1A-3CD5D6126C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25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830E3A-DA71-4F28-878B-AB0AA5324125}" type="datetime1">
              <a:rPr lang="ru-RU" smtClean="0"/>
              <a:pPr>
                <a:defRPr/>
              </a:pPr>
              <a:t>31.03.2019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947C0-BD5D-464F-8EAE-7242CF0D7F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949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E0948006-4FA6-48EF-92EE-8579CDB701D8}" type="datetime1">
              <a:rPr lang="ru-RU" smtClean="0"/>
              <a:pPr>
                <a:defRPr/>
              </a:pPr>
              <a:t>31.03.2019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B27AC99-8E6A-459C-8DE1-0C83495690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194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821704"/>
              </p:ext>
            </p:extLst>
          </p:nvPr>
        </p:nvGraphicFramePr>
        <p:xfrm>
          <a:off x="755575" y="1772816"/>
          <a:ext cx="7764970" cy="252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6">
                  <a:extLst>
                    <a:ext uri="{9D8B030D-6E8A-4147-A177-3AD203B41FA5}">
                      <a16:colId xmlns:a16="http://schemas.microsoft.com/office/drawing/2014/main" val="3452886001"/>
                    </a:ext>
                  </a:extLst>
                </a:gridCol>
                <a:gridCol w="5388704">
                  <a:extLst>
                    <a:ext uri="{9D8B030D-6E8A-4147-A177-3AD203B41FA5}">
                      <a16:colId xmlns:a16="http://schemas.microsoft.com/office/drawing/2014/main" val="4055115307"/>
                    </a:ext>
                  </a:extLst>
                </a:gridCol>
              </a:tblGrid>
              <a:tr h="12601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проекта (полное):</a:t>
                      </a:r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187949"/>
                  </a:ext>
                </a:extLst>
              </a:tr>
              <a:tr h="12601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проекта (сокращенное):</a:t>
                      </a:r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537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6624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10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655552"/>
              </p:ext>
            </p:extLst>
          </p:nvPr>
        </p:nvGraphicFramePr>
        <p:xfrm>
          <a:off x="179512" y="657329"/>
          <a:ext cx="8533953" cy="5507975"/>
        </p:xfrm>
        <a:graphic>
          <a:graphicData uri="http://schemas.openxmlformats.org/drawingml/2006/table">
            <a:tbl>
              <a:tblPr firstRow="1" bandRow="1"/>
              <a:tblGrid>
                <a:gridCol w="1788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45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0797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Задача 2</a:t>
                      </a:r>
                    </a:p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49556E"/>
                          </a:solidFill>
                        </a:rPr>
                        <a:t>Раскрывается суть задачи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rgbClr val="49556E"/>
                          </a:solidFill>
                        </a:rPr>
                        <a:t>(из описания содержания задач должна четко определяться идея проектного предложения) </a:t>
                      </a:r>
                      <a:endParaRPr lang="ru-RU" sz="2400" b="0" dirty="0">
                        <a:solidFill>
                          <a:srgbClr val="49556E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258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11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818272"/>
              </p:ext>
            </p:extLst>
          </p:nvPr>
        </p:nvGraphicFramePr>
        <p:xfrm>
          <a:off x="179512" y="657329"/>
          <a:ext cx="8533953" cy="5507975"/>
        </p:xfrm>
        <a:graphic>
          <a:graphicData uri="http://schemas.openxmlformats.org/drawingml/2006/table">
            <a:tbl>
              <a:tblPr firstRow="1" bandRow="1"/>
              <a:tblGrid>
                <a:gridCol w="1788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45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0797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Задача 3</a:t>
                      </a:r>
                    </a:p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49556E"/>
                          </a:solidFill>
                        </a:rPr>
                        <a:t>Раскрывается суть задачи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rgbClr val="49556E"/>
                          </a:solidFill>
                        </a:rPr>
                        <a:t>(из описания содержания задач должна четко определяться идея проектного предложения) </a:t>
                      </a:r>
                      <a:endParaRPr lang="ru-RU" sz="2400" b="0" dirty="0">
                        <a:solidFill>
                          <a:srgbClr val="49556E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6059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248511-2B5C-4785-B8BB-D85003A4E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313204"/>
            <a:ext cx="7886700" cy="614968"/>
          </a:xfrm>
        </p:spPr>
        <p:txBody>
          <a:bodyPr/>
          <a:lstStyle/>
          <a:p>
            <a:r>
              <a:rPr lang="ru-RU" b="1" dirty="0"/>
              <a:t>ВНИМАНИЕ!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103ADAD-437F-45A3-A68C-34C6A74C6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36489978-5100-4E1C-B006-C7E4E72CF553}"/>
              </a:ext>
            </a:extLst>
          </p:cNvPr>
          <p:cNvSpPr txBox="1">
            <a:spLocks/>
          </p:cNvSpPr>
          <p:nvPr/>
        </p:nvSpPr>
        <p:spPr>
          <a:xfrm>
            <a:off x="107504" y="928172"/>
            <a:ext cx="8946740" cy="5309140"/>
          </a:xfrm>
          <a:prstGeom prst="rect">
            <a:avLst/>
          </a:prstGeom>
        </p:spPr>
        <p:txBody>
          <a:bodyPr anchor="ctr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921A1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ДАЛЕЕ В СЛАЙДЕ «Результаты проекта» НАДО ОПИСАТЬ НЕСКОЛЬКО ОСНОВНЫХ «ПРОДУКТОВ ПРОЕКТА»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921A1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которые получаются при решении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921A1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задач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921A1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проекта…. ДЛЯ ТОГО ЧТОБ В БУДУЩЕМ  КОТРОЛИРОВАТЬ ПРОЕКТ ЕЖЕМЕСЯЧНО.</a:t>
            </a:r>
          </a:p>
          <a:p>
            <a:pPr marL="0" marR="0" lvl="0" indent="0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921A1D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921A1D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srgbClr val="921A1D"/>
                </a:solidFill>
                <a:latin typeface="Times New Roman" pitchFamily="18" charset="0"/>
                <a:cs typeface="Times New Roman" pitchFamily="18" charset="0"/>
              </a:rPr>
              <a:t>Внимание! На слайд выносим только несколько (остальные помещаем потом в сводный план паспорта проекта)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921A1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921A1D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>
              <a:solidFill>
                <a:srgbClr val="921A1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>
                <a:solidFill>
                  <a:srgbClr val="921A1D"/>
                </a:solidFill>
                <a:latin typeface="Times New Roman" pitchFamily="18" charset="0"/>
                <a:cs typeface="Times New Roman" pitchFamily="18" charset="0"/>
              </a:rPr>
              <a:t>Далее, они становятся контрольными точками проекта (в какой срок данный «продукт» будет создан). И это самое главное что выноситься на ежемесячный контроль. </a:t>
            </a:r>
          </a:p>
          <a:p>
            <a:pPr marL="0" marR="0" lvl="0" indent="0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>
              <a:solidFill>
                <a:srgbClr val="921A1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Внимание! Цифры здесь не могут быть, так как они отражаются на слайде «показатели проекта» ранее.</a:t>
            </a:r>
          </a:p>
        </p:txBody>
      </p:sp>
    </p:spTree>
    <p:extLst>
      <p:ext uri="{BB962C8B-B14F-4D97-AF65-F5344CB8AC3E}">
        <p14:creationId xmlns:p14="http://schemas.microsoft.com/office/powerpoint/2010/main" val="510612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13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491019"/>
              </p:ext>
            </p:extLst>
          </p:nvPr>
        </p:nvGraphicFramePr>
        <p:xfrm>
          <a:off x="179512" y="404664"/>
          <a:ext cx="8640960" cy="5760640"/>
        </p:xfrm>
        <a:graphic>
          <a:graphicData uri="http://schemas.openxmlformats.org/drawingml/2006/table">
            <a:tbl>
              <a:tblPr firstRow="1" bandRow="1"/>
              <a:tblGrid>
                <a:gridCol w="1512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8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4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Результаты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Проекта (5-8 штук)</a:t>
                      </a:r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accent2"/>
                          </a:solidFill>
                        </a:rPr>
                        <a:t>Напишите 1-3 «результата» по каждой задаче или по каждому этапу проекта.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946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14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881063" y="105454"/>
            <a:ext cx="6787281" cy="920749"/>
          </a:xfrm>
          <a:prstGeom prst="rect">
            <a:avLst/>
          </a:prstGeom>
        </p:spPr>
        <p:txBody>
          <a:bodyPr anchor="b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921A1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Реестр заинтересованных сторон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221264"/>
              </p:ext>
            </p:extLst>
          </p:nvPr>
        </p:nvGraphicFramePr>
        <p:xfrm>
          <a:off x="311357" y="1484784"/>
          <a:ext cx="8509115" cy="5315630"/>
        </p:xfrm>
        <a:graphic>
          <a:graphicData uri="http://schemas.openxmlformats.org/drawingml/2006/table">
            <a:tbl>
              <a:tblPr firstRow="1" bandRow="1"/>
              <a:tblGrid>
                <a:gridCol w="536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0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353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п/п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 или организация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Представитель интересов</a:t>
                      </a:r>
                      <a:b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(ФИО, должность)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800" b="1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Ожидание от реализации проекта (программы)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77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dirty="0">
                          <a:solidFill>
                            <a:schemeClr val="accent2"/>
                          </a:solidFill>
                        </a:rPr>
                        <a:t>ИЩИТЕ НЕСТАНДАРТНЫЕ ПРЕДЛОЖЕНИЯ, А НЕ ТОЛЬКО ВЫШЕСТОЯЩЕЕ НАЧАЛЬСТВО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1" u="sng" dirty="0">
                          <a:solidFill>
                            <a:schemeClr val="accent2"/>
                          </a:solidFill>
                        </a:rPr>
                        <a:t>ВНИМАНИЕ! ВАЖНО ПОНЯТЬ ЧЕМ ВЫ ЗАИНТЕРЕСУЕТЕ ИХ! </a:t>
                      </a:r>
                    </a:p>
                    <a:p>
                      <a:r>
                        <a:rPr lang="ru-RU" sz="1800" dirty="0">
                          <a:solidFill>
                            <a:schemeClr val="accent2"/>
                          </a:solidFill>
                        </a:rPr>
                        <a:t>(ЧТОБ  ОНИ ВАМ ЧЕМ ТО ПОМОГЛИ ДЛЯ ПРОЕКТА)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77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77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77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277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277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3569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15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712099" y="225553"/>
            <a:ext cx="7676326" cy="827183"/>
          </a:xfrm>
          <a:prstGeom prst="rect">
            <a:avLst/>
          </a:prstGeom>
        </p:spPr>
        <p:txBody>
          <a:bodyPr anchor="ctr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921A1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Реестр рисков</a:t>
            </a:r>
          </a:p>
        </p:txBody>
      </p:sp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890479"/>
              </p:ext>
            </p:extLst>
          </p:nvPr>
        </p:nvGraphicFramePr>
        <p:xfrm>
          <a:off x="712098" y="1146303"/>
          <a:ext cx="7964358" cy="4802979"/>
        </p:xfrm>
        <a:graphic>
          <a:graphicData uri="http://schemas.openxmlformats.org/drawingml/2006/table">
            <a:tbl>
              <a:tblPr firstRow="1" firstCol="1" bandRow="1"/>
              <a:tblGrid>
                <a:gridCol w="455316">
                  <a:extLst>
                    <a:ext uri="{9D8B030D-6E8A-4147-A177-3AD203B41FA5}">
                      <a16:colId xmlns:a16="http://schemas.microsoft.com/office/drawing/2014/main" val="1275925445"/>
                    </a:ext>
                  </a:extLst>
                </a:gridCol>
                <a:gridCol w="3580428">
                  <a:extLst>
                    <a:ext uri="{9D8B030D-6E8A-4147-A177-3AD203B41FA5}">
                      <a16:colId xmlns:a16="http://schemas.microsoft.com/office/drawing/2014/main" val="123190958"/>
                    </a:ext>
                  </a:extLst>
                </a:gridCol>
                <a:gridCol w="3928614">
                  <a:extLst>
                    <a:ext uri="{9D8B030D-6E8A-4147-A177-3AD203B41FA5}">
                      <a16:colId xmlns:a16="http://schemas.microsoft.com/office/drawing/2014/main" val="1236641119"/>
                    </a:ext>
                  </a:extLst>
                </a:gridCol>
              </a:tblGrid>
              <a:tr h="736766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61024" marR="61024" marT="0" marB="0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риска</a:t>
                      </a:r>
                    </a:p>
                  </a:txBody>
                  <a:tcPr marL="61024" marR="61024" marT="0" marB="0"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Действия по предупреждению риска</a:t>
                      </a:r>
                    </a:p>
                  </a:txBody>
                  <a:tcPr marL="61024" marR="61024" marT="0" marB="0"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777030"/>
                  </a:ext>
                </a:extLst>
              </a:tr>
              <a:tr h="65461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0" algn="l" defTabSz="1007943" rtl="0" eaLnBrk="1" latinLnBrk="0" hangingPunct="1"/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/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/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371526"/>
                  </a:ext>
                </a:extLst>
              </a:tr>
              <a:tr h="67607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0" algn="l" defTabSz="1007943" rtl="0" eaLnBrk="1" latinLnBrk="0" hangingPunct="1"/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1024" marR="61024" marT="0" marB="0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1024" marR="61024" marT="0" marB="0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934880"/>
                  </a:ext>
                </a:extLst>
              </a:tr>
              <a:tr h="68388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0" algn="l" defTabSz="1007943" rtl="0" eaLnBrk="1" latinLnBrk="0" hangingPunct="1"/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1024" marR="61024" marT="0" marB="0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1024" marR="61024" marT="0" marB="0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658397"/>
                  </a:ext>
                </a:extLst>
              </a:tr>
              <a:tr h="683881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….</a:t>
                      </a:r>
                    </a:p>
                  </a:txBody>
                  <a:tcPr marL="61024" marR="61024" marT="0" marB="0"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843841"/>
                  </a:ext>
                </a:extLst>
              </a:tr>
              <a:tr h="683881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808122"/>
                  </a:ext>
                </a:extLst>
              </a:tr>
              <a:tr h="683881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121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8834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80D3BD4A-6D34-4866-9EF0-19618D8728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6411411"/>
              </p:ext>
            </p:extLst>
          </p:nvPr>
        </p:nvGraphicFramePr>
        <p:xfrm>
          <a:off x="395536" y="1052736"/>
          <a:ext cx="8496944" cy="324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324">
                  <a:extLst>
                    <a:ext uri="{9D8B030D-6E8A-4147-A177-3AD203B41FA5}">
                      <a16:colId xmlns:a16="http://schemas.microsoft.com/office/drawing/2014/main" val="1436807181"/>
                    </a:ext>
                  </a:extLst>
                </a:gridCol>
                <a:gridCol w="1890375">
                  <a:extLst>
                    <a:ext uri="{9D8B030D-6E8A-4147-A177-3AD203B41FA5}">
                      <a16:colId xmlns:a16="http://schemas.microsoft.com/office/drawing/2014/main" val="3636732319"/>
                    </a:ext>
                  </a:extLst>
                </a:gridCol>
                <a:gridCol w="1213849">
                  <a:extLst>
                    <a:ext uri="{9D8B030D-6E8A-4147-A177-3AD203B41FA5}">
                      <a16:colId xmlns:a16="http://schemas.microsoft.com/office/drawing/2014/main" val="213496455"/>
                    </a:ext>
                  </a:extLst>
                </a:gridCol>
                <a:gridCol w="1213849">
                  <a:extLst>
                    <a:ext uri="{9D8B030D-6E8A-4147-A177-3AD203B41FA5}">
                      <a16:colId xmlns:a16="http://schemas.microsoft.com/office/drawing/2014/main" val="709748451"/>
                    </a:ext>
                  </a:extLst>
                </a:gridCol>
                <a:gridCol w="1213849">
                  <a:extLst>
                    <a:ext uri="{9D8B030D-6E8A-4147-A177-3AD203B41FA5}">
                      <a16:colId xmlns:a16="http://schemas.microsoft.com/office/drawing/2014/main" val="1370261721"/>
                    </a:ext>
                  </a:extLst>
                </a:gridCol>
                <a:gridCol w="1213849">
                  <a:extLst>
                    <a:ext uri="{9D8B030D-6E8A-4147-A177-3AD203B41FA5}">
                      <a16:colId xmlns:a16="http://schemas.microsoft.com/office/drawing/2014/main" val="3894648966"/>
                    </a:ext>
                  </a:extLst>
                </a:gridCol>
                <a:gridCol w="1213849">
                  <a:extLst>
                    <a:ext uri="{9D8B030D-6E8A-4147-A177-3AD203B41FA5}">
                      <a16:colId xmlns:a16="http://schemas.microsoft.com/office/drawing/2014/main" val="1174846567"/>
                    </a:ext>
                  </a:extLst>
                </a:gridCol>
              </a:tblGrid>
              <a:tr h="782736">
                <a:tc>
                  <a:txBody>
                    <a:bodyPr/>
                    <a:lstStyle/>
                    <a:p>
                      <a:r>
                        <a:rPr lang="ru-RU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Наименование статьи расхода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Цена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Количество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Стоимость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Источники финансирования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909653"/>
                  </a:ext>
                </a:extLst>
              </a:tr>
              <a:tr h="40960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383337"/>
                  </a:ext>
                </a:extLst>
              </a:tr>
              <a:tr h="40960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81148"/>
                  </a:ext>
                </a:extLst>
              </a:tr>
              <a:tr h="40960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248360"/>
                  </a:ext>
                </a:extLst>
              </a:tr>
              <a:tr h="40960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710371"/>
                  </a:ext>
                </a:extLst>
              </a:tr>
              <a:tr h="40960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7256393"/>
                  </a:ext>
                </a:extLst>
              </a:tr>
              <a:tr h="40960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261184"/>
                  </a:ext>
                </a:extLst>
              </a:tr>
            </a:tbl>
          </a:graphicData>
        </a:graphic>
      </p:graphicFrame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8DE22EA-F9FF-4691-8A0F-B14165DCA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sp>
        <p:nvSpPr>
          <p:cNvPr id="8" name="Заголовок 5">
            <a:extLst>
              <a:ext uri="{FF2B5EF4-FFF2-40B4-BE49-F238E27FC236}">
                <a16:creationId xmlns:a16="http://schemas.microsoft.com/office/drawing/2014/main" id="{888936D7-2C84-430E-824A-D8DEF2243CC5}"/>
              </a:ext>
            </a:extLst>
          </p:cNvPr>
          <p:cNvSpPr txBox="1">
            <a:spLocks/>
          </p:cNvSpPr>
          <p:nvPr/>
        </p:nvSpPr>
        <p:spPr>
          <a:xfrm>
            <a:off x="395536" y="-31271"/>
            <a:ext cx="3898776" cy="901337"/>
          </a:xfrm>
          <a:prstGeom prst="rect">
            <a:avLst/>
          </a:prstGeom>
        </p:spPr>
        <p:txBody>
          <a:bodyPr anchor="ctr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921A1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Бюджет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2201611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17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07504" y="101565"/>
            <a:ext cx="8928991" cy="895771"/>
          </a:xfrm>
          <a:prstGeom prst="rect">
            <a:avLst/>
          </a:prstGeom>
        </p:spPr>
        <p:txBody>
          <a:bodyPr anchor="b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  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921A1D"/>
                </a:solidFill>
                <a:effectLst/>
                <a:uLnTx/>
                <a:uFillTx/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Модель функционирования </a:t>
            </a:r>
          </a:p>
          <a:p>
            <a:pPr marL="0" marR="0" lvl="0" indent="0" algn="ctr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921A1D"/>
                </a:solidFill>
                <a:effectLst/>
                <a:uLnTx/>
                <a:uFillTx/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результатов проекта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8329" y="1706089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86912">
              <a:defRPr/>
            </a:pPr>
            <a:r>
              <a:rPr kumimoji="0" lang="ru-RU" sz="24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</a:t>
            </a:r>
            <a:r>
              <a:rPr kumimoji="0" lang="ru-RU" sz="24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Тезисное описание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механизма реализации проектного решения: </a:t>
            </a:r>
          </a:p>
          <a:p>
            <a:pPr lvl="0" algn="ctr" defTabSz="986912">
              <a:defRPr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как будут меняться результаты </a:t>
            </a:r>
          </a:p>
          <a:p>
            <a:pPr lvl="0" algn="ctr" defTabSz="986912">
              <a:defRPr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после реализации проекта </a:t>
            </a:r>
            <a:r>
              <a:rPr kumimoji="0" lang="ru-RU" sz="24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</a:t>
            </a:r>
            <a:endParaRPr kumimoji="0" lang="ru-RU" sz="24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7030" y="5047433"/>
            <a:ext cx="83899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ВНИМАНИЕ!!</a:t>
            </a:r>
          </a:p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Важный новый  акцент в РФ –</a:t>
            </a:r>
          </a:p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как </a:t>
            </a:r>
            <a:r>
              <a:rPr lang="ru-RU" b="1" u="sng" dirty="0">
                <a:solidFill>
                  <a:schemeClr val="accent2">
                    <a:lumMod val="75000"/>
                  </a:schemeClr>
                </a:solidFill>
              </a:rPr>
              <a:t>после завершения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проекта  будет дальше работать проектная модель, система (ТО ЧТО НОВОЕ БУДЕТ СОЗДАНО ЗА ГОДЫ РЕАЛИЗАЦИИ ПРОЕКТА) и т.д.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561F245-3C3E-4BE8-A944-AE523C50043C}"/>
              </a:ext>
            </a:extLst>
          </p:cNvPr>
          <p:cNvSpPr/>
          <p:nvPr/>
        </p:nvSpPr>
        <p:spPr>
          <a:xfrm>
            <a:off x="899592" y="3642687"/>
            <a:ext cx="685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86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i="1" kern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РЕКОМЕНДУЕТСЯ </a:t>
            </a:r>
          </a:p>
          <a:p>
            <a:pPr marL="0" marR="0" lvl="0" indent="0" algn="ctr" defTabSz="986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i="1" kern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</a:t>
            </a:r>
            <a:r>
              <a:rPr lang="ru-RU" i="1" kern="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Изображения, графики, таблицы, наглядно подтверждающие как будут функционировать результаты проекта</a:t>
            </a:r>
            <a:r>
              <a:rPr lang="ru-RU" i="1" kern="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</a:t>
            </a:r>
            <a:endParaRPr lang="ru-RU" i="1" kern="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887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Group 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3739851"/>
              </p:ext>
            </p:extLst>
          </p:nvPr>
        </p:nvGraphicFramePr>
        <p:xfrm>
          <a:off x="179512" y="1124744"/>
          <a:ext cx="8667114" cy="4968552"/>
        </p:xfrm>
        <a:graphic>
          <a:graphicData uri="http://schemas.openxmlformats.org/drawingml/2006/table">
            <a:tbl>
              <a:tblPr>
                <a:solidFill>
                  <a:srgbClr val="F99B1C"/>
                </a:solidFill>
              </a:tblPr>
              <a:tblGrid>
                <a:gridCol w="3563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3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4639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Формальные основания для инициации проекта</a:t>
                      </a: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Указывается связь проекта с официальными документами , содержащими прямые или косвенные основания для реализации проекта.</a:t>
                      </a: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215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Связь с государственными программами Российской Федерации, региональными и муниципальными программами </a:t>
                      </a: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Указывается государственная программа Российской Федерации в рамках которой планируется реализация проекта</a:t>
                      </a:r>
                    </a:p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73113" y="383536"/>
            <a:ext cx="6967239" cy="491107"/>
          </a:xfrm>
          <a:prstGeom prst="rect">
            <a:avLst/>
          </a:prstGeom>
        </p:spPr>
        <p:txBody>
          <a:bodyPr anchor="b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921A1D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Предпосылки реализации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463955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</a:rPr>
              <a:pPr>
                <a:defRPr/>
              </a:pPr>
              <a:t>3</a:t>
            </a:fld>
            <a:endParaRPr lang="ru-RU" sz="12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476279"/>
              </p:ext>
            </p:extLst>
          </p:nvPr>
        </p:nvGraphicFramePr>
        <p:xfrm>
          <a:off x="607955" y="188641"/>
          <a:ext cx="7880947" cy="3185094"/>
        </p:xfrm>
        <a:graphic>
          <a:graphicData uri="http://schemas.openxmlformats.org/drawingml/2006/table">
            <a:tbl>
              <a:tblPr firstRow="1" firstCol="1" bandRow="1"/>
              <a:tblGrid>
                <a:gridCol w="2019829">
                  <a:extLst>
                    <a:ext uri="{9D8B030D-6E8A-4147-A177-3AD203B41FA5}">
                      <a16:colId xmlns:a16="http://schemas.microsoft.com/office/drawing/2014/main" val="1973703757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119063058"/>
                    </a:ext>
                  </a:extLst>
                </a:gridCol>
                <a:gridCol w="1252606">
                  <a:extLst>
                    <a:ext uri="{9D8B030D-6E8A-4147-A177-3AD203B41FA5}">
                      <a16:colId xmlns:a16="http://schemas.microsoft.com/office/drawing/2014/main" val="2923494648"/>
                    </a:ext>
                  </a:extLst>
                </a:gridCol>
              </a:tblGrid>
              <a:tr h="74412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 начала и окончания проекта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725505"/>
                  </a:ext>
                </a:extLst>
              </a:tr>
              <a:tr h="33599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ФИО, должность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360854"/>
                  </a:ext>
                </a:extLst>
              </a:tr>
              <a:tr h="93610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Куратор проекта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для групп из разных регионов (организаций) указываются должности или приравненные к ним категории работников организаций или заполняется на примере одного конкретного региона (организации)</a:t>
                      </a: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251668"/>
                  </a:ext>
                </a:extLst>
              </a:tr>
              <a:tr h="116887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Руководитель проекта</a:t>
                      </a:r>
                    </a:p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для групп из разных регионов (организаций) указываются должности или приравненные к ним категории работников организаций или заполняется на примере одного конкретного региона (организации)</a:t>
                      </a: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517373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622960"/>
              </p:ext>
            </p:extLst>
          </p:nvPr>
        </p:nvGraphicFramePr>
        <p:xfrm>
          <a:off x="631041" y="4454690"/>
          <a:ext cx="7877341" cy="1725912"/>
        </p:xfrm>
        <a:graphic>
          <a:graphicData uri="http://schemas.openxmlformats.org/drawingml/2006/table">
            <a:tbl>
              <a:tblPr firstRow="1" bandRow="1"/>
              <a:tblGrid>
                <a:gridCol w="20153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2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2591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Список разработчиков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Проекта (регион,  должность, место работы)</a:t>
                      </a:r>
                      <a:endParaRPr lang="ru-RU" sz="18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5688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4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73113" y="383536"/>
            <a:ext cx="6967239" cy="491107"/>
          </a:xfrm>
          <a:prstGeom prst="rect">
            <a:avLst/>
          </a:prstGeom>
        </p:spPr>
        <p:txBody>
          <a:bodyPr anchor="b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921A1D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921A1D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Предпосылки реализации проекта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31640" y="1324288"/>
            <a:ext cx="5345906" cy="12882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9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</a:t>
            </a:r>
            <a:r>
              <a:rPr kumimoji="0" lang="ru-RU" sz="1727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Тезисное описание ситуации </a:t>
            </a:r>
          </a:p>
          <a:p>
            <a:pPr marL="0" marR="0" lvl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27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 параметров до начала реализации проекта.</a:t>
            </a:r>
          </a:p>
          <a:p>
            <a:pPr marL="0" marR="0" lvl="0" indent="0" algn="ctr" defTabSz="9869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27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Акцент </a:t>
            </a:r>
            <a:r>
              <a:rPr kumimoji="0" lang="ru-RU" sz="1727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 противоречие  и проблему,  которая решается в рамках проекта</a:t>
            </a:r>
            <a:r>
              <a:rPr kumimoji="0" lang="ru-RU" sz="1727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</a:t>
            </a:r>
            <a:endParaRPr kumimoji="0" lang="ru-RU" sz="1727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4048E0E-768C-49BB-B130-3C1746435CEF}"/>
              </a:ext>
            </a:extLst>
          </p:cNvPr>
          <p:cNvSpPr/>
          <p:nvPr/>
        </p:nvSpPr>
        <p:spPr>
          <a:xfrm>
            <a:off x="899592" y="3645024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86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i="1" kern="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</a:t>
            </a:r>
            <a:r>
              <a:rPr lang="ru-RU" sz="2400" b="1" i="1" kern="0" dirty="0">
                <a:latin typeface="Times New Roman" pitchFamily="18" charset="0"/>
                <a:cs typeface="Times New Roman" pitchFamily="18" charset="0"/>
              </a:rPr>
              <a:t>Изображения, графики, таблицы, наглядно подтверждающие наличие проблемы</a:t>
            </a:r>
            <a:r>
              <a:rPr lang="ru-RU" sz="2400" i="1" kern="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</a:t>
            </a:r>
            <a:endParaRPr lang="ru-RU" sz="2400" i="1" kern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716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6462" y="45094"/>
            <a:ext cx="8852098" cy="4495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>
                <a:solidFill>
                  <a:srgbClr val="E62B25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Вывод из предыдущего слайда!!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5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8EE5AD83-6827-46B7-BFCD-15AADAE0211B}"/>
              </a:ext>
            </a:extLst>
          </p:cNvPr>
          <p:cNvGrpSpPr/>
          <p:nvPr/>
        </p:nvGrpSpPr>
        <p:grpSpPr>
          <a:xfrm>
            <a:off x="265440" y="494626"/>
            <a:ext cx="8555032" cy="5713226"/>
            <a:chOff x="1506944" y="2633636"/>
            <a:chExt cx="6881479" cy="3985564"/>
          </a:xfrm>
          <a:solidFill>
            <a:srgbClr val="D8DCE5"/>
          </a:solidFill>
        </p:grpSpPr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id="{27A3BB45-5483-4645-83F0-3018BCEE5238}"/>
                </a:ext>
              </a:extLst>
            </p:cNvPr>
            <p:cNvSpPr/>
            <p:nvPr/>
          </p:nvSpPr>
          <p:spPr>
            <a:xfrm>
              <a:off x="1506944" y="2702595"/>
              <a:ext cx="2817374" cy="182853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395" dirty="0">
                  <a:solidFill>
                    <a:schemeClr val="tx1"/>
                  </a:solidFill>
                </a:rPr>
                <a:t>Какое новое</a:t>
              </a:r>
            </a:p>
            <a:p>
              <a:pPr algn="ctr"/>
              <a:r>
                <a:rPr lang="ru-RU" sz="2395" dirty="0">
                  <a:solidFill>
                    <a:schemeClr val="tx1"/>
                  </a:solidFill>
                </a:rPr>
                <a:t>качество</a:t>
              </a:r>
              <a:r>
                <a:rPr lang="ru-RU" sz="2395" dirty="0">
                  <a:solidFill>
                    <a:srgbClr val="C00000"/>
                  </a:solidFill>
                </a:rPr>
                <a:t> </a:t>
              </a:r>
              <a:r>
                <a:rPr lang="ru-RU" sz="2395" dirty="0">
                  <a:solidFill>
                    <a:schemeClr val="tx1"/>
                  </a:solidFill>
                </a:rPr>
                <a:t>необходимо (ориентир что надо в идеале…)</a:t>
              </a:r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D8ECA644-4DBA-4625-AFB4-A3B243873548}"/>
                </a:ext>
              </a:extLst>
            </p:cNvPr>
            <p:cNvSpPr/>
            <p:nvPr/>
          </p:nvSpPr>
          <p:spPr>
            <a:xfrm>
              <a:off x="5571050" y="2633636"/>
              <a:ext cx="2817373" cy="184441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395" dirty="0">
                  <a:solidFill>
                    <a:schemeClr val="tx1"/>
                  </a:solidFill>
                </a:rPr>
                <a:t>Что мешает реализовать это в настоящее время?</a:t>
              </a:r>
            </a:p>
            <a:p>
              <a:pPr algn="ctr"/>
              <a:r>
                <a:rPr lang="ru-RU" sz="2395" b="1" dirty="0">
                  <a:solidFill>
                    <a:srgbClr val="157535"/>
                  </a:solidFill>
                </a:rPr>
                <a:t>ПРИЧИНЫ…..</a:t>
              </a:r>
            </a:p>
            <a:p>
              <a:pPr algn="ctr"/>
              <a:r>
                <a:rPr lang="ru-RU" sz="2395" b="1" dirty="0">
                  <a:solidFill>
                    <a:srgbClr val="157535"/>
                  </a:solidFill>
                </a:rPr>
                <a:t>Выявите основную корневую причину проблемной зоны</a:t>
              </a:r>
            </a:p>
          </p:txBody>
        </p:sp>
        <p:cxnSp>
          <p:nvCxnSpPr>
            <p:cNvPr id="14" name="Прямая со стрелкой 13">
              <a:extLst>
                <a:ext uri="{FF2B5EF4-FFF2-40B4-BE49-F238E27FC236}">
                  <a16:creationId xmlns:a16="http://schemas.microsoft.com/office/drawing/2014/main" id="{B1207349-E3D7-4839-BAE8-149E42E9A432}"/>
                </a:ext>
              </a:extLst>
            </p:cNvPr>
            <p:cNvCxnSpPr/>
            <p:nvPr/>
          </p:nvCxnSpPr>
          <p:spPr>
            <a:xfrm>
              <a:off x="4518325" y="3701287"/>
              <a:ext cx="1008112" cy="0"/>
            </a:xfrm>
            <a:prstGeom prst="straightConnector1">
              <a:avLst/>
            </a:prstGeom>
            <a:grpFill/>
            <a:ln w="92075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Скругленный прямоугольник 5">
              <a:extLst>
                <a:ext uri="{FF2B5EF4-FFF2-40B4-BE49-F238E27FC236}">
                  <a16:creationId xmlns:a16="http://schemas.microsoft.com/office/drawing/2014/main" id="{00E32809-4373-44B6-B4D1-F574CC20C476}"/>
                </a:ext>
              </a:extLst>
            </p:cNvPr>
            <p:cNvSpPr/>
            <p:nvPr/>
          </p:nvSpPr>
          <p:spPr>
            <a:xfrm>
              <a:off x="2197052" y="5254818"/>
              <a:ext cx="5904656" cy="1364382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52" b="1" dirty="0">
                  <a:solidFill>
                    <a:schemeClr val="accent4">
                      <a:lumMod val="50000"/>
                    </a:schemeClr>
                  </a:solidFill>
                </a:rPr>
                <a:t>ВЫВОД –</a:t>
              </a:r>
            </a:p>
            <a:p>
              <a:pPr algn="ctr"/>
              <a:r>
                <a:rPr lang="ru-RU" sz="2052" dirty="0">
                  <a:solidFill>
                    <a:schemeClr val="tx1"/>
                  </a:solidFill>
                </a:rPr>
                <a:t>ПРОТИВОРЕЧИЕ…. ИЛИ ПРОБЛЕМА…..</a:t>
              </a:r>
            </a:p>
            <a:p>
              <a:pPr algn="ctr"/>
              <a:r>
                <a:rPr lang="ru-RU" sz="2052" dirty="0">
                  <a:solidFill>
                    <a:schemeClr val="tx1"/>
                  </a:solidFill>
                </a:rPr>
                <a:t>на решение которой будет направлен проект</a:t>
              </a:r>
            </a:p>
          </p:txBody>
        </p:sp>
        <p:sp>
          <p:nvSpPr>
            <p:cNvPr id="16" name="Стрелка вниз 7">
              <a:extLst>
                <a:ext uri="{FF2B5EF4-FFF2-40B4-BE49-F238E27FC236}">
                  <a16:creationId xmlns:a16="http://schemas.microsoft.com/office/drawing/2014/main" id="{91AAE1DD-6133-4345-9A8D-6C90FE04F79F}"/>
                </a:ext>
              </a:extLst>
            </p:cNvPr>
            <p:cNvSpPr/>
            <p:nvPr/>
          </p:nvSpPr>
          <p:spPr>
            <a:xfrm>
              <a:off x="3347864" y="4634318"/>
              <a:ext cx="3312368" cy="595135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802716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6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598851"/>
              </p:ext>
            </p:extLst>
          </p:nvPr>
        </p:nvGraphicFramePr>
        <p:xfrm>
          <a:off x="107504" y="548680"/>
          <a:ext cx="8928991" cy="5754782"/>
        </p:xfrm>
        <a:graphic>
          <a:graphicData uri="http://schemas.openxmlformats.org/drawingml/2006/table">
            <a:tbl>
              <a:tblPr firstRow="1" bandRow="1"/>
              <a:tblGrid>
                <a:gridCol w="1563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2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4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8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52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3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92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7650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 проекта</a:t>
                      </a:r>
                      <a:endParaRPr lang="ru-RU" sz="18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gridSpan="6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accent2"/>
                          </a:solidFill>
                        </a:rPr>
                        <a:t>ВНИМАНИЕ!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sng" dirty="0">
                          <a:solidFill>
                            <a:schemeClr val="accent2"/>
                          </a:solidFill>
                        </a:rPr>
                        <a:t>Цель формируется из двух частей 1) что хотим улучшить и 2) при помощи чего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accent2"/>
                          </a:solidFill>
                        </a:rPr>
                        <a:t>ЦЕЛЬ ДОЛЖНА БЫТЬ ОБЕСПЕЧЕНА НИЖУ УКАЗАННЫМИ ПОКАЗАТЕЛЯМИ.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accent2"/>
                          </a:solidFill>
                        </a:rPr>
                        <a:t>Далее показатели становятся контрольными точками проекта.</a:t>
                      </a:r>
                    </a:p>
                  </a:txBody>
                  <a:tcPr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983">
                <a:tc rowSpan="6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Показатели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проекта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их значения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годам</a:t>
                      </a:r>
                      <a:endParaRPr lang="ru-RU" sz="18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Показатель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Тип</a:t>
                      </a:r>
                    </a:p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показателя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Базовое</a:t>
                      </a:r>
                    </a:p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значение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Период, год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983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2018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2019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2020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315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Основной </a:t>
                      </a:r>
                      <a:r>
                        <a:rPr lang="ru-RU" sz="1800" b="0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(может отсутствовать)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3676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аналитический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3676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аналитический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kern="1200" dirty="0">
                        <a:solidFill>
                          <a:srgbClr val="49556E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8562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аналитический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Заголовок 5"/>
          <p:cNvSpPr txBox="1">
            <a:spLocks/>
          </p:cNvSpPr>
          <p:nvPr/>
        </p:nvSpPr>
        <p:spPr>
          <a:xfrm>
            <a:off x="14471" y="44624"/>
            <a:ext cx="6768752" cy="356316"/>
          </a:xfrm>
          <a:prstGeom prst="rect">
            <a:avLst/>
          </a:prstGeom>
        </p:spPr>
        <p:txBody>
          <a:bodyPr anchor="ctr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921A1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Целеполагание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921A1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проекта  </a:t>
            </a:r>
          </a:p>
        </p:txBody>
      </p:sp>
    </p:spTree>
    <p:extLst>
      <p:ext uri="{BB962C8B-B14F-4D97-AF65-F5344CB8AC3E}">
        <p14:creationId xmlns:p14="http://schemas.microsoft.com/office/powerpoint/2010/main" val="2487359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7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622562"/>
              </p:ext>
            </p:extLst>
          </p:nvPr>
        </p:nvGraphicFramePr>
        <p:xfrm>
          <a:off x="395536" y="1556792"/>
          <a:ext cx="8424936" cy="5164684"/>
        </p:xfrm>
        <a:graphic>
          <a:graphicData uri="http://schemas.openxmlformats.org/drawingml/2006/table">
            <a:tbl>
              <a:tblPr firstRow="1" bandRow="1"/>
              <a:tblGrid>
                <a:gridCol w="1765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9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6468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Задачи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проекта</a:t>
                      </a:r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solidFill>
                            <a:srgbClr val="49556E"/>
                          </a:solidFill>
                        </a:rPr>
                        <a:t>1.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solidFill>
                            <a:srgbClr val="49556E"/>
                          </a:solidFill>
                        </a:rPr>
                        <a:t>2.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solidFill>
                            <a:srgbClr val="49556E"/>
                          </a:solidFill>
                        </a:rPr>
                        <a:t>3.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E4A4397C-CA1E-485D-8DDC-479B42EE1AA6}"/>
              </a:ext>
            </a:extLst>
          </p:cNvPr>
          <p:cNvSpPr txBox="1">
            <a:spLocks/>
          </p:cNvSpPr>
          <p:nvPr/>
        </p:nvSpPr>
        <p:spPr>
          <a:xfrm>
            <a:off x="179512" y="136524"/>
            <a:ext cx="8856984" cy="988220"/>
          </a:xfrm>
          <a:prstGeom prst="rect">
            <a:avLst/>
          </a:prstGeom>
        </p:spPr>
        <p:txBody>
          <a:bodyPr anchor="b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921A1D"/>
                </a:solidFill>
                <a:effectLst/>
                <a:uLnTx/>
                <a:uFillTx/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Идея проекта</a:t>
            </a:r>
            <a:r>
              <a:rPr lang="ru-RU" dirty="0">
                <a:solidFill>
                  <a:srgbClr val="921A1D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раскрывается через з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921A1D"/>
                </a:solidFill>
                <a:effectLst/>
                <a:uLnTx/>
                <a:uFillTx/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адачи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921A1D"/>
                </a:solidFill>
                <a:effectLst/>
                <a:uLnTx/>
                <a:uFillTx/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проекта. </a:t>
            </a:r>
          </a:p>
          <a:p>
            <a:pPr marL="0" marR="0" lvl="0" indent="0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ВНИМАНИЕ!!!Задачи – основные УПРАВЛЕЧЕСКИЕ  шаги для достижения цели проекта.</a:t>
            </a:r>
          </a:p>
        </p:txBody>
      </p:sp>
    </p:spTree>
    <p:extLst>
      <p:ext uri="{BB962C8B-B14F-4D97-AF65-F5344CB8AC3E}">
        <p14:creationId xmlns:p14="http://schemas.microsoft.com/office/powerpoint/2010/main" val="3026647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C09692-227F-4D1B-81EE-044B11844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901" y="136524"/>
            <a:ext cx="6979435" cy="700188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ВНИМАНИЕ!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457080-129A-4666-B77E-BB0A5C593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412777"/>
            <a:ext cx="8125009" cy="476736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ДАЛЕЕ, ВАМ НЕБХОДИМО </a:t>
            </a:r>
            <a:r>
              <a:rPr lang="ru-RU" b="1" dirty="0"/>
              <a:t>РАСКРЫТЬ КАЖДУЮ ЗАДАЧУ</a:t>
            </a:r>
            <a:r>
              <a:rPr lang="ru-RU" dirty="0"/>
              <a:t>, ОБЪЯСНИВ САМУ СУТЬ ПРОЕКТА, ОБЩИМИ ВЕКТОРАМИ УПРАВЛЕНЧЕСКИХ ДЕЙСТВИЙ, ДАТЬ ОБЯСНЕНИЕ НОВОМУ УНИКАЛЬНОМУ ПРЕДЛОЖЕНИЮ ПО ПРЕОБРАЗОВАНИЮ СИСТЕМЫ, ПРОЦЕССОВ И Т.Д.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НЕЛЬЗЯ! ПИСАТЬ ОТДЕЛЬНЫЕ МЕРОПРИЯТИЯ, </a:t>
            </a:r>
            <a:r>
              <a:rPr lang="ru-RU" b="1" dirty="0"/>
              <a:t>НАДО ПРЕДСТАВИТЬ СУТЬ ПРОЕКТА В ОБЩЕМ ПОНЯТНОМ ВИДЕ, ЧТО «МЕНЯЕМ»,  «ЗАЧЕМ МЕНЯЕМ» И САМОЕ ГЛАВНОЕ «КАК МЕНЯЕМ».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dirty="0"/>
              <a:t>МЕРОПРИЯТИЯ БУДУТ ОПИСАНЫ ДАЛЕЕ ПО КАЖДОЙ ЗАДАЧЕ ВСВОДНОМ ПЛАНЕ ПАСПОРТА ПРОЕКТА.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88B07F6-46B3-435C-9D8B-FC1D558C7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441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3528" y="6356351"/>
            <a:ext cx="7488832" cy="365125"/>
          </a:xfrm>
        </p:spPr>
        <p:txBody>
          <a:bodyPr/>
          <a:lstStyle/>
          <a:p>
            <a:pPr>
              <a:defRPr/>
            </a:pPr>
            <a:r>
              <a:rPr lang="ru-RU" dirty="0"/>
              <a:t>      Российская академия народного хозяйства и государственной службы при  Президенте Российской Федерации.  </a:t>
            </a:r>
          </a:p>
          <a:p>
            <a:pPr>
              <a:defRPr/>
            </a:pPr>
            <a:r>
              <a:rPr lang="ru-RU" dirty="0"/>
              <a:t>Выпускной квалификационный проект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9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638886"/>
              </p:ext>
            </p:extLst>
          </p:nvPr>
        </p:nvGraphicFramePr>
        <p:xfrm>
          <a:off x="179512" y="657329"/>
          <a:ext cx="8533953" cy="5507975"/>
        </p:xfrm>
        <a:graphic>
          <a:graphicData uri="http://schemas.openxmlformats.org/drawingml/2006/table">
            <a:tbl>
              <a:tblPr firstRow="1" bandRow="1"/>
              <a:tblGrid>
                <a:gridCol w="1788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45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0797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Задача 1</a:t>
                      </a:r>
                    </a:p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49556E"/>
                          </a:solidFill>
                        </a:rPr>
                        <a:t>Раскрывается суть задачи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rgbClr val="49556E"/>
                          </a:solidFill>
                        </a:rPr>
                        <a:t>(из описания содержания задач должна четко определяться идея проектного предложения) </a:t>
                      </a:r>
                      <a:endParaRPr lang="ru-RU" sz="2400" b="0" dirty="0">
                        <a:solidFill>
                          <a:srgbClr val="49556E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5340867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1955</TotalTime>
  <Words>705</Words>
  <Application>Microsoft Office PowerPoint</Application>
  <PresentationFormat>Экран (4:3)</PresentationFormat>
  <Paragraphs>170</Paragraphs>
  <Slides>17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 2</vt:lpstr>
      <vt:lpstr>HDOfficeLightV0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 из предыдущего слайда!!</vt:lpstr>
      <vt:lpstr>Презентация PowerPoint</vt:lpstr>
      <vt:lpstr>Презентация PowerPoint</vt:lpstr>
      <vt:lpstr>ВНИМАНИЕ!</vt:lpstr>
      <vt:lpstr>Презентация PowerPoint</vt:lpstr>
      <vt:lpstr>Презентация PowerPoint</vt:lpstr>
      <vt:lpstr>Презентация PowerPoint</vt:lpstr>
      <vt:lpstr>ВНИМАНИЕ!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Менеджмент в социальной сфере. Социальное проектирование.</dc:title>
  <dc:creator>Наталья</dc:creator>
  <cp:lastModifiedBy>Наталья Штурбина</cp:lastModifiedBy>
  <cp:revision>192</cp:revision>
  <dcterms:created xsi:type="dcterms:W3CDTF">2012-01-11T08:01:34Z</dcterms:created>
  <dcterms:modified xsi:type="dcterms:W3CDTF">2019-03-31T18:30:17Z</dcterms:modified>
</cp:coreProperties>
</file>