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2"/>
    <p:sldMasterId id="2147483687" r:id="rId3"/>
    <p:sldMasterId id="2147483726" r:id="rId4"/>
  </p:sldMasterIdLst>
  <p:notesMasterIdLst>
    <p:notesMasterId r:id="rId23"/>
  </p:notesMasterIdLst>
  <p:handoutMasterIdLst>
    <p:handoutMasterId r:id="rId24"/>
  </p:handoutMasterIdLst>
  <p:sldIdLst>
    <p:sldId id="256" r:id="rId5"/>
    <p:sldId id="304" r:id="rId6"/>
    <p:sldId id="438" r:id="rId7"/>
    <p:sldId id="439" r:id="rId8"/>
    <p:sldId id="440" r:id="rId9"/>
    <p:sldId id="441" r:id="rId10"/>
    <p:sldId id="257" r:id="rId11"/>
    <p:sldId id="348" r:id="rId12"/>
    <p:sldId id="349" r:id="rId13"/>
    <p:sldId id="350" r:id="rId14"/>
    <p:sldId id="446" r:id="rId15"/>
    <p:sldId id="352" r:id="rId16"/>
    <p:sldId id="353" r:id="rId17"/>
    <p:sldId id="431" r:id="rId18"/>
    <p:sldId id="443" r:id="rId19"/>
    <p:sldId id="444" r:id="rId20"/>
    <p:sldId id="442" r:id="rId21"/>
    <p:sldId id="4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3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5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8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0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3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6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3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5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3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0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1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9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5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2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5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8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1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6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1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5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7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31.03.2019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0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8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31.03.2019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69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8C21D0-E473-4822-976E-2A142825DF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22C4D8-970B-4A32-B0BD-AAC4366E77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1F4C4C-B5CB-4E95-8A7D-C738E7FFD08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8CC0DE3-8FC0-496F-AF45-7153B6B057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45A14B-FE6F-4D23-A410-A76638DDCF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1CE686-D60B-4340-BA14-C4C31E20D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031AE1-78D0-422B-951F-EB1A441D0BC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бутылка, дерев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3F5014D-30D5-4490-9299-E31061E9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92" y="3723123"/>
            <a:ext cx="4014250" cy="161573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289753" y="1161288"/>
            <a:ext cx="6422348" cy="306989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32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системы организационной поддержки модели проектного управления для социальной сферы </a:t>
            </a:r>
            <a:endParaRPr lang="ru-RU" sz="3200" b="1" i="0" spc="1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b="1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Савченко И.А.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к.псх.н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., </a:t>
            </a:r>
          </a:p>
          <a:p>
            <a:pPr>
              <a:spcBef>
                <a:spcPts val="1200"/>
              </a:spcBef>
            </a:pPr>
            <a:r>
              <a:rPr lang="en-US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оцент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кафедры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проектного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управления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в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сфере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образования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ИОН </a:t>
            </a:r>
            <a:r>
              <a:rPr lang="en-US" sz="2000" b="0" i="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РАНХиГС</a:t>
            </a:r>
            <a:r>
              <a:rPr lang="en-US" sz="2000" b="0" i="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3" name="Рисунок 1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CA0968D-C080-442F-9E8A-12536D9F86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r="24734"/>
          <a:stretch>
            <a:fillRect/>
          </a:stretch>
        </p:blipFill>
        <p:spPr>
          <a:xfrm>
            <a:off x="795603" y="1330384"/>
            <a:ext cx="4014250" cy="2304773"/>
          </a:xfr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D80564-D4BB-4622-8D39-CDA3C36F66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246" y="296484"/>
            <a:ext cx="8739508" cy="62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D52344-9A84-48F7-9079-9B3B7579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84"/>
            <a:ext cx="12192000" cy="4622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24606-5D65-459B-A32A-3C2056648E44}"/>
              </a:ext>
            </a:extLst>
          </p:cNvPr>
          <p:cNvSpPr txBox="1"/>
          <p:nvPr/>
        </p:nvSpPr>
        <p:spPr>
          <a:xfrm>
            <a:off x="5681272" y="4611231"/>
            <a:ext cx="651072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i="1" dirty="0"/>
              <a:t>Все последующие шаги по внедрению проектного управления в организации (этот слайд и два следующих) осуществляются Проектным офисом или при непосредственном участии Проектного офиса</a:t>
            </a:r>
          </a:p>
        </p:txBody>
      </p:sp>
    </p:spTree>
    <p:extLst>
      <p:ext uri="{BB962C8B-B14F-4D97-AF65-F5344CB8AC3E}">
        <p14:creationId xmlns:p14="http://schemas.microsoft.com/office/powerpoint/2010/main" val="31950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D788B3-62F3-461A-9D3A-C880F98121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1356"/>
            <a:ext cx="12192000" cy="56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95FF95-430D-40B1-BEB5-EC408B4028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2860"/>
            <a:ext cx="12192000" cy="59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095EC-8F01-4736-9269-4A068CAF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756" y="258896"/>
            <a:ext cx="8253896" cy="726947"/>
          </a:xfrm>
        </p:spPr>
        <p:txBody>
          <a:bodyPr>
            <a:normAutofit/>
          </a:bodyPr>
          <a:lstStyle/>
          <a:p>
            <a:r>
              <a:rPr lang="ru-RU" sz="4400" u="sng" dirty="0"/>
              <a:t>Основные функции ОУП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41ABE-776F-40DE-B41B-AB2824895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652" y="1209369"/>
            <a:ext cx="10795820" cy="5389736"/>
          </a:xfrm>
          <a:noFill/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200" b="1" dirty="0"/>
              <a:t>Управление портфелями проектов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/>
              <a:t> </a:t>
            </a:r>
            <a:r>
              <a:rPr lang="ru-RU" sz="2800" dirty="0"/>
              <a:t>проведение стратегических сессий по постановке целевых векторов развития организации,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dirty="0"/>
              <a:t> создание портфелей проектов по основным стратегическим направлениям развития организации,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dirty="0"/>
              <a:t> установление приоритетов,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dirty="0"/>
              <a:t> согласование и приведение проектов в соответствие со стратегиями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6474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82B9A-50BF-4C7E-9FF2-926BF57B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47635"/>
            <a:ext cx="9509760" cy="1361571"/>
          </a:xfrm>
        </p:spPr>
        <p:txBody>
          <a:bodyPr>
            <a:normAutofit/>
          </a:bodyPr>
          <a:lstStyle/>
          <a:p>
            <a:r>
              <a:rPr lang="ru-RU" sz="4800" u="sng" dirty="0"/>
              <a:t>Основные функции ОУП 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B5C579-B217-4265-A4BD-587077B6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381" y="1787236"/>
            <a:ext cx="10574593" cy="4672558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/>
              <a:t>Консультационные и прочие услуги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b="1" dirty="0"/>
              <a:t> </a:t>
            </a:r>
            <a:r>
              <a:rPr lang="ru-RU" sz="2400" dirty="0"/>
              <a:t>спасение срывающихся проектов,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оценка и ускорение работ по проектам,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аудиты,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управление рисками,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ведение веб-портала и управление информационной системой и др.)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/>
              <a:t>Обучение и повышение квалификации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b="1" dirty="0"/>
              <a:t> </a:t>
            </a:r>
            <a:r>
              <a:rPr lang="ru-RU" sz="2400" dirty="0"/>
              <a:t>единые методология и методики,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наставничество,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курсы повышения квалификации,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сертификация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FAA63-A3AF-4F4C-AF27-C93B05B8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03240"/>
            <a:ext cx="9509760" cy="1371600"/>
          </a:xfrm>
        </p:spPr>
        <p:txBody>
          <a:bodyPr>
            <a:normAutofit/>
          </a:bodyPr>
          <a:lstStyle/>
          <a:p>
            <a:r>
              <a:rPr lang="ru-RU" sz="4400" u="sng" dirty="0"/>
              <a:t>Основные функции ОУП (продолжение)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8C30F-84B7-4A56-B605-8B5FE9E93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142" y="1898072"/>
            <a:ext cx="10205884" cy="4487979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Административная работа и управление персоналом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b="1" dirty="0"/>
              <a:t> </a:t>
            </a:r>
            <a:r>
              <a:rPr lang="ru-RU" sz="2400" dirty="0"/>
              <a:t>ведение отчетности по проектам,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сбор данных и распространение отчетов,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операционное планирование и прогнозирование,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управление контрактами и изменениями,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карьерный рост и стимулирование кадров и др.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Ведение архивов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b="1" dirty="0"/>
              <a:t> </a:t>
            </a:r>
            <a:r>
              <a:rPr lang="ru-RU" sz="2400" dirty="0"/>
              <a:t>обобщение опыта,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библиотека документов по проектам и управление базами знаний,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хранение информации,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/>
              <a:t> обеспечение полноты и защищенности данных 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9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A3398-405E-4B51-A033-47DEBD5D3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25" y="215373"/>
            <a:ext cx="9980682" cy="961030"/>
          </a:xfrm>
        </p:spPr>
        <p:txBody>
          <a:bodyPr>
            <a:normAutofit/>
          </a:bodyPr>
          <a:lstStyle/>
          <a:p>
            <a:r>
              <a:rPr lang="ru-RU" sz="4000" b="1" dirty="0"/>
              <a:t>В состав Проектного офиса могут входить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EEF51-550C-437D-A202-A646809D1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898073"/>
            <a:ext cx="9982200" cy="4516375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Проектного офиса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– желательно, по должности не ниже руководителя структурного подразделения. Подчиняется руководителю организации (в органах управления образованием – заместителю по проектной деятельности)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по методологии, планированию и отчетности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по организации и проведению обучения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по внедрению и развитию информационной системы управления проектами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Руководители проектов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17652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A1018-403E-4D65-8119-05C71490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153" y="0"/>
            <a:ext cx="7918319" cy="4985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План работы проектного офиса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F08B251-1862-44F7-AD9C-39F3797F2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1564"/>
              </p:ext>
            </p:extLst>
          </p:nvPr>
        </p:nvGraphicFramePr>
        <p:xfrm>
          <a:off x="96982" y="0"/>
          <a:ext cx="11436927" cy="837772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1436927">
                  <a:extLst>
                    <a:ext uri="{9D8B030D-6E8A-4147-A177-3AD203B41FA5}">
                      <a16:colId xmlns:a16="http://schemas.microsoft.com/office/drawing/2014/main" val="963536081"/>
                    </a:ext>
                  </a:extLst>
                </a:gridCol>
              </a:tblGrid>
              <a:tr h="102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148994"/>
                  </a:ext>
                </a:extLst>
              </a:tr>
              <a:tr h="557587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2400" b="1" u="sng" dirty="0">
                          <a:effectLst/>
                        </a:rPr>
                        <a:t>Формирование стратегии и тактики (портфелей проектов)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400" b="0" dirty="0">
                          <a:effectLst/>
                        </a:rPr>
                        <a:t>Регулярная проверка-  нужны ли еще портфели или есть лишние.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400" b="0" dirty="0">
                          <a:effectLst/>
                        </a:rPr>
                        <a:t> Составление матрицы показателей по каждому портфелю(охватывают ли показатели Нацпроектов, </a:t>
                      </a:r>
                      <a:r>
                        <a:rPr lang="ru-RU" sz="2400" b="0" dirty="0" err="1">
                          <a:effectLst/>
                        </a:rPr>
                        <a:t>гос</a:t>
                      </a:r>
                      <a:r>
                        <a:rPr lang="ru-RU" sz="2400" b="0" dirty="0">
                          <a:effectLst/>
                        </a:rPr>
                        <a:t> и </a:t>
                      </a:r>
                      <a:r>
                        <a:rPr lang="ru-RU" sz="2400" b="0" dirty="0" err="1">
                          <a:effectLst/>
                        </a:rPr>
                        <a:t>рег</a:t>
                      </a:r>
                      <a:r>
                        <a:rPr lang="ru-RU" sz="2400" b="0" dirty="0">
                          <a:effectLst/>
                        </a:rPr>
                        <a:t> политики, муниципальных программ и т.д.).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166189"/>
                  </a:ext>
                </a:extLst>
              </a:tr>
              <a:tr h="438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2. </a:t>
                      </a:r>
                      <a:r>
                        <a:rPr lang="ru-RU" sz="2400" b="1" u="sng" dirty="0">
                          <a:effectLst/>
                        </a:rPr>
                        <a:t>Наполнение проектами</a:t>
                      </a:r>
                      <a:r>
                        <a:rPr lang="ru-RU" sz="2400" b="0" dirty="0">
                          <a:effectLst/>
                        </a:rPr>
                        <a:t>  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400" b="0" dirty="0">
                          <a:effectLst/>
                        </a:rPr>
                        <a:t>запуск поиска проектных идей, 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400" b="0" dirty="0">
                          <a:effectLst/>
                        </a:rPr>
                        <a:t>отбор проектов, проверка соответствия проектов стратегическим целям,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400" b="0" dirty="0">
                          <a:effectLst/>
                        </a:rPr>
                        <a:t> вовлечение всех сотрудников к созданию проектов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2287070"/>
                  </a:ext>
                </a:extLst>
              </a:tr>
              <a:tr h="438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b="0" dirty="0">
                          <a:effectLst/>
                        </a:rPr>
                        <a:t>3. </a:t>
                      </a:r>
                      <a:r>
                        <a:rPr lang="ru-RU" sz="2400" b="1" dirty="0">
                          <a:effectLst/>
                        </a:rPr>
                        <a:t>Управление проектами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b="0" dirty="0">
                          <a:effectLst/>
                        </a:rPr>
                        <a:t>утверждение проектных идей (паспортов проектов), </a:t>
                      </a:r>
                      <a:r>
                        <a:rPr lang="ru-RU" sz="2400" b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2400" b="0" dirty="0">
                          <a:effectLst/>
                        </a:rPr>
                        <a:t>риоритезация проектов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0" dirty="0">
                          <a:effectLst/>
                        </a:rPr>
                        <a:t>контроль достижения контрольных точек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0" dirty="0">
                          <a:effectLst/>
                        </a:rPr>
                        <a:t>к</a:t>
                      </a:r>
                      <a:r>
                        <a:rPr lang="ru-RU" sz="2400" b="0">
                          <a:effectLst/>
                        </a:rPr>
                        <a:t>ол-во </a:t>
                      </a:r>
                      <a:r>
                        <a:rPr lang="ru-RU" sz="2400" b="0" dirty="0">
                          <a:effectLst/>
                        </a:rPr>
                        <a:t>участвующих в проектной деятельности (как в командах разработчиков проектов, так и участников проектов (охват вовлеченных))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28080"/>
                  </a:ext>
                </a:extLst>
              </a:tr>
              <a:tr h="897052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491362"/>
                  </a:ext>
                </a:extLst>
              </a:tr>
              <a:tr h="897052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3144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FFB3B-B4E1-4F20-90B7-75120673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020"/>
            <a:ext cx="12192000" cy="64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9120A4-0D26-4E0C-A9E9-2514F66E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647"/>
            <a:ext cx="12192000" cy="51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4767E-C93D-48E0-A33E-87077DD1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552" y="549841"/>
            <a:ext cx="10058400" cy="980494"/>
          </a:xfrm>
        </p:spPr>
        <p:txBody>
          <a:bodyPr>
            <a:normAutofit/>
          </a:bodyPr>
          <a:lstStyle/>
          <a:p>
            <a:r>
              <a:rPr lang="ru-RU" sz="4400" b="1" dirty="0"/>
              <a:t>Проектный комитет –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8AFBB9-5FF5-4ECF-92D6-993EE5638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2202873"/>
            <a:ext cx="9509760" cy="38267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 коллегиальный орган,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 принимающий управленческие решения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 в части планирования и контроля деятельности на долгосрочный и среднесрочный периоды,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 контроль реализации проектов, достижения контрольных событий и показателей образовательной системы (организации)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21321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4D882-C85D-4B90-B203-42EEEEBC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53143"/>
            <a:ext cx="10332720" cy="836802"/>
          </a:xfrm>
        </p:spPr>
        <p:txBody>
          <a:bodyPr>
            <a:noAutofit/>
          </a:bodyPr>
          <a:lstStyle/>
          <a:p>
            <a:r>
              <a:rPr lang="ru-RU" sz="3600" b="1" dirty="0"/>
              <a:t>В состав Проектного комитета могут входить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A6A8A0-11A8-4A7D-82A3-9B9B8664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105891"/>
            <a:ext cx="9982200" cy="4098966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r>
              <a:rPr lang="ru-RU" sz="3200" b="1" dirty="0"/>
              <a:t>Председатель</a:t>
            </a:r>
            <a:r>
              <a:rPr lang="ru-RU" sz="3200" dirty="0"/>
              <a:t>, - как правило, руководитель органа управления образованием (руководитель образовательной организации); </a:t>
            </a:r>
          </a:p>
          <a:p>
            <a:r>
              <a:rPr lang="ru-RU" sz="3200" dirty="0"/>
              <a:t> </a:t>
            </a:r>
            <a:r>
              <a:rPr lang="ru-RU" sz="3200" b="1" dirty="0"/>
              <a:t>Ответственный секретарь </a:t>
            </a:r>
            <a:r>
              <a:rPr lang="ru-RU" sz="3200" dirty="0"/>
              <a:t>– как правило, руководитель проектного офиса и </a:t>
            </a:r>
          </a:p>
          <a:p>
            <a:r>
              <a:rPr lang="ru-RU" sz="3200" dirty="0"/>
              <a:t> </a:t>
            </a:r>
            <a:r>
              <a:rPr lang="ru-RU" sz="3200" b="1" dirty="0"/>
              <a:t>члены Проектного комитета </a:t>
            </a:r>
            <a:r>
              <a:rPr lang="ru-RU" sz="3200" dirty="0"/>
              <a:t>(например, руководители структурных подразделений, максимально задействованные в проектах)</a:t>
            </a:r>
          </a:p>
        </p:txBody>
      </p:sp>
    </p:spTree>
    <p:extLst>
      <p:ext uri="{BB962C8B-B14F-4D97-AF65-F5344CB8AC3E}">
        <p14:creationId xmlns:p14="http://schemas.microsoft.com/office/powerpoint/2010/main" val="36970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D419-6BE5-4BCC-9009-F427347B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549841"/>
            <a:ext cx="10058400" cy="915179"/>
          </a:xfrm>
        </p:spPr>
        <p:txBody>
          <a:bodyPr>
            <a:normAutofit/>
          </a:bodyPr>
          <a:lstStyle/>
          <a:p>
            <a:r>
              <a:rPr lang="ru-RU" sz="4400" b="1" dirty="0"/>
              <a:t>Проектный офис –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88B32D-17BC-448E-8A78-523A8AEA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30582"/>
            <a:ext cx="9982200" cy="344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подразделение, организующее </a:t>
            </a:r>
          </a:p>
          <a:p>
            <a:pPr lvl="1"/>
            <a:r>
              <a:rPr lang="ru-RU" sz="3200" dirty="0"/>
              <a:t> планирование и контроль проектной деятельности, </a:t>
            </a:r>
          </a:p>
          <a:p>
            <a:pPr lvl="1"/>
            <a:r>
              <a:rPr lang="ru-RU" sz="3200" dirty="0"/>
              <a:t> внедрение, административную поддержку и  развитие проектно-ориентированной системы управления в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8131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B9837B-258D-4F63-84C1-B8D1BEB309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192" y="1449500"/>
            <a:ext cx="4812207" cy="3212148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221507" y="634946"/>
            <a:ext cx="5317350" cy="1115477"/>
          </a:xfrm>
        </p:spPr>
        <p:txBody>
          <a:bodyPr>
            <a:normAutofit/>
          </a:bodyPr>
          <a:lstStyle/>
          <a:p>
            <a:pPr>
              <a:spcBef>
                <a:spcPts val="1"/>
              </a:spcBef>
            </a:pPr>
            <a:r>
              <a:rPr lang="ru-RU" sz="5400" b="1" dirty="0"/>
              <a:t>В идеале,</a:t>
            </a:r>
            <a:endParaRPr lang="ru-RU" sz="5400" b="1" i="0" dirty="0">
              <a:latin typeface="Plantagenet Cherokee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799909" y="1894115"/>
            <a:ext cx="5748899" cy="432893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buClr>
                <a:srgbClr val="514843"/>
              </a:buClr>
              <a:buFont typeface="Wingdings"/>
              <a:buChar char="§"/>
            </a:pPr>
            <a:r>
              <a:rPr lang="ru-RU" sz="3900" dirty="0"/>
              <a:t> роль Проектного офиса в организации можно уподобить роли диспетчера в системе управления воздушным движением</a:t>
            </a:r>
          </a:p>
          <a:p>
            <a:pPr marL="0" indent="0">
              <a:buClr>
                <a:srgbClr val="514843"/>
              </a:buClr>
              <a:buNone/>
            </a:pPr>
            <a:endParaRPr lang="ru-RU" sz="900" b="0" i="0" dirty="0">
              <a:latin typeface="Euphemia"/>
              <a:ea typeface="+mn-ea"/>
              <a:cs typeface="+mn-cs"/>
            </a:endParaRPr>
          </a:p>
          <a:p>
            <a:pPr marL="457200" lvl="1" indent="0">
              <a:buClr>
                <a:srgbClr val="514843"/>
              </a:buClr>
              <a:buNone/>
            </a:pPr>
            <a:r>
              <a:rPr lang="ru-RU" sz="2800" i="1" dirty="0" err="1">
                <a:latin typeface="Euphemia"/>
              </a:rPr>
              <a:t>Джеральд</a:t>
            </a:r>
            <a:r>
              <a:rPr lang="ru-RU" sz="2800" i="1" dirty="0">
                <a:latin typeface="Euphemia"/>
              </a:rPr>
              <a:t> И. </a:t>
            </a:r>
            <a:r>
              <a:rPr lang="ru-RU" sz="2800" i="1" dirty="0" err="1">
                <a:latin typeface="Euphemia"/>
              </a:rPr>
              <a:t>Кендалл</a:t>
            </a:r>
            <a:r>
              <a:rPr lang="ru-RU" sz="2800" i="1" dirty="0">
                <a:latin typeface="Euphemia"/>
              </a:rPr>
              <a:t>, </a:t>
            </a:r>
          </a:p>
          <a:p>
            <a:pPr marL="457200" lvl="1" indent="0">
              <a:buClr>
                <a:srgbClr val="514843"/>
              </a:buClr>
              <a:buNone/>
            </a:pPr>
            <a:r>
              <a:rPr lang="ru-RU" sz="2800" i="1" dirty="0">
                <a:latin typeface="Euphemia"/>
              </a:rPr>
              <a:t>Стивен К. </a:t>
            </a:r>
            <a:r>
              <a:rPr lang="ru-RU" sz="2800" i="1" dirty="0" err="1">
                <a:latin typeface="Euphemia"/>
              </a:rPr>
              <a:t>Роллинз</a:t>
            </a:r>
            <a:endParaRPr lang="ru-RU" sz="2800" b="0" i="1" dirty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DE0C7F-00FB-4BEC-8702-9BC5B1F4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31" y="6704"/>
            <a:ext cx="9832257" cy="67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A84F15-4E06-432E-9F87-7FA3C4CE0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6" y="200708"/>
            <a:ext cx="10423939" cy="64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4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TM02900720[[fn=Интеграл]]</Template>
  <TotalTime>0</TotalTime>
  <Words>549</Words>
  <Application>Microsoft Office PowerPoint</Application>
  <PresentationFormat>Широкоэкранный</PresentationFormat>
  <Paragraphs>72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Euphemia</vt:lpstr>
      <vt:lpstr>Plantagenet Cherokee</vt:lpstr>
      <vt:lpstr>Times New Roman</vt:lpstr>
      <vt:lpstr>Wingdings</vt:lpstr>
      <vt:lpstr>Wingdings 2</vt:lpstr>
      <vt:lpstr>HDOfficeLightV0</vt:lpstr>
      <vt:lpstr>1_HDOfficeLightV0</vt:lpstr>
      <vt:lpstr>Ретро</vt:lpstr>
      <vt:lpstr>Построение системы организационной поддержки модели проектного управления для социальной сферы </vt:lpstr>
      <vt:lpstr>Презентация PowerPoint</vt:lpstr>
      <vt:lpstr>Презентация PowerPoint</vt:lpstr>
      <vt:lpstr>Проектный комитет –</vt:lpstr>
      <vt:lpstr>В состав Проектного комитета могут входить</vt:lpstr>
      <vt:lpstr>Проектный офис –</vt:lpstr>
      <vt:lpstr>В идеале,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функции ОУП</vt:lpstr>
      <vt:lpstr>Основные функции ОУП (продолжение)</vt:lpstr>
      <vt:lpstr>Основные функции ОУП (продолжение)</vt:lpstr>
      <vt:lpstr>В состав Проектного офиса могут входить</vt:lpstr>
      <vt:lpstr>План работы проектного офиса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2017-06-05T17:25:12Z</dcterms:created>
  <dcterms:modified xsi:type="dcterms:W3CDTF">2019-03-31T17:49:17Z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