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74" r:id="rId2"/>
  </p:sldMasterIdLst>
  <p:notesMasterIdLst>
    <p:notesMasterId r:id="rId25"/>
  </p:notesMasterIdLst>
  <p:handoutMasterIdLst>
    <p:handoutMasterId r:id="rId26"/>
  </p:handoutMasterIdLst>
  <p:sldIdLst>
    <p:sldId id="270" r:id="rId3"/>
    <p:sldId id="779" r:id="rId4"/>
    <p:sldId id="273" r:id="rId5"/>
    <p:sldId id="274" r:id="rId6"/>
    <p:sldId id="266" r:id="rId7"/>
    <p:sldId id="757" r:id="rId8"/>
    <p:sldId id="731" r:id="rId9"/>
    <p:sldId id="500" r:id="rId10"/>
    <p:sldId id="739" r:id="rId11"/>
    <p:sldId id="550" r:id="rId12"/>
    <p:sldId id="551" r:id="rId13"/>
    <p:sldId id="506" r:id="rId14"/>
    <p:sldId id="508" r:id="rId15"/>
    <p:sldId id="769" r:id="rId16"/>
    <p:sldId id="770" r:id="rId17"/>
    <p:sldId id="695" r:id="rId18"/>
    <p:sldId id="771" r:id="rId19"/>
    <p:sldId id="768" r:id="rId20"/>
    <p:sldId id="772" r:id="rId21"/>
    <p:sldId id="781" r:id="rId22"/>
    <p:sldId id="782" r:id="rId23"/>
    <p:sldId id="783" r:id="rId24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DBB94998-287B-4027-88F8-AD81010D3978}">
          <p14:sldIdLst>
            <p14:sldId id="270"/>
            <p14:sldId id="779"/>
            <p14:sldId id="273"/>
            <p14:sldId id="274"/>
            <p14:sldId id="266"/>
            <p14:sldId id="757"/>
            <p14:sldId id="731"/>
            <p14:sldId id="500"/>
            <p14:sldId id="739"/>
            <p14:sldId id="550"/>
            <p14:sldId id="551"/>
            <p14:sldId id="506"/>
            <p14:sldId id="508"/>
            <p14:sldId id="769"/>
            <p14:sldId id="770"/>
            <p14:sldId id="695"/>
            <p14:sldId id="771"/>
            <p14:sldId id="768"/>
            <p14:sldId id="772"/>
            <p14:sldId id="781"/>
            <p14:sldId id="782"/>
            <p14:sldId id="783"/>
          </p14:sldIdLst>
        </p14:section>
        <p14:section name="Раздел без заголовка" id="{8F9600E5-166C-45C9-97D1-F3B45B000E1F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C69B2"/>
    <a:srgbClr val="E8E3D8"/>
    <a:srgbClr val="F4F2EC"/>
    <a:srgbClr val="FFFFFF"/>
    <a:srgbClr val="5790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424" autoAdjust="0"/>
    <p:restoredTop sz="94660"/>
  </p:normalViewPr>
  <p:slideViewPr>
    <p:cSldViewPr>
      <p:cViewPr varScale="1">
        <p:scale>
          <a:sx n="99" d="100"/>
          <a:sy n="99" d="100"/>
        </p:scale>
        <p:origin x="120" y="51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-3834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ED2BF1-3F43-4D79-9AC9-0D8BD276A66E}" type="datetimeFigureOut">
              <a:rPr lang="ru-RU" smtClean="0"/>
              <a:t>31.03.2019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FA420C-3956-40EA-A70C-6FAA4A9814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44887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90F6E3-DF2E-4E36-A6FF-5993F577794C}" type="datetimeFigureOut">
              <a:rPr lang="ru-RU" smtClean="0"/>
              <a:t>31.03.2019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BAEDC0-D821-4BC1-AFC2-7056C9F60A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17940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8BAEDC0-D821-4BC1-AFC2-7056C9F60A03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98309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5EF010F7-FE29-48DB-8F17-CE03DC43189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F93D7C6E-64AA-4086-BF8C-846D7F25767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D79C9522-E01E-4CC2-B331-4395486866A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714F8B5A-35A8-4A98-AFE8-2CB01FE9BAC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7A3A0-C4F7-4BCF-868E-0E91FA9BE17B}" type="datetime1">
              <a:rPr lang="ru-RU" smtClean="0"/>
              <a:t>31.03.2019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14D25-00E7-47DF-89B0-8045CE772927}" type="datetime1">
              <a:rPr lang="ru-RU" smtClean="0"/>
              <a:t>31.03.2019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1"/>
          <p:cNvSpPr txBox="1">
            <a:spLocks/>
          </p:cNvSpPr>
          <p:nvPr userDrawn="1"/>
        </p:nvSpPr>
        <p:spPr>
          <a:xfrm>
            <a:off x="457200" y="-13692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bg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600" b="1" dirty="0">
                <a:solidFill>
                  <a:schemeClr val="tx2"/>
                </a:solidFill>
              </a:rPr>
              <a:t>ОБРАЗЕЦ</a:t>
            </a:r>
            <a:r>
              <a:rPr lang="ru-RU" sz="3600" dirty="0">
                <a:solidFill>
                  <a:schemeClr val="tx2"/>
                </a:solidFill>
              </a:rPr>
              <a:t> ЗАГОЛОВКА</a:t>
            </a:r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36512" y="781819"/>
            <a:ext cx="9144000" cy="61739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50000">
                <a:schemeClr val="bg1">
                  <a:lumMod val="95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B8C1F-7B3A-43F2-B148-6325DB7780CD}" type="datetime1">
              <a:rPr lang="ru-RU" smtClean="0"/>
              <a:t>31.03.2019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0912779-D27F-4FBD-9E36-832F6FB577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C1D82A7-D0C8-4556-A596-BB674C7A58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8FF1282-846B-4D93-8512-8E8B44C59F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A21566-055E-4264-92F4-0B309FBB53C2}" type="datetimeFigureOut">
              <a:rPr lang="ru-RU"/>
              <a:pPr>
                <a:defRPr/>
              </a:pPr>
              <a:t>31.03.2019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54C9C48-ABAC-43D5-8F54-3E14DE74E4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9871122-77BF-4003-9E2B-F1BC6CDD70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764139-7CB0-45DB-BBD1-465D2C124F4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760591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7A3A0-C4F7-4BCF-868E-0E91FA9BE17B}" type="datetime1">
              <a:rPr lang="ru-RU" smtClean="0"/>
              <a:t>31.03.2019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10553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8FB4A-6E92-4BF6-A0FE-257599E535E0}" type="datetime1">
              <a:rPr lang="ru-RU" smtClean="0"/>
              <a:t>31.03.2019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1"/>
          <p:cNvSpPr txBox="1">
            <a:spLocks/>
          </p:cNvSpPr>
          <p:nvPr userDrawn="1"/>
        </p:nvSpPr>
        <p:spPr>
          <a:xfrm>
            <a:off x="457200" y="-13692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bg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36512" y="781819"/>
            <a:ext cx="9144000" cy="61739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50000">
                <a:schemeClr val="bg1">
                  <a:lumMod val="95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27804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68F42-01D1-467A-A271-E9938BBBF0A4}" type="datetime1">
              <a:rPr lang="ru-RU" smtClean="0"/>
              <a:t>31.03.2019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3277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E697A-6466-48D9-B395-228938308854}" type="datetime1">
              <a:rPr lang="ru-RU" smtClean="0"/>
              <a:t>31.03.2019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1"/>
          <p:cNvSpPr txBox="1">
            <a:spLocks/>
          </p:cNvSpPr>
          <p:nvPr userDrawn="1"/>
        </p:nvSpPr>
        <p:spPr>
          <a:xfrm>
            <a:off x="457200" y="-13692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bg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9" name="Прямоугольник 8"/>
          <p:cNvSpPr/>
          <p:nvPr userDrawn="1"/>
        </p:nvSpPr>
        <p:spPr>
          <a:xfrm>
            <a:off x="36512" y="781819"/>
            <a:ext cx="9144000" cy="61739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50000">
                <a:schemeClr val="bg1">
                  <a:lumMod val="95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579675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FC64B-F96C-4164-B383-C5988C25EBC1}" type="datetime1">
              <a:rPr lang="ru-RU" smtClean="0"/>
              <a:t>31.03.2019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1"/>
          <p:cNvSpPr txBox="1">
            <a:spLocks/>
          </p:cNvSpPr>
          <p:nvPr userDrawn="1"/>
        </p:nvSpPr>
        <p:spPr>
          <a:xfrm>
            <a:off x="457200" y="-13692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bg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11" name="Прямоугольник 10"/>
          <p:cNvSpPr/>
          <p:nvPr userDrawn="1"/>
        </p:nvSpPr>
        <p:spPr>
          <a:xfrm>
            <a:off x="36512" y="781819"/>
            <a:ext cx="9144000" cy="61739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50000">
                <a:schemeClr val="bg1">
                  <a:lumMod val="95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956249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13692"/>
            <a:ext cx="8229600" cy="857250"/>
          </a:xfr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3D11B-E323-4392-B254-169FD0FF9D23}" type="datetime1">
              <a:rPr lang="ru-RU" smtClean="0"/>
              <a:t>31.03.2019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 userDrawn="1"/>
        </p:nvSpPr>
        <p:spPr>
          <a:xfrm>
            <a:off x="36512" y="781819"/>
            <a:ext cx="9144000" cy="61739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50000">
                <a:schemeClr val="bg1">
                  <a:lumMod val="95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631345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CCB86-D93F-4E35-8C48-B176873835A2}" type="datetime1">
              <a:rPr lang="ru-RU" smtClean="0"/>
              <a:t>31.03.2019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78157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8FB4A-6E92-4BF6-A0FE-257599E535E0}" type="datetime1">
              <a:rPr lang="ru-RU" smtClean="0"/>
              <a:t>31.03.2019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1"/>
          <p:cNvSpPr txBox="1">
            <a:spLocks/>
          </p:cNvSpPr>
          <p:nvPr userDrawn="1"/>
        </p:nvSpPr>
        <p:spPr>
          <a:xfrm>
            <a:off x="457200" y="-13692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bg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600" b="1" dirty="0">
                <a:solidFill>
                  <a:schemeClr val="tx2"/>
                </a:solidFill>
              </a:rPr>
              <a:t>ОБРАЗЕЦ</a:t>
            </a:r>
            <a:r>
              <a:rPr lang="ru-RU" sz="3600" dirty="0">
                <a:solidFill>
                  <a:schemeClr val="tx2"/>
                </a:solidFill>
              </a:rPr>
              <a:t> ЗАГОЛОВКА</a:t>
            </a:r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36512" y="781819"/>
            <a:ext cx="9144000" cy="61739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50000">
                <a:schemeClr val="bg1">
                  <a:lumMod val="95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5C0F2-759E-4329-8A4B-2DB8F1B1D0DE}" type="datetime1">
              <a:rPr lang="ru-RU" smtClean="0"/>
              <a:t>31.03.2019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551434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4874D-70D1-4AE6-B05A-064ACDFCE351}" type="datetime1">
              <a:rPr lang="ru-RU" smtClean="0"/>
              <a:t>31.03.2019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202064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14D25-00E7-47DF-89B0-8045CE772927}" type="datetime1">
              <a:rPr lang="ru-RU" smtClean="0"/>
              <a:t>31.03.2019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1"/>
          <p:cNvSpPr txBox="1">
            <a:spLocks/>
          </p:cNvSpPr>
          <p:nvPr userDrawn="1"/>
        </p:nvSpPr>
        <p:spPr>
          <a:xfrm>
            <a:off x="457200" y="-13692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bg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36512" y="781819"/>
            <a:ext cx="9144000" cy="61739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50000">
                <a:schemeClr val="bg1">
                  <a:lumMod val="95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842817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B8C1F-7B3A-43F2-B148-6325DB7780CD}" type="datetime1">
              <a:rPr lang="ru-RU" smtClean="0"/>
              <a:t>31.03.2019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956813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0300584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24">
            <a:extLst>
              <a:ext uri="{FF2B5EF4-FFF2-40B4-BE49-F238E27FC236}">
                <a16:creationId xmlns:a16="http://schemas.microsoft.com/office/drawing/2014/main" id="{827B09B0-2745-4954-AA07-B23D7D2FF9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251E2C-0E27-4DC8-9E7A-C635BD24386B}" type="datetimeFigureOut">
              <a:rPr lang="ru-RU"/>
              <a:pPr>
                <a:defRPr/>
              </a:pPr>
              <a:t>31.03.2019</a:t>
            </a:fld>
            <a:endParaRPr lang="ru-RU"/>
          </a:p>
        </p:txBody>
      </p:sp>
      <p:sp>
        <p:nvSpPr>
          <p:cNvPr id="5" name="Нижний колонтитул 18">
            <a:extLst>
              <a:ext uri="{FF2B5EF4-FFF2-40B4-BE49-F238E27FC236}">
                <a16:creationId xmlns:a16="http://schemas.microsoft.com/office/drawing/2014/main" id="{2D4EB32C-EB71-4418-A99C-A4A3D9A20F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81400" y="57150"/>
            <a:ext cx="2895600" cy="216694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>
            <a:extLst>
              <a:ext uri="{FF2B5EF4-FFF2-40B4-BE49-F238E27FC236}">
                <a16:creationId xmlns:a16="http://schemas.microsoft.com/office/drawing/2014/main" id="{98D17AB7-4BC0-45CA-82B3-078575D158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29601" y="4855369"/>
            <a:ext cx="758825" cy="185738"/>
          </a:xfrm>
        </p:spPr>
        <p:txBody>
          <a:bodyPr/>
          <a:lstStyle>
            <a:lvl1pPr>
              <a:defRPr/>
            </a:lvl1pPr>
          </a:lstStyle>
          <a:p>
            <a:fld id="{792FF48B-960A-4F4B-9D8A-CCD91860386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566445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68F42-01D1-467A-A271-E9938BBBF0A4}" type="datetime1">
              <a:rPr lang="ru-RU" smtClean="0"/>
              <a:t>31.03.2019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E697A-6466-48D9-B395-228938308854}" type="datetime1">
              <a:rPr lang="ru-RU" smtClean="0"/>
              <a:t>31.03.2019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1"/>
          <p:cNvSpPr txBox="1">
            <a:spLocks/>
          </p:cNvSpPr>
          <p:nvPr userDrawn="1"/>
        </p:nvSpPr>
        <p:spPr>
          <a:xfrm>
            <a:off x="457200" y="-13692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bg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600" dirty="0">
                <a:solidFill>
                  <a:schemeClr val="tx2"/>
                </a:solidFill>
              </a:rPr>
              <a:t>ОБРАЗЕЦ ЗАГОЛОВКА</a:t>
            </a:r>
          </a:p>
        </p:txBody>
      </p:sp>
      <p:sp>
        <p:nvSpPr>
          <p:cNvPr id="9" name="Прямоугольник 8"/>
          <p:cNvSpPr/>
          <p:nvPr userDrawn="1"/>
        </p:nvSpPr>
        <p:spPr>
          <a:xfrm>
            <a:off x="36512" y="781819"/>
            <a:ext cx="9144000" cy="61739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50000">
                <a:schemeClr val="bg1">
                  <a:lumMod val="95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FC64B-F96C-4164-B383-C5988C25EBC1}" type="datetime1">
              <a:rPr lang="ru-RU" smtClean="0"/>
              <a:t>31.03.2019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1"/>
          <p:cNvSpPr txBox="1">
            <a:spLocks/>
          </p:cNvSpPr>
          <p:nvPr userDrawn="1"/>
        </p:nvSpPr>
        <p:spPr>
          <a:xfrm>
            <a:off x="457200" y="-13692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bg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600" b="1" dirty="0">
                <a:solidFill>
                  <a:schemeClr val="tx2"/>
                </a:solidFill>
              </a:rPr>
              <a:t>ОБРАЗЕЦ</a:t>
            </a:r>
            <a:r>
              <a:rPr lang="ru-RU" sz="3600" dirty="0">
                <a:solidFill>
                  <a:schemeClr val="tx2"/>
                </a:solidFill>
              </a:rPr>
              <a:t> ЗАГОЛОВКА</a:t>
            </a:r>
          </a:p>
        </p:txBody>
      </p:sp>
      <p:sp>
        <p:nvSpPr>
          <p:cNvPr id="11" name="Прямоугольник 10"/>
          <p:cNvSpPr/>
          <p:nvPr userDrawn="1"/>
        </p:nvSpPr>
        <p:spPr>
          <a:xfrm>
            <a:off x="36512" y="781819"/>
            <a:ext cx="9144000" cy="61739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50000">
                <a:schemeClr val="bg1">
                  <a:lumMod val="95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457200" y="-13692"/>
            <a:ext cx="8229600" cy="857250"/>
          </a:xfrm>
        </p:spPr>
        <p:txBody>
          <a:bodyPr/>
          <a:lstStyle>
            <a:lvl1pPr>
              <a:defRPr sz="4400">
                <a:solidFill>
                  <a:schemeClr val="tx2"/>
                </a:solidFill>
              </a:defRPr>
            </a:lvl1pPr>
          </a:lstStyle>
          <a:p>
            <a:r>
              <a:rPr lang="ru-RU" sz="3600" b="1" dirty="0">
                <a:solidFill>
                  <a:schemeClr val="tx2"/>
                </a:solidFill>
              </a:rPr>
              <a:t>ОБРАЗЕЦ</a:t>
            </a:r>
            <a:r>
              <a:rPr lang="ru-RU" sz="3600" dirty="0">
                <a:solidFill>
                  <a:schemeClr val="tx2"/>
                </a:solidFill>
              </a:rPr>
              <a:t>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3D11B-E323-4392-B254-169FD0FF9D23}" type="datetime1">
              <a:rPr lang="ru-RU" smtClean="0"/>
              <a:t>31.03.2019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/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6" name="Прямоугольник 5"/>
          <p:cNvSpPr/>
          <p:nvPr userDrawn="1"/>
        </p:nvSpPr>
        <p:spPr>
          <a:xfrm>
            <a:off x="36512" y="781819"/>
            <a:ext cx="9144000" cy="61739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50000">
                <a:schemeClr val="bg1">
                  <a:lumMod val="95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CCB86-D93F-4E35-8C48-B176873835A2}" type="datetime1">
              <a:rPr lang="ru-RU" smtClean="0"/>
              <a:t>31.03.2019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5C0F2-759E-4329-8A4B-2DB8F1B1D0DE}" type="datetime1">
              <a:rPr lang="ru-RU" smtClean="0"/>
              <a:t>31.03.2019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4874D-70D1-4AE6-B05A-064ACDFCE351}" type="datetime1">
              <a:rPr lang="ru-RU" smtClean="0"/>
              <a:t>31.03.2019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 userDrawn="1"/>
        </p:nvSpPr>
        <p:spPr>
          <a:xfrm>
            <a:off x="0" y="4731990"/>
            <a:ext cx="9144000" cy="41151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50000">
                <a:schemeClr val="bg1">
                  <a:lumMod val="95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818186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EDC64D-6D2A-44D4-8416-EDC1E02A9310}" type="datetime1">
              <a:rPr lang="ru-RU" smtClean="0"/>
              <a:t>31.03.2019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818186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818186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  <p:pic>
        <p:nvPicPr>
          <p:cNvPr id="8" name="Рисунок 7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4776807"/>
            <a:ext cx="1152128" cy="31522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87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818186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EDC64D-6D2A-44D4-8416-EDC1E02A9310}" type="datetime1">
              <a:rPr lang="ru-RU" smtClean="0"/>
              <a:t>31.03.2019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818186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818186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686110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  <p:sldLayoutId id="2147483688" r:id="rId1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razvitiev@bk.r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9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s://sites.google.com/site/teoriasilnogomyslenia/tosm/zakony-razvitia-sistem" TargetMode="Externa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-11928" y="1401221"/>
            <a:ext cx="9143994" cy="1183294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46144" y="1680686"/>
            <a:ext cx="9059653" cy="73866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ru-RU" sz="2400" dirty="0">
                <a:solidFill>
                  <a:prstClr val="white"/>
                </a:solidFill>
                <a:cs typeface="Arial" pitchFamily="34" charset="0"/>
              </a:rPr>
              <a:t>Проектное управление как инструмент </a:t>
            </a:r>
          </a:p>
          <a:p>
            <a:pPr algn="ctr"/>
            <a:r>
              <a:rPr lang="ru-RU" sz="2400" dirty="0">
                <a:solidFill>
                  <a:prstClr val="white"/>
                </a:solidFill>
                <a:cs typeface="Arial" pitchFamily="34" charset="0"/>
              </a:rPr>
              <a:t>развития образовательных систем</a:t>
            </a:r>
            <a:endParaRPr lang="en-US" sz="2400" dirty="0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3590" y="2730630"/>
            <a:ext cx="9116820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i="1" dirty="0" err="1"/>
              <a:t>Штурбина</a:t>
            </a:r>
            <a:r>
              <a:rPr lang="ru-RU" sz="1400" b="1" i="1" dirty="0"/>
              <a:t> Наталья Александровна</a:t>
            </a:r>
            <a:r>
              <a:rPr lang="ru-RU" sz="1400" i="1" dirty="0"/>
              <a:t>, </a:t>
            </a:r>
            <a:endParaRPr lang="en-US" sz="1400" i="1" dirty="0"/>
          </a:p>
          <a:p>
            <a:r>
              <a:rPr lang="ru-RU" sz="1200" b="1" i="1" dirty="0" err="1"/>
              <a:t>к.п.н</a:t>
            </a:r>
            <a:r>
              <a:rPr lang="ru-RU" sz="1200" b="1" i="1" dirty="0"/>
              <a:t>., руководитель Президентских программ подготовки управленческих кадров в сфере образования, </a:t>
            </a:r>
            <a:endParaRPr lang="en-US" sz="1200" b="1" i="1" dirty="0"/>
          </a:p>
          <a:p>
            <a:r>
              <a:rPr lang="ru-RU" sz="1200" b="1" i="1" dirty="0"/>
              <a:t>директор Центра развития образовательных систем, </a:t>
            </a:r>
            <a:endParaRPr lang="en-US" sz="1200" b="1" i="1" dirty="0"/>
          </a:p>
          <a:p>
            <a:r>
              <a:rPr lang="ru-RU" sz="1200" b="1" i="1" dirty="0"/>
              <a:t>заведующий кафедрой проектного управления в сфере образования РАНХиГС при Президенте РФ,</a:t>
            </a:r>
          </a:p>
          <a:p>
            <a:endParaRPr lang="en-US" sz="1200" b="1" i="1" dirty="0"/>
          </a:p>
          <a:p>
            <a:r>
              <a:rPr lang="ru-RU" sz="1200" i="1" dirty="0"/>
              <a:t>Почетный работник сферы общего образования, </a:t>
            </a:r>
            <a:endParaRPr lang="en-US" sz="1200" i="1" dirty="0"/>
          </a:p>
          <a:p>
            <a:r>
              <a:rPr lang="ru-RU" sz="1200" i="1" dirty="0"/>
              <a:t>доцент факультета педагогического образования МГУ им. М.В. Ломоносова, </a:t>
            </a:r>
            <a:endParaRPr lang="en-US" sz="1200" i="1" dirty="0"/>
          </a:p>
          <a:p>
            <a:r>
              <a:rPr lang="ru-RU" sz="1200" i="1" dirty="0"/>
              <a:t>член экспертного Совета по ДПО МЦРПКО при </a:t>
            </a:r>
            <a:r>
              <a:rPr lang="ru-RU" sz="1200" i="1" dirty="0" err="1"/>
              <a:t>ДОгМ</a:t>
            </a:r>
            <a:r>
              <a:rPr lang="ru-RU" sz="1200" i="1" dirty="0"/>
              <a:t>, эксперт Академии Просвещение,</a:t>
            </a:r>
          </a:p>
          <a:p>
            <a:endParaRPr lang="ru-RU" sz="1200" i="1" dirty="0"/>
          </a:p>
          <a:p>
            <a:r>
              <a:rPr lang="ru-RU" sz="1200" b="1" dirty="0"/>
              <a:t>аккредитованный преподаватель по проектному управлению по методологии Правительства РФ</a:t>
            </a:r>
          </a:p>
          <a:p>
            <a:r>
              <a:rPr lang="ru-RU" sz="1200" b="1" dirty="0"/>
              <a:t>член Национальной Ассоциации управления проектами СОВНЕТ,   </a:t>
            </a:r>
          </a:p>
          <a:p>
            <a:r>
              <a:rPr lang="ru-RU" sz="1200" i="1" dirty="0"/>
              <a:t>8-965-384-66-92   </a:t>
            </a:r>
            <a:r>
              <a:rPr lang="en-US" sz="1200" i="1" dirty="0">
                <a:hlinkClick r:id="rId3"/>
              </a:rPr>
              <a:t>razvitiev@bk.ru</a:t>
            </a:r>
            <a:r>
              <a:rPr lang="ru-RU" sz="1200" i="1" dirty="0"/>
              <a:t>  </a:t>
            </a:r>
          </a:p>
        </p:txBody>
      </p:sp>
      <p:sp>
        <p:nvSpPr>
          <p:cNvPr id="4" name="AutoShape 2" descr="https://sun5-1.userapi.com/c831508/v831508101/191921/2NbMFvuTgBk.jpg">
            <a:extLst>
              <a:ext uri="{FF2B5EF4-FFF2-40B4-BE49-F238E27FC236}">
                <a16:creationId xmlns:a16="http://schemas.microsoft.com/office/drawing/2014/main" id="{7255F981-1F08-4F35-825F-080C2C14A43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419600" y="241935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A4CA3278-B14D-4A06-A0B9-7CDF052613A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45799" y="64399"/>
            <a:ext cx="2054394" cy="564938"/>
          </a:xfrm>
          <a:prstGeom prst="rect">
            <a:avLst/>
          </a:prstGeom>
          <a:ln>
            <a:solidFill>
              <a:srgbClr val="C00000"/>
            </a:solidFill>
          </a:ln>
        </p:spPr>
      </p:pic>
      <p:sp>
        <p:nvSpPr>
          <p:cNvPr id="15" name="Rectangle 4">
            <a:extLst>
              <a:ext uri="{FF2B5EF4-FFF2-40B4-BE49-F238E27FC236}">
                <a16:creationId xmlns:a16="http://schemas.microsoft.com/office/drawing/2014/main" id="{64C61747-1172-4114-B87A-017C388204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45798" y="639145"/>
            <a:ext cx="2054395" cy="347593"/>
          </a:xfrm>
          <a:prstGeom prst="rect">
            <a:avLst/>
          </a:prstGeom>
          <a:solidFill>
            <a:srgbClr val="FFFFFF"/>
          </a:solidFill>
          <a:ln w="9525">
            <a:solidFill>
              <a:srgbClr val="C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Calibri" panose="020F0502020204030204" pitchFamily="34" charset="0"/>
              </a:rPr>
              <a:t>ЦЕНТР РАЗВИТИЯ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Calibri" panose="020F0502020204030204" pitchFamily="34" charset="0"/>
              </a:rPr>
              <a:t>ОБРАЗОВАТЕЛЬНЫХ СИСТЕМ ИОН</a:t>
            </a:r>
            <a:endParaRPr kumimoji="0" lang="ru-RU" altLang="ru-RU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84757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F49A1DB-7735-4ECE-9862-18092596B4E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43000" y="250031"/>
            <a:ext cx="6858000" cy="539354"/>
          </a:xfrm>
        </p:spPr>
        <p:txBody>
          <a:bodyPr/>
          <a:lstStyle/>
          <a:p>
            <a:r>
              <a:rPr lang="ru-RU" altLang="ru-RU" b="1"/>
              <a:t>Разработка и внедрение проектов в организации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C4E920DF-1F3D-4A61-BA9E-4D494C39C696}"/>
              </a:ext>
            </a:extLst>
          </p:cNvPr>
          <p:cNvSpPr/>
          <p:nvPr/>
        </p:nvSpPr>
        <p:spPr>
          <a:xfrm>
            <a:off x="1818085" y="1059656"/>
            <a:ext cx="1565672" cy="6477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350" dirty="0">
                <a:solidFill>
                  <a:schemeClr val="tx1"/>
                </a:solidFill>
              </a:rPr>
              <a:t>проект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187623E9-8549-41B1-A823-17A16EEA3969}"/>
              </a:ext>
            </a:extLst>
          </p:cNvPr>
          <p:cNvSpPr/>
          <p:nvPr/>
        </p:nvSpPr>
        <p:spPr>
          <a:xfrm>
            <a:off x="1547813" y="2409825"/>
            <a:ext cx="1565672" cy="6477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350" dirty="0">
                <a:solidFill>
                  <a:schemeClr val="tx1"/>
                </a:solidFill>
              </a:rPr>
              <a:t>проект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68537772-8B4A-4B69-946C-80DEFDB7D0E4}"/>
              </a:ext>
            </a:extLst>
          </p:cNvPr>
          <p:cNvSpPr/>
          <p:nvPr/>
        </p:nvSpPr>
        <p:spPr>
          <a:xfrm>
            <a:off x="3371851" y="3489722"/>
            <a:ext cx="1565672" cy="6477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350" dirty="0">
                <a:solidFill>
                  <a:schemeClr val="tx1"/>
                </a:solidFill>
              </a:rPr>
              <a:t>проект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0D505B75-BE11-495A-ABCA-DFBAD40A1289}"/>
              </a:ext>
            </a:extLst>
          </p:cNvPr>
          <p:cNvSpPr/>
          <p:nvPr/>
        </p:nvSpPr>
        <p:spPr>
          <a:xfrm>
            <a:off x="5328047" y="2301479"/>
            <a:ext cx="1565672" cy="64889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350" dirty="0">
                <a:solidFill>
                  <a:schemeClr val="tx1"/>
                </a:solidFill>
              </a:rPr>
              <a:t>проект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5CD20C07-17EE-46CC-827A-4B8995CC4890}"/>
              </a:ext>
            </a:extLst>
          </p:cNvPr>
          <p:cNvSpPr/>
          <p:nvPr/>
        </p:nvSpPr>
        <p:spPr>
          <a:xfrm>
            <a:off x="4950619" y="1059656"/>
            <a:ext cx="1565672" cy="6477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350" dirty="0">
                <a:solidFill>
                  <a:schemeClr val="tx1"/>
                </a:solidFill>
              </a:rPr>
              <a:t>проект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92B8072-55B6-402C-AE54-228CE834EC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66122" y="4299348"/>
            <a:ext cx="2700338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ru-RU" altLang="ru-RU" sz="2700" b="1">
                <a:solidFill>
                  <a:srgbClr val="C00000"/>
                </a:solidFill>
              </a:rPr>
              <a:t>Хорошо?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  <p:bldP spid="6" grpId="0" animBg="1"/>
      <p:bldP spid="7" grpId="0" animBg="1"/>
      <p:bldP spid="8" grpId="0" animBg="1"/>
      <p:bldP spid="9" grpId="0" animBg="1"/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D5866E8-0E56-4C71-A9CC-FFADDA7F991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43000" y="250031"/>
            <a:ext cx="6858000" cy="539354"/>
          </a:xfrm>
        </p:spPr>
        <p:txBody>
          <a:bodyPr/>
          <a:lstStyle/>
          <a:p>
            <a:r>
              <a:rPr lang="ru-RU" altLang="ru-RU" b="1"/>
              <a:t>Разработка и внедрение проектов в организации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71A365A4-4B2D-41DA-AFF0-63F2DD87D0A6}"/>
              </a:ext>
            </a:extLst>
          </p:cNvPr>
          <p:cNvSpPr/>
          <p:nvPr/>
        </p:nvSpPr>
        <p:spPr>
          <a:xfrm>
            <a:off x="1818085" y="1059656"/>
            <a:ext cx="1565672" cy="6477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350" dirty="0">
                <a:solidFill>
                  <a:schemeClr val="tx1"/>
                </a:solidFill>
              </a:rPr>
              <a:t>проект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A2AE1866-CCDD-4E27-BF02-4950A3A7534C}"/>
              </a:ext>
            </a:extLst>
          </p:cNvPr>
          <p:cNvSpPr/>
          <p:nvPr/>
        </p:nvSpPr>
        <p:spPr>
          <a:xfrm>
            <a:off x="1547813" y="2409825"/>
            <a:ext cx="1565672" cy="6477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350" dirty="0">
                <a:solidFill>
                  <a:schemeClr val="tx1"/>
                </a:solidFill>
              </a:rPr>
              <a:t>проект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69AAE407-7AB9-4A18-BFC2-AAA4C509DD87}"/>
              </a:ext>
            </a:extLst>
          </p:cNvPr>
          <p:cNvSpPr/>
          <p:nvPr/>
        </p:nvSpPr>
        <p:spPr>
          <a:xfrm>
            <a:off x="3305175" y="2301479"/>
            <a:ext cx="1566863" cy="64889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350" dirty="0">
                <a:solidFill>
                  <a:schemeClr val="tx1"/>
                </a:solidFill>
              </a:rPr>
              <a:t>проект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EACB380C-DAF5-4799-9BFE-749303457BE0}"/>
              </a:ext>
            </a:extLst>
          </p:cNvPr>
          <p:cNvSpPr/>
          <p:nvPr/>
        </p:nvSpPr>
        <p:spPr>
          <a:xfrm>
            <a:off x="5328047" y="2301479"/>
            <a:ext cx="1565672" cy="64889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350" dirty="0">
                <a:solidFill>
                  <a:schemeClr val="tx1"/>
                </a:solidFill>
              </a:rPr>
              <a:t>проект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BBCFC7B2-C3AF-430A-AF8E-35DA7A9AB0B0}"/>
              </a:ext>
            </a:extLst>
          </p:cNvPr>
          <p:cNvSpPr/>
          <p:nvPr/>
        </p:nvSpPr>
        <p:spPr>
          <a:xfrm>
            <a:off x="4950619" y="1059656"/>
            <a:ext cx="1565672" cy="6477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350" dirty="0">
                <a:solidFill>
                  <a:schemeClr val="tx1"/>
                </a:solidFill>
              </a:rPr>
              <a:t>проект</a:t>
            </a: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23094865-FD99-4FF6-9328-2AB91684FB51}"/>
              </a:ext>
            </a:extLst>
          </p:cNvPr>
          <p:cNvSpPr/>
          <p:nvPr/>
        </p:nvSpPr>
        <p:spPr>
          <a:xfrm>
            <a:off x="4680347" y="2089547"/>
            <a:ext cx="1565672" cy="6477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350" dirty="0">
                <a:solidFill>
                  <a:schemeClr val="tx1"/>
                </a:solidFill>
              </a:rPr>
              <a:t>проект</a:t>
            </a: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F0FF9C95-83B0-4180-9C0B-1A72F226B4F7}"/>
              </a:ext>
            </a:extLst>
          </p:cNvPr>
          <p:cNvSpPr/>
          <p:nvPr/>
        </p:nvSpPr>
        <p:spPr>
          <a:xfrm>
            <a:off x="2337197" y="2464594"/>
            <a:ext cx="1566863" cy="648891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350" dirty="0">
                <a:solidFill>
                  <a:schemeClr val="tx1"/>
                </a:solidFill>
              </a:rPr>
              <a:t>проект</a:t>
            </a: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81B94DB1-5620-4C80-AD81-26534BCB7A82}"/>
              </a:ext>
            </a:extLst>
          </p:cNvPr>
          <p:cNvSpPr/>
          <p:nvPr/>
        </p:nvSpPr>
        <p:spPr>
          <a:xfrm>
            <a:off x="4088607" y="1637110"/>
            <a:ext cx="1565672" cy="6477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350" dirty="0">
                <a:solidFill>
                  <a:schemeClr val="tx1"/>
                </a:solidFill>
              </a:rPr>
              <a:t>проект</a:t>
            </a:r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1A7F6493-8210-45B9-BF9C-77A4D66376AB}"/>
              </a:ext>
            </a:extLst>
          </p:cNvPr>
          <p:cNvSpPr/>
          <p:nvPr/>
        </p:nvSpPr>
        <p:spPr>
          <a:xfrm>
            <a:off x="1889522" y="1719263"/>
            <a:ext cx="1566863" cy="6477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350" dirty="0">
                <a:solidFill>
                  <a:schemeClr val="tx1"/>
                </a:solidFill>
              </a:rPr>
              <a:t>проект</a:t>
            </a: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AA5485E7-DDF5-44EE-961E-CF13CA2DD143}"/>
              </a:ext>
            </a:extLst>
          </p:cNvPr>
          <p:cNvSpPr/>
          <p:nvPr/>
        </p:nvSpPr>
        <p:spPr>
          <a:xfrm>
            <a:off x="3500438" y="1168004"/>
            <a:ext cx="1565672" cy="6477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350" dirty="0">
                <a:solidFill>
                  <a:schemeClr val="tx1"/>
                </a:solidFill>
              </a:rPr>
              <a:t>проект</a:t>
            </a: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FBC430BC-4AE0-4A6B-A40E-1DA3B2BD14CD}"/>
              </a:ext>
            </a:extLst>
          </p:cNvPr>
          <p:cNvSpPr/>
          <p:nvPr/>
        </p:nvSpPr>
        <p:spPr>
          <a:xfrm>
            <a:off x="1739503" y="3057525"/>
            <a:ext cx="1565672" cy="648891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350" dirty="0">
                <a:solidFill>
                  <a:schemeClr val="tx1"/>
                </a:solidFill>
              </a:rPr>
              <a:t>проект</a:t>
            </a:r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CDAC9A18-6DDD-4121-9F9C-510CC9D5A859}"/>
              </a:ext>
            </a:extLst>
          </p:cNvPr>
          <p:cNvSpPr/>
          <p:nvPr/>
        </p:nvSpPr>
        <p:spPr>
          <a:xfrm>
            <a:off x="4282678" y="2789635"/>
            <a:ext cx="1566863" cy="6477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350" dirty="0">
                <a:solidFill>
                  <a:schemeClr val="tx1"/>
                </a:solidFill>
              </a:rPr>
              <a:t>проект</a:t>
            </a:r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id="{CB799A26-ABB5-4B92-8F01-40C0D7BDC315}"/>
              </a:ext>
            </a:extLst>
          </p:cNvPr>
          <p:cNvSpPr/>
          <p:nvPr/>
        </p:nvSpPr>
        <p:spPr>
          <a:xfrm>
            <a:off x="3094435" y="3057525"/>
            <a:ext cx="1566863" cy="648891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350" dirty="0">
                <a:solidFill>
                  <a:schemeClr val="tx1"/>
                </a:solidFill>
              </a:rPr>
              <a:t>проект</a:t>
            </a:r>
          </a:p>
        </p:txBody>
      </p:sp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id="{11897863-74DA-4C69-9B0C-0AFEB9FFC25C}"/>
              </a:ext>
            </a:extLst>
          </p:cNvPr>
          <p:cNvSpPr/>
          <p:nvPr/>
        </p:nvSpPr>
        <p:spPr>
          <a:xfrm>
            <a:off x="5654278" y="3057525"/>
            <a:ext cx="1566863" cy="648891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350" dirty="0">
                <a:solidFill>
                  <a:schemeClr val="tx1"/>
                </a:solidFill>
              </a:rPr>
              <a:t>проект</a:t>
            </a:r>
          </a:p>
        </p:txBody>
      </p:sp>
      <p:sp>
        <p:nvSpPr>
          <p:cNvPr id="3" name="Скругленный прямоугольник 2">
            <a:extLst>
              <a:ext uri="{FF2B5EF4-FFF2-40B4-BE49-F238E27FC236}">
                <a16:creationId xmlns:a16="http://schemas.microsoft.com/office/drawing/2014/main" id="{5C030B09-6708-475D-862E-23F0EB990E59}"/>
              </a:ext>
            </a:extLst>
          </p:cNvPr>
          <p:cNvSpPr/>
          <p:nvPr/>
        </p:nvSpPr>
        <p:spPr>
          <a:xfrm>
            <a:off x="1387079" y="3704035"/>
            <a:ext cx="2701528" cy="75604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950" b="1" dirty="0">
                <a:solidFill>
                  <a:schemeClr val="tx1"/>
                </a:solidFill>
              </a:rPr>
              <a:t>А так?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2F59358-2205-4C05-882B-75AFC79342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01779" y="4081463"/>
            <a:ext cx="3164681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ru-RU" altLang="ru-RU" b="1" dirty="0">
                <a:solidFill>
                  <a:srgbClr val="C00000"/>
                </a:solidFill>
              </a:rPr>
              <a:t>ОПЯТЬ неуправляемость в движении к единой цели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  <p:bldP spid="6" grpId="0" animBg="1"/>
      <p:bldP spid="7" grpId="0" animBg="1"/>
      <p:bldP spid="8" grpId="0" animBg="1"/>
      <p:bldP spid="9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3" grpId="0" animBg="1"/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C6CC8625-DA75-46AE-A746-0E45F53FEFF3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187625" y="2067695"/>
            <a:ext cx="6678836" cy="2592288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altLang="ru-RU" sz="1350" b="1" dirty="0">
                <a:latin typeface="Arial Narrow" panose="020B0606020202030204" pitchFamily="34" charset="0"/>
              </a:rPr>
              <a:t>Н А Ц И О Н А Л Ь Н Ы Й С Т А Н Д А Р Т   Р О С </a:t>
            </a:r>
            <a:r>
              <a:rPr lang="ru-RU" altLang="ru-RU" sz="1350" b="1" dirty="0" err="1">
                <a:latin typeface="Arial Narrow" panose="020B0606020202030204" pitchFamily="34" charset="0"/>
              </a:rPr>
              <a:t>С</a:t>
            </a:r>
            <a:r>
              <a:rPr lang="ru-RU" altLang="ru-RU" sz="1350" b="1" dirty="0">
                <a:latin typeface="Arial Narrow" panose="020B0606020202030204" pitchFamily="34" charset="0"/>
              </a:rPr>
              <a:t> И Й С К О Й Ф Е Д Е Р А Ц И </a:t>
            </a:r>
            <a:r>
              <a:rPr lang="ru-RU" altLang="ru-RU" sz="1350" b="1" dirty="0" err="1">
                <a:latin typeface="Arial Narrow" panose="020B0606020202030204" pitchFamily="34" charset="0"/>
              </a:rPr>
              <a:t>И</a:t>
            </a:r>
            <a:r>
              <a:rPr lang="ru-RU" altLang="ru-RU" sz="1350" b="1" dirty="0">
                <a:latin typeface="Arial Narrow" panose="020B0606020202030204" pitchFamily="34" charset="0"/>
              </a:rPr>
              <a:t> </a:t>
            </a:r>
            <a:br>
              <a:rPr lang="ru-RU" altLang="ru-RU" sz="1350" b="1" dirty="0">
                <a:latin typeface="Arial Narrow" panose="020B0606020202030204" pitchFamily="34" charset="0"/>
              </a:rPr>
            </a:br>
            <a:r>
              <a:rPr lang="ru-RU" altLang="ru-RU" sz="2100" b="1" dirty="0">
                <a:latin typeface="Arial Narrow" panose="020B0606020202030204" pitchFamily="34" charset="0"/>
              </a:rPr>
              <a:t>«Проектный менеджмент. </a:t>
            </a:r>
            <a:br>
              <a:rPr lang="ru-RU" altLang="ru-RU" sz="2100" b="1" u="sng" dirty="0">
                <a:latin typeface="Arial Narrow" panose="020B0606020202030204" pitchFamily="34" charset="0"/>
              </a:rPr>
            </a:br>
            <a:br>
              <a:rPr lang="ru-RU" altLang="ru-RU" sz="2100" b="1" u="sng" dirty="0">
                <a:latin typeface="Arial Narrow" panose="020B0606020202030204" pitchFamily="34" charset="0"/>
              </a:rPr>
            </a:br>
            <a:r>
              <a:rPr lang="ru-RU" altLang="ru-RU" sz="2100" b="1" dirty="0">
                <a:latin typeface="Arial Narrow" panose="020B0606020202030204" pitchFamily="34" charset="0"/>
              </a:rPr>
              <a:t>Требования к управлению </a:t>
            </a:r>
            <a:r>
              <a:rPr lang="ru-RU" altLang="ru-RU" sz="2100" b="1" u="sng" dirty="0">
                <a:latin typeface="Arial Narrow" panose="020B0606020202030204" pitchFamily="34" charset="0"/>
              </a:rPr>
              <a:t>портфелем проектов»</a:t>
            </a:r>
            <a:r>
              <a:rPr lang="ru-RU" altLang="ru-RU" sz="1800" b="1" dirty="0">
                <a:latin typeface="Arial Narrow" panose="020B0606020202030204" pitchFamily="34" charset="0"/>
              </a:rPr>
              <a:t> </a:t>
            </a:r>
            <a:br>
              <a:rPr lang="ru-RU" altLang="ru-RU" sz="1800" b="1" dirty="0">
                <a:latin typeface="Arial Narrow" panose="020B0606020202030204" pitchFamily="34" charset="0"/>
              </a:rPr>
            </a:br>
            <a:r>
              <a:rPr lang="ru-RU" altLang="ru-RU" sz="1350" dirty="0">
                <a:latin typeface="Arial Narrow" panose="020B0606020202030204" pitchFamily="34" charset="0"/>
              </a:rPr>
              <a:t>(ГОСТ Р 54870―2011)</a:t>
            </a:r>
            <a:br>
              <a:rPr lang="ru-RU" altLang="ru-RU" sz="1350" dirty="0">
                <a:latin typeface="Arial Narrow" panose="020B0606020202030204" pitchFamily="34" charset="0"/>
              </a:rPr>
            </a:br>
            <a:br>
              <a:rPr lang="ru-RU" altLang="ru-RU" sz="1350" dirty="0">
                <a:latin typeface="Arial Narrow" panose="020B0606020202030204" pitchFamily="34" charset="0"/>
              </a:rPr>
            </a:br>
            <a:br>
              <a:rPr lang="ru-RU" altLang="ru-RU" sz="1350" dirty="0">
                <a:latin typeface="Arial Narrow" panose="020B0606020202030204" pitchFamily="34" charset="0"/>
              </a:rPr>
            </a:br>
            <a:r>
              <a:rPr lang="ru-RU" altLang="ru-RU" sz="1350" b="1" dirty="0">
                <a:latin typeface="Arial Narrow" panose="020B0606020202030204" pitchFamily="34" charset="0"/>
              </a:rPr>
              <a:t> </a:t>
            </a:r>
            <a:r>
              <a:rPr lang="ru-RU" altLang="ru-RU" sz="1800" b="1" dirty="0">
                <a:latin typeface="Arial Narrow" panose="020B0606020202030204" pitchFamily="34" charset="0"/>
              </a:rPr>
              <a:t>Управление </a:t>
            </a:r>
            <a:r>
              <a:rPr lang="ru-RU" altLang="ru-RU" sz="1800" b="1" u="sng" dirty="0">
                <a:latin typeface="Arial Narrow" panose="020B0606020202030204" pitchFamily="34" charset="0"/>
              </a:rPr>
              <a:t>проектами, программами и портфелем проектов</a:t>
            </a:r>
            <a:br>
              <a:rPr lang="ru-RU" altLang="ru-RU" sz="1800" dirty="0">
                <a:latin typeface="Arial Narrow" panose="020B0606020202030204" pitchFamily="34" charset="0"/>
              </a:rPr>
            </a:br>
            <a:r>
              <a:rPr lang="ru-RU" altLang="ru-RU" sz="1350" dirty="0">
                <a:latin typeface="Arial Narrow" panose="020B0606020202030204" pitchFamily="34" charset="0"/>
              </a:rPr>
              <a:t>РУКОВОДСТВО ПО УПРАВЛЕНИЮ ПОРТФЕЛЕМ ПРОЕКТОВ</a:t>
            </a:r>
            <a:br>
              <a:rPr lang="ru-RU" altLang="ru-RU" sz="1350" dirty="0">
                <a:latin typeface="Arial Narrow" panose="020B0606020202030204" pitchFamily="34" charset="0"/>
              </a:rPr>
            </a:br>
            <a:r>
              <a:rPr lang="ru-RU" altLang="ru-RU" sz="1350" dirty="0">
                <a:latin typeface="Arial Narrow" panose="020B0606020202030204" pitchFamily="34" charset="0"/>
              </a:rPr>
              <a:t>ГОСТР ИСО 21504-2016</a:t>
            </a:r>
            <a:br>
              <a:rPr lang="ru-RU" altLang="ru-RU" sz="1350" dirty="0">
                <a:latin typeface="Arial Narrow" panose="020B0606020202030204" pitchFamily="34" charset="0"/>
              </a:rPr>
            </a:br>
            <a:endParaRPr lang="ru-RU" altLang="ru-RU" sz="1800" b="1" dirty="0">
              <a:latin typeface="Arial Narrow" panose="020B0606020202030204" pitchFamily="34" charset="0"/>
            </a:endParaRPr>
          </a:p>
        </p:txBody>
      </p:sp>
      <p:sp>
        <p:nvSpPr>
          <p:cNvPr id="2" name="Стрелка вниз 1">
            <a:extLst>
              <a:ext uri="{FF2B5EF4-FFF2-40B4-BE49-F238E27FC236}">
                <a16:creationId xmlns:a16="http://schemas.microsoft.com/office/drawing/2014/main" id="{486FD974-5698-4714-8755-EFBA10B6F1DC}"/>
              </a:ext>
            </a:extLst>
          </p:cNvPr>
          <p:cNvSpPr/>
          <p:nvPr/>
        </p:nvSpPr>
        <p:spPr>
          <a:xfrm>
            <a:off x="1547812" y="141685"/>
            <a:ext cx="5778104" cy="1782365"/>
          </a:xfrm>
          <a:prstGeom prst="downArrow">
            <a:avLst>
              <a:gd name="adj1" fmla="val 50000"/>
              <a:gd name="adj2" fmla="val 60779"/>
            </a:avLst>
          </a:prstGeom>
          <a:solidFill>
            <a:schemeClr val="accent1">
              <a:alpha val="4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tx2"/>
                </a:solidFill>
              </a:rPr>
              <a:t>На помощь приходит вторая часть государственной политики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Rectangle 3">
            <a:extLst>
              <a:ext uri="{FF2B5EF4-FFF2-40B4-BE49-F238E27FC236}">
                <a16:creationId xmlns:a16="http://schemas.microsoft.com/office/drawing/2014/main" id="{3C4FEBF4-4E01-4ACB-BEA1-B6C6BE3AA561}"/>
              </a:ext>
            </a:extLst>
          </p:cNvPr>
          <p:cNvSpPr>
            <a:spLocks noGrp="1"/>
          </p:cNvSpPr>
          <p:nvPr>
            <p:ph type="body" idx="4294967295"/>
          </p:nvPr>
        </p:nvSpPr>
        <p:spPr>
          <a:xfrm>
            <a:off x="251520" y="123478"/>
            <a:ext cx="7650088" cy="4752528"/>
          </a:xfrm>
          <a:extLst/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ru-RU" sz="2400" dirty="0"/>
              <a:t> </a:t>
            </a:r>
            <a:r>
              <a:rPr lang="ru-RU" sz="2400" b="1" dirty="0"/>
              <a:t>портфель проектов</a:t>
            </a:r>
          </a:p>
          <a:p>
            <a:pPr marL="0" indent="0">
              <a:buNone/>
              <a:defRPr/>
            </a:pPr>
            <a:endParaRPr lang="ru-RU" sz="2400" b="1" dirty="0"/>
          </a:p>
          <a:p>
            <a:pPr marL="0" indent="0">
              <a:buNone/>
              <a:defRPr/>
            </a:pPr>
            <a:r>
              <a:rPr lang="ru-RU" sz="2400" dirty="0"/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Набор проектов, которые группируются вместе с </a:t>
            </a:r>
            <a:r>
              <a:rPr lang="ru-RU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целью эффективного управления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достижения </a:t>
            </a:r>
            <a:r>
              <a:rPr lang="ru-RU" sz="2400" b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стратегических целей организации.</a:t>
            </a:r>
          </a:p>
          <a:p>
            <a:pPr marL="0" indent="0">
              <a:buNone/>
              <a:defRPr/>
            </a:pPr>
            <a:endParaRPr lang="ru-RU" sz="2400" u="sng" dirty="0">
              <a:solidFill>
                <a:schemeClr val="accent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endParaRPr lang="ru-RU" sz="2400" u="sng" dirty="0">
              <a:solidFill>
                <a:schemeClr val="accent6"/>
              </a:solidFill>
            </a:endParaRPr>
          </a:p>
          <a:p>
            <a:pPr marL="0" indent="0">
              <a:buNone/>
              <a:defRPr/>
            </a:pPr>
            <a:endParaRPr lang="ru-RU" sz="2400" i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2" name="Прямоугольник: скругленные углы 1">
            <a:extLst>
              <a:ext uri="{FF2B5EF4-FFF2-40B4-BE49-F238E27FC236}">
                <a16:creationId xmlns:a16="http://schemas.microsoft.com/office/drawing/2014/main" id="{F5DF1F83-100E-486A-BDF8-CAEAD43E2D47}"/>
              </a:ext>
            </a:extLst>
          </p:cNvPr>
          <p:cNvSpPr/>
          <p:nvPr/>
        </p:nvSpPr>
        <p:spPr>
          <a:xfrm>
            <a:off x="251520" y="3003798"/>
            <a:ext cx="8712968" cy="129614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/>
              <a:t>Назовите стратегию и портфели проектов Ваших организаций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Рисунок 3">
            <a:extLst>
              <a:ext uri="{FF2B5EF4-FFF2-40B4-BE49-F238E27FC236}">
                <a16:creationId xmlns:a16="http://schemas.microsoft.com/office/drawing/2014/main" id="{04625C8A-9C7F-4147-B6F8-255229C9CD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14" t="-20512" r="10986" b="20512"/>
          <a:stretch>
            <a:fillRect/>
          </a:stretch>
        </p:blipFill>
        <p:spPr bwMode="auto">
          <a:xfrm>
            <a:off x="877853" y="-1172666"/>
            <a:ext cx="8439483" cy="61206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Стрелка: вправо 5">
            <a:extLst>
              <a:ext uri="{FF2B5EF4-FFF2-40B4-BE49-F238E27FC236}">
                <a16:creationId xmlns:a16="http://schemas.microsoft.com/office/drawing/2014/main" id="{8079B3EE-F1D4-4B60-92C8-867A85003ADF}"/>
              </a:ext>
            </a:extLst>
          </p:cNvPr>
          <p:cNvSpPr/>
          <p:nvPr/>
        </p:nvSpPr>
        <p:spPr>
          <a:xfrm>
            <a:off x="0" y="699542"/>
            <a:ext cx="2088232" cy="1656184"/>
          </a:xfrm>
          <a:prstGeom prst="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Что нарушено в сфере образования?</a:t>
            </a:r>
          </a:p>
        </p:txBody>
      </p:sp>
    </p:spTree>
    <p:extLst>
      <p:ext uri="{BB962C8B-B14F-4D97-AF65-F5344CB8AC3E}">
        <p14:creationId xmlns:p14="http://schemas.microsoft.com/office/powerpoint/2010/main" val="6987145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Рисунок 3">
            <a:extLst>
              <a:ext uri="{FF2B5EF4-FFF2-40B4-BE49-F238E27FC236}">
                <a16:creationId xmlns:a16="http://schemas.microsoft.com/office/drawing/2014/main" id="{04625C8A-9C7F-4147-B6F8-255229C9CD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14" t="-20512" r="10986" b="20512"/>
          <a:stretch>
            <a:fillRect/>
          </a:stretch>
        </p:blipFill>
        <p:spPr bwMode="auto">
          <a:xfrm>
            <a:off x="2229599" y="-490014"/>
            <a:ext cx="7165132" cy="50745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Стрелка: вправо 1">
            <a:extLst>
              <a:ext uri="{FF2B5EF4-FFF2-40B4-BE49-F238E27FC236}">
                <a16:creationId xmlns:a16="http://schemas.microsoft.com/office/drawing/2014/main" id="{E9321083-BDAB-4BAF-9DB5-1467B368AC1A}"/>
              </a:ext>
            </a:extLst>
          </p:cNvPr>
          <p:cNvSpPr/>
          <p:nvPr/>
        </p:nvSpPr>
        <p:spPr>
          <a:xfrm>
            <a:off x="965688" y="2137777"/>
            <a:ext cx="2225056" cy="936104"/>
          </a:xfrm>
          <a:prstGeom prst="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Потерян…</a:t>
            </a:r>
          </a:p>
        </p:txBody>
      </p:sp>
      <p:sp>
        <p:nvSpPr>
          <p:cNvPr id="4" name="Стрелка: вправо 3">
            <a:extLst>
              <a:ext uri="{FF2B5EF4-FFF2-40B4-BE49-F238E27FC236}">
                <a16:creationId xmlns:a16="http://schemas.microsoft.com/office/drawing/2014/main" id="{FB8C210A-8540-4887-AB9F-6CEF1086FB7B}"/>
              </a:ext>
            </a:extLst>
          </p:cNvPr>
          <p:cNvSpPr/>
          <p:nvPr/>
        </p:nvSpPr>
        <p:spPr>
          <a:xfrm>
            <a:off x="998096" y="1454050"/>
            <a:ext cx="2160240" cy="936104"/>
          </a:xfrm>
          <a:prstGeom prst="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Формален…</a:t>
            </a:r>
          </a:p>
        </p:txBody>
      </p:sp>
      <p:sp>
        <p:nvSpPr>
          <p:cNvPr id="5" name="Стрелка: вправо 4">
            <a:extLst>
              <a:ext uri="{FF2B5EF4-FFF2-40B4-BE49-F238E27FC236}">
                <a16:creationId xmlns:a16="http://schemas.microsoft.com/office/drawing/2014/main" id="{FA50AA1E-1B18-4BE4-8907-0CDD0F971B2B}"/>
              </a:ext>
            </a:extLst>
          </p:cNvPr>
          <p:cNvSpPr/>
          <p:nvPr/>
        </p:nvSpPr>
        <p:spPr>
          <a:xfrm>
            <a:off x="933280" y="2803984"/>
            <a:ext cx="2225056" cy="936104"/>
          </a:xfrm>
          <a:prstGeom prst="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Подмена…</a:t>
            </a:r>
          </a:p>
        </p:txBody>
      </p:sp>
      <p:sp>
        <p:nvSpPr>
          <p:cNvPr id="6" name="Стрелка: вправо 5">
            <a:extLst>
              <a:ext uri="{FF2B5EF4-FFF2-40B4-BE49-F238E27FC236}">
                <a16:creationId xmlns:a16="http://schemas.microsoft.com/office/drawing/2014/main" id="{8079B3EE-F1D4-4B60-92C8-867A85003ADF}"/>
              </a:ext>
            </a:extLst>
          </p:cNvPr>
          <p:cNvSpPr/>
          <p:nvPr/>
        </p:nvSpPr>
        <p:spPr>
          <a:xfrm>
            <a:off x="933279" y="3513456"/>
            <a:ext cx="2225056" cy="936104"/>
          </a:xfrm>
          <a:prstGeom prst="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Неверно…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3BCC542B-80D3-44F6-B315-9FD11F2D156B}"/>
              </a:ext>
            </a:extLst>
          </p:cNvPr>
          <p:cNvSpPr/>
          <p:nvPr/>
        </p:nvSpPr>
        <p:spPr>
          <a:xfrm>
            <a:off x="1872184" y="4671990"/>
            <a:ext cx="1837143" cy="32385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350" b="1" dirty="0">
                <a:solidFill>
                  <a:srgbClr val="C00000"/>
                </a:solidFill>
              </a:rPr>
              <a:t>Время жизни проекта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9D219823-B7FE-4A53-A896-8F2B4DF4BDC2}"/>
              </a:ext>
            </a:extLst>
          </p:cNvPr>
          <p:cNvSpPr/>
          <p:nvPr/>
        </p:nvSpPr>
        <p:spPr>
          <a:xfrm>
            <a:off x="5191056" y="4674487"/>
            <a:ext cx="3952945" cy="32385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350" b="1" dirty="0">
                <a:solidFill>
                  <a:srgbClr val="C00000"/>
                </a:solidFill>
              </a:rPr>
              <a:t>Время жизни «продукта» проекта</a:t>
            </a:r>
          </a:p>
        </p:txBody>
      </p:sp>
      <p:sp>
        <p:nvSpPr>
          <p:cNvPr id="3" name="Стрелка: влево-вправо 2">
            <a:extLst>
              <a:ext uri="{FF2B5EF4-FFF2-40B4-BE49-F238E27FC236}">
                <a16:creationId xmlns:a16="http://schemas.microsoft.com/office/drawing/2014/main" id="{22023898-87DB-470C-B76E-B90CD25377CB}"/>
              </a:ext>
            </a:extLst>
          </p:cNvPr>
          <p:cNvSpPr/>
          <p:nvPr/>
        </p:nvSpPr>
        <p:spPr>
          <a:xfrm>
            <a:off x="3809444" y="4671990"/>
            <a:ext cx="1201402" cy="32385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/>
          </a:p>
        </p:txBody>
      </p:sp>
    </p:spTree>
    <p:extLst>
      <p:ext uri="{BB962C8B-B14F-4D97-AF65-F5344CB8AC3E}">
        <p14:creationId xmlns:p14="http://schemas.microsoft.com/office/powerpoint/2010/main" val="2660157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6" grpId="0" animBg="1"/>
      <p:bldP spid="7" grpId="0" animBg="1"/>
      <p:bldP spid="8" grpId="0" animBg="1"/>
      <p:bldP spid="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62559" y="87474"/>
            <a:ext cx="5624513" cy="324036"/>
          </a:xfrm>
        </p:spPr>
        <p:txBody>
          <a:bodyPr>
            <a:normAutofit fontScale="90000"/>
          </a:bodyPr>
          <a:lstStyle/>
          <a:p>
            <a:r>
              <a:rPr lang="ru-RU" dirty="0"/>
              <a:t>Система показателей         </a:t>
            </a:r>
            <a:endParaRPr lang="ru-RU" sz="5025" dirty="0">
              <a:solidFill>
                <a:srgbClr val="FF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C4E411-3A1F-479C-9593-6633AC76F6F2}" type="slidenum">
              <a:rPr lang="ru-RU" smtClean="0"/>
              <a:pPr>
                <a:defRPr/>
              </a:pPr>
              <a:t>16</a:t>
            </a:fld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763363" y="4273021"/>
            <a:ext cx="5391336" cy="605805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C00000"/>
                </a:solidFill>
              </a:rPr>
              <a:t>Сбалансированность относительно цели, стратегических направлений?</a:t>
            </a: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BBEA04E0-ACCB-45FD-90C2-73A88F0A45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99" y="511253"/>
            <a:ext cx="9144000" cy="3869548"/>
          </a:xfrm>
          <a:prstGeom prst="rect">
            <a:avLst/>
          </a:prstGeom>
        </p:spPr>
      </p:pic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B8F96272-14E1-42E7-8E14-582AC349D0AC}"/>
              </a:ext>
            </a:extLst>
          </p:cNvPr>
          <p:cNvSpPr/>
          <p:nvPr/>
        </p:nvSpPr>
        <p:spPr>
          <a:xfrm>
            <a:off x="395536" y="4263080"/>
            <a:ext cx="2304256" cy="7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/>
              <a:t>Все ли показатели внутри…</a:t>
            </a:r>
          </a:p>
        </p:txBody>
      </p:sp>
    </p:spTree>
    <p:extLst>
      <p:ext uri="{BB962C8B-B14F-4D97-AF65-F5344CB8AC3E}">
        <p14:creationId xmlns:p14="http://schemas.microsoft.com/office/powerpoint/2010/main" val="350374563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Рисунок 3">
            <a:extLst>
              <a:ext uri="{FF2B5EF4-FFF2-40B4-BE49-F238E27FC236}">
                <a16:creationId xmlns:a16="http://schemas.microsoft.com/office/drawing/2014/main" id="{04625C8A-9C7F-4147-B6F8-255229C9CD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14" t="-20512" r="10986" b="20512"/>
          <a:stretch>
            <a:fillRect/>
          </a:stretch>
        </p:blipFill>
        <p:spPr bwMode="auto">
          <a:xfrm>
            <a:off x="1403648" y="-452586"/>
            <a:ext cx="7553648" cy="54782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Стрелка: вправо 5">
            <a:extLst>
              <a:ext uri="{FF2B5EF4-FFF2-40B4-BE49-F238E27FC236}">
                <a16:creationId xmlns:a16="http://schemas.microsoft.com/office/drawing/2014/main" id="{8079B3EE-F1D4-4B60-92C8-867A85003ADF}"/>
              </a:ext>
            </a:extLst>
          </p:cNvPr>
          <p:cNvSpPr/>
          <p:nvPr/>
        </p:nvSpPr>
        <p:spPr>
          <a:xfrm>
            <a:off x="5272" y="-164554"/>
            <a:ext cx="1758415" cy="1368152"/>
          </a:xfrm>
          <a:prstGeom prst="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/>
              <a:t>ПЕРВЫЙ ШАГ?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DE67BD7-AB27-4810-B215-AEC4DAAE3C11}"/>
              </a:ext>
            </a:extLst>
          </p:cNvPr>
          <p:cNvSpPr txBox="1"/>
          <p:nvPr/>
        </p:nvSpPr>
        <p:spPr>
          <a:xfrm>
            <a:off x="4860032" y="1131590"/>
            <a:ext cx="22322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solidFill>
                  <a:srgbClr val="FF0000"/>
                </a:solidFill>
              </a:rPr>
              <a:t>АНАЛИТИКА</a:t>
            </a:r>
          </a:p>
        </p:txBody>
      </p:sp>
    </p:spTree>
    <p:extLst>
      <p:ext uri="{BB962C8B-B14F-4D97-AF65-F5344CB8AC3E}">
        <p14:creationId xmlns:p14="http://schemas.microsoft.com/office/powerpoint/2010/main" val="321711215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59882E0-2D93-4BFF-8885-4612B4C38F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512" y="411510"/>
            <a:ext cx="3059832" cy="342898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rgbClr val="FF0000"/>
                </a:solidFill>
              </a:rPr>
              <a:t>АНАЛИТИКА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1F0801F-360E-4072-B20F-1D9515CA22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51720" y="1131590"/>
            <a:ext cx="3851920" cy="288032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/>
              <a:t>ОТКУДА БЕРЕМ ?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Что в основе?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16E436CB-06BD-4026-A608-BA17C37AEC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764139-7CB0-45DB-BBD1-465D2C124F4A}" type="slidenum">
              <a:rPr lang="ru-RU" altLang="ru-RU" smtClean="0"/>
              <a:pPr>
                <a:defRPr/>
              </a:pPr>
              <a:t>18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3384260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724CFFC-744E-4B5D-99D2-DB66B41716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6757" y="-92546"/>
            <a:ext cx="3275856" cy="637579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rgbClr val="C00000"/>
                </a:solidFill>
              </a:rPr>
              <a:t>АНАЛИТИКА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BD11338-F7E3-4CAC-8D9D-40B48636ED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504" y="483518"/>
            <a:ext cx="9001000" cy="4536504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Тренды… 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(мировые, России, региона, территории…)</a:t>
            </a:r>
          </a:p>
          <a:p>
            <a:pPr marL="0" indent="0">
              <a:buNone/>
            </a:pPr>
            <a:r>
              <a:rPr lang="ru-RU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Зоны государственной политики 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(НАЦПРОЕКТЫ, России, </a:t>
            </a:r>
            <a:r>
              <a:rPr lang="ru-RU" u="sng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региона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т.д.)</a:t>
            </a:r>
          </a:p>
          <a:p>
            <a:pPr marL="0" indent="0">
              <a:buNone/>
            </a:pPr>
            <a:endParaRPr lang="ru-RU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Проблемные зоны относительно п.1,2  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(показатели рейтингов, исследования и т.д.)</a:t>
            </a:r>
          </a:p>
          <a:p>
            <a:pPr marL="514350" indent="-514350">
              <a:buFont typeface="+mj-lt"/>
              <a:buAutoNum type="arabicPeriod"/>
            </a:pPr>
            <a:r>
              <a:rPr lang="ru-RU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Зоны дальнейшего развития 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(что хорошо получилось, но требует развития дальше в новых условиях)</a:t>
            </a:r>
          </a:p>
          <a:p>
            <a:pPr marL="0" indent="0">
              <a:buNone/>
            </a:pPr>
            <a:endParaRPr lang="ru-RU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Теории развития личности, систем , научные концепции для социально-экономического развития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т.д.</a:t>
            </a:r>
          </a:p>
          <a:p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5D02ECBB-823B-433F-9B3D-72AA698E69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764139-7CB0-45DB-BBD1-465D2C124F4A}" type="slidenum">
              <a:rPr lang="ru-RU" altLang="ru-RU" smtClean="0"/>
              <a:pPr>
                <a:defRPr/>
              </a:pPr>
              <a:t>19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647792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D88C1428-6AC6-4108-82F7-D31A8396A3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</a:t>
            </a:fld>
            <a:endParaRPr lang="ru-RU"/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C247DF08-257A-4B56-BAA4-0649C6A38FBF}"/>
              </a:ext>
            </a:extLst>
          </p:cNvPr>
          <p:cNvSpPr/>
          <p:nvPr/>
        </p:nvSpPr>
        <p:spPr>
          <a:xfrm>
            <a:off x="1187624" y="771550"/>
            <a:ext cx="6120680" cy="2376264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/>
              <a:t>Что значит управлять развитием организации?</a:t>
            </a:r>
          </a:p>
        </p:txBody>
      </p:sp>
    </p:spTree>
    <p:extLst>
      <p:ext uri="{BB962C8B-B14F-4D97-AF65-F5344CB8AC3E}">
        <p14:creationId xmlns:p14="http://schemas.microsoft.com/office/powerpoint/2010/main" val="402663617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FA3CDD2D-16F7-41EF-ACC8-1966BF4BD7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764139-7CB0-45DB-BBD1-465D2C124F4A}" type="slidenum">
              <a:rPr lang="ru-RU" altLang="ru-RU" smtClean="0"/>
              <a:pPr>
                <a:defRPr/>
              </a:pPr>
              <a:t>20</a:t>
            </a:fld>
            <a:endParaRPr lang="ru-RU" altLang="ru-RU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66280098-6367-40B7-AB9A-F40B369DD21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6975" y="0"/>
            <a:ext cx="753005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178515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B120643-EA31-4D92-B5F5-07A1816A6C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08504" cy="1063229"/>
          </a:xfrm>
        </p:spPr>
        <p:txBody>
          <a:bodyPr>
            <a:noAutofit/>
          </a:bodyPr>
          <a:lstStyle/>
          <a:p>
            <a:r>
              <a:rPr lang="ru-RU" sz="2800" dirty="0">
                <a:solidFill>
                  <a:srgbClr val="C00000"/>
                </a:solidFill>
              </a:rPr>
              <a:t>Портфели проектов муниципальной системы образования и приоритетные проекты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5EC9570-AACF-4454-B910-EB1873A492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1200150"/>
            <a:ext cx="8856984" cy="367585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Практическая работа </a:t>
            </a:r>
          </a:p>
          <a:p>
            <a:pPr marL="514350" indent="-514350">
              <a:buAutoNum type="arabicParenR"/>
            </a:pP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ключевых проектов в каждом портфеле 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(направленных на движение всех сотрудников всех образовательных организаций)</a:t>
            </a:r>
          </a:p>
          <a:p>
            <a:pPr marL="0" indent="0">
              <a:buNone/>
            </a:pPr>
            <a:endParaRPr lang="ru-RU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 Формирование проектов для приоритетных региональных и муниципальных  направлений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6CC3D1F2-B77B-4290-9E30-E684972145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764139-7CB0-45DB-BBD1-465D2C124F4A}" type="slidenum">
              <a:rPr lang="ru-RU" altLang="ru-RU" smtClean="0"/>
              <a:pPr>
                <a:defRPr/>
              </a:pPr>
              <a:t>21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8631021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A7DD379-2DA3-44FC-8A84-349CE60B38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Проекты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2A83297-6766-4F11-B428-E51DE80631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496" y="1063229"/>
            <a:ext cx="8856984" cy="3394472"/>
          </a:xfrm>
        </p:spPr>
        <p:txBody>
          <a:bodyPr/>
          <a:lstStyle/>
          <a:p>
            <a:r>
              <a:rPr lang="ru-RU" dirty="0"/>
              <a:t>Общее содержание (форма презентации проектного предложения)</a:t>
            </a:r>
          </a:p>
          <a:p>
            <a:endParaRPr lang="ru-RU" dirty="0"/>
          </a:p>
          <a:p>
            <a:pPr marL="0" indent="0">
              <a:buNone/>
            </a:pPr>
            <a:endParaRPr lang="ru-RU" dirty="0"/>
          </a:p>
          <a:p>
            <a:r>
              <a:rPr lang="ru-RU" dirty="0"/>
              <a:t>Контрольные точки (апрель – </a:t>
            </a:r>
            <a:r>
              <a:rPr lang="ru-RU"/>
              <a:t>август- декабрь 2019- май 2020г</a:t>
            </a:r>
            <a:r>
              <a:rPr lang="ru-RU" dirty="0"/>
              <a:t>.)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4DD5CD5B-699C-4925-83E8-2936BA991F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764139-7CB0-45DB-BBD1-465D2C124F4A}" type="slidenum">
              <a:rPr lang="ru-RU" altLang="ru-RU" smtClean="0"/>
              <a:pPr>
                <a:defRPr/>
              </a:pPr>
              <a:t>22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466324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4E7ACF8-3460-41AB-9C9F-A3F9D17781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dirty="0" err="1"/>
              <a:t>В.С.Лазарев</a:t>
            </a:r>
            <a:endParaRPr lang="ru-RU" dirty="0"/>
          </a:p>
        </p:txBody>
      </p:sp>
      <p:sp>
        <p:nvSpPr>
          <p:cNvPr id="22531" name="Объект 2">
            <a:extLst>
              <a:ext uri="{FF2B5EF4-FFF2-40B4-BE49-F238E27FC236}">
                <a16:creationId xmlns:a16="http://schemas.microsoft.com/office/drawing/2014/main" id="{008CBA76-1033-4B99-943A-1F32197C29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altLang="ru-RU"/>
              <a:t>система как процесс </a:t>
            </a:r>
          </a:p>
          <a:p>
            <a:pPr marL="0" indent="0">
              <a:buNone/>
            </a:pPr>
            <a:r>
              <a:rPr lang="ru-RU" altLang="ru-RU"/>
              <a:t>- совокупность объектов: </a:t>
            </a:r>
            <a:r>
              <a:rPr lang="ru-RU" altLang="ru-RU">
                <a:solidFill>
                  <a:srgbClr val="C00000"/>
                </a:solidFill>
              </a:rPr>
              <a:t>входа, процесса, выхода, ограничений и обратной связи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>
            <a:extLst>
              <a:ext uri="{FF2B5EF4-FFF2-40B4-BE49-F238E27FC236}">
                <a16:creationId xmlns:a16="http://schemas.microsoft.com/office/drawing/2014/main" id="{A895758B-66F7-43B9-8C7E-98595EB745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7319" y="844154"/>
            <a:ext cx="6287691" cy="40636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988A359-271C-4DDD-9EBF-1BC3DFAA4E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496" y="0"/>
            <a:ext cx="9108504" cy="1384176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ru-RU" sz="2800" dirty="0">
                <a:solidFill>
                  <a:schemeClr val="tx2"/>
                </a:solidFill>
              </a:rPr>
              <a:t>ПРАКТИЧЕСКОЕ ЗАДАНИЕ </a:t>
            </a:r>
            <a:br>
              <a:rPr lang="ru-RU" sz="2800" dirty="0">
                <a:solidFill>
                  <a:schemeClr val="tx2"/>
                </a:solidFill>
              </a:rPr>
            </a:br>
            <a:r>
              <a:rPr lang="ru-RU" sz="2800" dirty="0">
                <a:solidFill>
                  <a:schemeClr val="tx2"/>
                </a:solidFill>
              </a:rPr>
              <a:t>(проведите аналогию для своих организаций)</a:t>
            </a:r>
            <a:br>
              <a:rPr lang="ru-RU" sz="2800" dirty="0">
                <a:solidFill>
                  <a:schemeClr val="tx2"/>
                </a:solidFill>
              </a:rPr>
            </a:br>
            <a:r>
              <a:rPr lang="ru-RU" sz="2800" dirty="0">
                <a:solidFill>
                  <a:srgbClr val="C00000"/>
                </a:solidFill>
              </a:rPr>
              <a:t>уровень целостности (качество) системы зависит от:</a:t>
            </a:r>
          </a:p>
        </p:txBody>
      </p:sp>
      <p:sp>
        <p:nvSpPr>
          <p:cNvPr id="8195" name="Объект 2">
            <a:extLst>
              <a:ext uri="{FF2B5EF4-FFF2-40B4-BE49-F238E27FC236}">
                <a16:creationId xmlns:a16="http://schemas.microsoft.com/office/drawing/2014/main" id="{7CFC19AF-05F7-4C2B-AE19-5C405285A1A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51520" y="1923678"/>
            <a:ext cx="8280920" cy="310644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altLang="ru-RU" sz="2700" b="1" dirty="0"/>
              <a:t>а) целеустремленности, т.е. </a:t>
            </a:r>
            <a:r>
              <a:rPr lang="ru-RU" altLang="ru-RU" sz="2700" b="1" u="sng" dirty="0"/>
              <a:t>связи всех элементов с целью;</a:t>
            </a:r>
          </a:p>
          <a:p>
            <a:pPr marL="0" indent="0">
              <a:buNone/>
            </a:pPr>
            <a:r>
              <a:rPr lang="ru-RU" altLang="ru-RU" sz="2700" dirty="0"/>
              <a:t> б) полноты набора компонентов; </a:t>
            </a:r>
          </a:p>
          <a:p>
            <a:pPr marL="0" indent="0">
              <a:buNone/>
            </a:pPr>
            <a:r>
              <a:rPr lang="ru-RU" altLang="ru-RU" sz="2700" dirty="0"/>
              <a:t>в) тесноты взаимосвязи и числа связей между элементами системы;</a:t>
            </a:r>
          </a:p>
          <a:p>
            <a:pPr marL="0" indent="0">
              <a:buNone/>
            </a:pPr>
            <a:r>
              <a:rPr lang="ru-RU" altLang="ru-RU" sz="2700" dirty="0"/>
              <a:t> г) полноты функционирования всех элементов системы.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22489" y="14605"/>
            <a:ext cx="5915025" cy="77494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b="1" dirty="0"/>
              <a:t>Законы развития систем</a:t>
            </a:r>
            <a:br>
              <a:rPr lang="ru-RU" dirty="0"/>
            </a:br>
            <a:r>
              <a:rPr lang="en-US" sz="1200" dirty="0">
                <a:hlinkClick r:id="rId2"/>
              </a:rPr>
              <a:t>https://sites.google.com/site/teoriasilnogomyslenia/tosm/zakony-razvitia-sistem</a:t>
            </a:r>
            <a:br>
              <a:rPr lang="ru-RU" sz="1200" dirty="0"/>
            </a:br>
            <a:endParaRPr lang="ru-RU" sz="1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77634" y="1005577"/>
            <a:ext cx="6588732" cy="3888431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sz="1800" b="1" dirty="0">
                <a:solidFill>
                  <a:srgbClr val="C00000"/>
                </a:solidFill>
              </a:rPr>
              <a:t>Закон S-образного развития или кривая жизни системы</a:t>
            </a:r>
          </a:p>
          <a:p>
            <a:pPr marL="0" indent="0">
              <a:buNone/>
            </a:pPr>
            <a:endParaRPr lang="ru-RU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ru-RU" b="1" u="sng" dirty="0"/>
              <a:t>Все системы возникают, расцветают и увядают</a:t>
            </a:r>
          </a:p>
          <a:p>
            <a:pPr marL="0" indent="0">
              <a:buNone/>
            </a:pPr>
            <a:endParaRPr lang="ru-RU" u="sng" dirty="0"/>
          </a:p>
          <a:p>
            <a:pPr marL="0" indent="0">
              <a:buNone/>
            </a:pPr>
            <a:endParaRPr lang="ru-RU" i="1" dirty="0"/>
          </a:p>
          <a:p>
            <a:pPr marL="0" indent="0">
              <a:buNone/>
            </a:pPr>
            <a:endParaRPr lang="ru-RU" i="1" dirty="0"/>
          </a:p>
          <a:p>
            <a:pPr marL="0" indent="0">
              <a:buNone/>
            </a:pPr>
            <a:endParaRPr lang="ru-RU" i="1" dirty="0"/>
          </a:p>
          <a:p>
            <a:pPr marL="0" indent="0">
              <a:buNone/>
            </a:pPr>
            <a:endParaRPr lang="ru-RU" i="1" dirty="0"/>
          </a:p>
          <a:p>
            <a:pPr marL="0" indent="0">
              <a:buNone/>
            </a:pPr>
            <a:endParaRPr lang="ru-RU" i="1" dirty="0"/>
          </a:p>
          <a:p>
            <a:pPr marL="0" indent="0">
              <a:buNone/>
            </a:pPr>
            <a:endParaRPr lang="ru-RU" i="1" dirty="0"/>
          </a:p>
          <a:p>
            <a:pPr marL="0" indent="0">
              <a:buNone/>
            </a:pPr>
            <a:endParaRPr lang="ru-RU" i="1" dirty="0"/>
          </a:p>
          <a:p>
            <a:pPr marL="0" indent="0">
              <a:buNone/>
            </a:pPr>
            <a:r>
              <a:rPr lang="ru-RU" i="1" dirty="0"/>
              <a:t>РИС. по оси X время жизни системы, а по оси Y один из основных параметров системы</a:t>
            </a:r>
          </a:p>
          <a:p>
            <a:pPr marL="0" indent="0">
              <a:buNone/>
            </a:pPr>
            <a:endParaRPr lang="ru-RU" i="1" dirty="0"/>
          </a:p>
        </p:txBody>
      </p:sp>
      <p:pic>
        <p:nvPicPr>
          <p:cNvPr id="11" name="Picture 2" descr="https://sites.google.com/site/teoriasilnogomyslenia/_/rsrc/1369237084327/tosm/zakony-razvitia-sistem/%D0%A2%D0%9E%D0%A1%D0%9C%20S-%D0%BE%D0%B1%D1%80%D0%B0%D0%B7%D0%B8%D0%BD%D0%B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2067694"/>
            <a:ext cx="3790446" cy="21062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E04B4396-409E-4259-9D8B-FFF11860517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56176" y="3061944"/>
            <a:ext cx="3221728" cy="751107"/>
          </a:xfrm>
          <a:prstGeom prst="rect">
            <a:avLst/>
          </a:prstGeom>
        </p:spPr>
      </p:pic>
      <p:cxnSp>
        <p:nvCxnSpPr>
          <p:cNvPr id="6" name="Соединитель: изогнутый 5">
            <a:extLst>
              <a:ext uri="{FF2B5EF4-FFF2-40B4-BE49-F238E27FC236}">
                <a16:creationId xmlns:a16="http://schemas.microsoft.com/office/drawing/2014/main" id="{A594A3D4-EE66-4180-9DDE-CFFB4EB97A70}"/>
              </a:ext>
            </a:extLst>
          </p:cNvPr>
          <p:cNvCxnSpPr/>
          <p:nvPr/>
        </p:nvCxnSpPr>
        <p:spPr>
          <a:xfrm>
            <a:off x="5099071" y="2427734"/>
            <a:ext cx="864096" cy="288032"/>
          </a:xfrm>
          <a:prstGeom prst="curvedConnector3">
            <a:avLst>
              <a:gd name="adj1" fmla="val 67212"/>
            </a:avLst>
          </a:prstGeom>
          <a:ln w="6667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19096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57754" y="1653649"/>
            <a:ext cx="39228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/>
              <a:t>Какие  инструменты?</a:t>
            </a:r>
          </a:p>
        </p:txBody>
      </p:sp>
    </p:spTree>
    <p:extLst>
      <p:ext uri="{BB962C8B-B14F-4D97-AF65-F5344CB8AC3E}">
        <p14:creationId xmlns:p14="http://schemas.microsoft.com/office/powerpoint/2010/main" val="17208113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>
            <a:extLst>
              <a:ext uri="{FF2B5EF4-FFF2-40B4-BE49-F238E27FC236}">
                <a16:creationId xmlns:a16="http://schemas.microsoft.com/office/drawing/2014/main" id="{B84B6CDF-CB0E-42A2-A4D0-99AC8F0235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11560" y="195486"/>
            <a:ext cx="7920880" cy="4267200"/>
          </a:xfrm>
        </p:spPr>
        <p:txBody>
          <a:bodyPr>
            <a:normAutofit fontScale="92500" lnSpcReduction="20000"/>
          </a:bodyPr>
          <a:lstStyle/>
          <a:p>
            <a:pPr>
              <a:defRPr/>
            </a:pPr>
            <a:endParaRPr lang="ru-RU" sz="1800" dirty="0">
              <a:solidFill>
                <a:srgbClr val="C00000"/>
              </a:solidFill>
            </a:endParaRPr>
          </a:p>
          <a:p>
            <a:pPr>
              <a:defRPr/>
            </a:pPr>
            <a:r>
              <a:rPr lang="ru-RU" sz="2400" dirty="0"/>
              <a:t>3.12 </a:t>
            </a:r>
            <a:r>
              <a:rPr lang="ru-RU" sz="2400" b="1" dirty="0">
                <a:solidFill>
                  <a:srgbClr val="FF0000"/>
                </a:solidFill>
              </a:rPr>
              <a:t>проект:</a:t>
            </a:r>
            <a:r>
              <a:rPr lang="ru-RU" sz="2400" dirty="0">
                <a:solidFill>
                  <a:srgbClr val="FF0000"/>
                </a:solidFill>
              </a:rPr>
              <a:t> </a:t>
            </a:r>
            <a:r>
              <a:rPr lang="ru-RU" sz="2400" dirty="0"/>
              <a:t>Комплекс взаимосвязанных мероприятий, направленный на создание </a:t>
            </a:r>
            <a:r>
              <a:rPr lang="ru-RU" sz="2400" u="sng" dirty="0"/>
              <a:t>уникального продукта или услуги </a:t>
            </a:r>
            <a:r>
              <a:rPr lang="ru-RU" sz="2400" dirty="0"/>
              <a:t>в условиях временных и ресурсных ограничений.</a:t>
            </a:r>
          </a:p>
          <a:p>
            <a:pPr>
              <a:defRPr/>
            </a:pPr>
            <a:endParaRPr lang="ru-RU" sz="2400" dirty="0">
              <a:solidFill>
                <a:srgbClr val="205422"/>
              </a:solidFill>
            </a:endParaRPr>
          </a:p>
          <a:p>
            <a:pPr>
              <a:defRPr/>
            </a:pPr>
            <a:r>
              <a:rPr lang="ru-RU" sz="2400" dirty="0">
                <a:solidFill>
                  <a:srgbClr val="205422"/>
                </a:solidFill>
              </a:rPr>
              <a:t>В ПОСТАНОВЛЕНИИ 1050 - "</a:t>
            </a:r>
            <a:r>
              <a:rPr lang="ru-RU" sz="2400" dirty="0">
                <a:solidFill>
                  <a:srgbClr val="FF0000"/>
                </a:solidFill>
              </a:rPr>
              <a:t>проект</a:t>
            </a:r>
            <a:r>
              <a:rPr lang="ru-RU" sz="2400" dirty="0">
                <a:solidFill>
                  <a:srgbClr val="205422"/>
                </a:solidFill>
              </a:rPr>
              <a:t>" - комплекс взаимосвязанных мероприятий, направленных на </a:t>
            </a:r>
            <a:r>
              <a:rPr lang="ru-RU" sz="2400" u="sng" dirty="0">
                <a:solidFill>
                  <a:srgbClr val="205422"/>
                </a:solidFill>
              </a:rPr>
              <a:t>достижение уникальных результатов </a:t>
            </a:r>
            <a:r>
              <a:rPr lang="ru-RU" sz="2400" dirty="0">
                <a:solidFill>
                  <a:srgbClr val="205422"/>
                </a:solidFill>
              </a:rPr>
              <a:t>в условиях временных и ресурсных ограничений</a:t>
            </a:r>
          </a:p>
          <a:p>
            <a:pPr>
              <a:defRPr/>
            </a:pPr>
            <a:endParaRPr lang="ru-RU" sz="2400" dirty="0"/>
          </a:p>
          <a:p>
            <a:pPr>
              <a:defRPr/>
            </a:pPr>
            <a:endParaRPr lang="ru-RU" sz="2400" dirty="0">
              <a:solidFill>
                <a:srgbClr val="FF0000"/>
              </a:solidFill>
            </a:endParaRPr>
          </a:p>
          <a:p>
            <a:pPr>
              <a:defRPr/>
            </a:pPr>
            <a:r>
              <a:rPr lang="ru-RU" sz="2400" dirty="0"/>
              <a:t>3.11 </a:t>
            </a:r>
            <a:r>
              <a:rPr lang="ru-RU" sz="2400" b="1" dirty="0">
                <a:solidFill>
                  <a:srgbClr val="FF0000"/>
                </a:solidFill>
              </a:rPr>
              <a:t>продукт проекта</a:t>
            </a:r>
            <a:r>
              <a:rPr lang="ru-RU" sz="2400" dirty="0">
                <a:solidFill>
                  <a:srgbClr val="FF0000"/>
                </a:solidFill>
              </a:rPr>
              <a:t>: </a:t>
            </a:r>
            <a:r>
              <a:rPr lang="ru-RU" sz="2400" u="sng" dirty="0"/>
              <a:t>Измеримый результат</a:t>
            </a:r>
            <a:r>
              <a:rPr lang="ru-RU" sz="2400" dirty="0"/>
              <a:t>, который должен быть получен в ходе реализации проекта.</a:t>
            </a:r>
          </a:p>
          <a:p>
            <a:pPr>
              <a:defRPr/>
            </a:pPr>
            <a:endParaRPr lang="ru-RU" sz="1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Рисунок 3">
            <a:extLst>
              <a:ext uri="{FF2B5EF4-FFF2-40B4-BE49-F238E27FC236}">
                <a16:creationId xmlns:a16="http://schemas.microsoft.com/office/drawing/2014/main" id="{FAC8ABA4-8F24-4D92-B683-9B5CB5F688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761" t="38783" r="47897" b="-4488"/>
          <a:stretch>
            <a:fillRect/>
          </a:stretch>
        </p:blipFill>
        <p:spPr bwMode="auto">
          <a:xfrm>
            <a:off x="298043" y="555526"/>
            <a:ext cx="7355131" cy="369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Стрелка вниз 6">
            <a:extLst>
              <a:ext uri="{FF2B5EF4-FFF2-40B4-BE49-F238E27FC236}">
                <a16:creationId xmlns:a16="http://schemas.microsoft.com/office/drawing/2014/main" id="{1648F402-AB58-42DD-89A9-81171B8946FB}"/>
              </a:ext>
            </a:extLst>
          </p:cNvPr>
          <p:cNvSpPr/>
          <p:nvPr/>
        </p:nvSpPr>
        <p:spPr>
          <a:xfrm rot="5400000">
            <a:off x="7535302" y="1971724"/>
            <a:ext cx="234553" cy="677466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350" dirty="0"/>
          </a:p>
        </p:txBody>
      </p:sp>
      <p:sp>
        <p:nvSpPr>
          <p:cNvPr id="9" name="Стрелка вниз 8">
            <a:extLst>
              <a:ext uri="{FF2B5EF4-FFF2-40B4-BE49-F238E27FC236}">
                <a16:creationId xmlns:a16="http://schemas.microsoft.com/office/drawing/2014/main" id="{1335C24D-D330-4DE4-BAC5-486D4B29D1E9}"/>
              </a:ext>
            </a:extLst>
          </p:cNvPr>
          <p:cNvSpPr/>
          <p:nvPr/>
        </p:nvSpPr>
        <p:spPr>
          <a:xfrm rot="5400000">
            <a:off x="7535302" y="1486198"/>
            <a:ext cx="235744" cy="678656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35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615</TotalTime>
  <Words>577</Words>
  <Application>Microsoft Office PowerPoint</Application>
  <PresentationFormat>Экран (16:9)</PresentationFormat>
  <Paragraphs>121</Paragraphs>
  <Slides>22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22</vt:i4>
      </vt:variant>
    </vt:vector>
  </HeadingPairs>
  <TitlesOfParts>
    <vt:vector size="28" baseType="lpstr">
      <vt:lpstr>Arial</vt:lpstr>
      <vt:lpstr>Arial Narrow</vt:lpstr>
      <vt:lpstr>Calibri</vt:lpstr>
      <vt:lpstr>Times New Roman</vt:lpstr>
      <vt:lpstr>Тема Office</vt:lpstr>
      <vt:lpstr>2_Тема Office</vt:lpstr>
      <vt:lpstr>Презентация PowerPoint</vt:lpstr>
      <vt:lpstr>Презентация PowerPoint</vt:lpstr>
      <vt:lpstr>В.С.Лазарев</vt:lpstr>
      <vt:lpstr>Презентация PowerPoint</vt:lpstr>
      <vt:lpstr>ПРАКТИЧЕСКОЕ ЗАДАНИЕ  (проведите аналогию для своих организаций) уровень целостности (качество) системы зависит от:</vt:lpstr>
      <vt:lpstr>Законы развития систем https://sites.google.com/site/teoriasilnogomyslenia/tosm/zakony-razvitia-sistem </vt:lpstr>
      <vt:lpstr>Презентация PowerPoint</vt:lpstr>
      <vt:lpstr>Презентация PowerPoint</vt:lpstr>
      <vt:lpstr>Презентация PowerPoint</vt:lpstr>
      <vt:lpstr>Разработка и внедрение проектов в организации</vt:lpstr>
      <vt:lpstr>Разработка и внедрение проектов в организации</vt:lpstr>
      <vt:lpstr>Н А Ц И О Н А Л Ь Н Ы Й С Т А Н Д А Р Т   Р О С С И Й С К О Й Ф Е Д Е Р А Ц И И  «Проектный менеджмент.   Требования к управлению портфелем проектов»  (ГОСТ Р 54870―2011)    Управление проектами, программами и портфелем проектов РУКОВОДСТВО ПО УПРАВЛЕНИЮ ПОРТФЕЛЕМ ПРОЕКТОВ ГОСТР ИСО 21504-2016 </vt:lpstr>
      <vt:lpstr>Презентация PowerPoint</vt:lpstr>
      <vt:lpstr>Презентация PowerPoint</vt:lpstr>
      <vt:lpstr>Презентация PowerPoint</vt:lpstr>
      <vt:lpstr>Система показателей         </vt:lpstr>
      <vt:lpstr>Презентация PowerPoint</vt:lpstr>
      <vt:lpstr>АНАЛИТИКА</vt:lpstr>
      <vt:lpstr>АНАЛИТИКА</vt:lpstr>
      <vt:lpstr>Презентация PowerPoint</vt:lpstr>
      <vt:lpstr>Портфели проектов муниципальной системы образования и приоритетные проекты</vt:lpstr>
      <vt:lpstr>Проекты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Заголовок</dc:title>
  <dc:creator>Антонова Мария Павловна</dc:creator>
  <cp:lastModifiedBy>Наталья Штурбина</cp:lastModifiedBy>
  <cp:revision>89</cp:revision>
  <dcterms:created xsi:type="dcterms:W3CDTF">2017-03-21T07:26:25Z</dcterms:created>
  <dcterms:modified xsi:type="dcterms:W3CDTF">2019-03-31T17:35:36Z</dcterms:modified>
</cp:coreProperties>
</file>