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6" r:id="rId7"/>
    <p:sldId id="268" r:id="rId8"/>
    <p:sldId id="264" r:id="rId9"/>
    <p:sldId id="265" r:id="rId10"/>
    <p:sldId id="270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B0AC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A06CE9-058B-4C54-B1DE-E5554B71767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2829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F2DF23-DE5C-4C46-911E-E732080AA83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8539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496665-6D67-4A63-BDCF-CED20AAACA7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8157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B5B633-38F8-48CA-BC30-D0BE1FC31F3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8375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CAAB1C-A353-4E16-B5D0-A3FA2EC2697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0199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46B40C-A621-46BC-A30F-F885F6C62E1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8990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B50A9A-C98E-4A5C-B759-0A7401E861F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0475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E3ECB9-60C2-42ED-936A-719158E38FE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3534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EEB3F3-ECD0-4E32-B4BE-A2DF633D45E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8246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36B655-BBCC-4940-B54F-680DAD8489E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3150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7A274B-2CD6-48A9-999B-24D54BD83BB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2016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69B294A-9E92-4751-A7C2-0753CA1A32A4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836712"/>
            <a:ext cx="7772400" cy="1368152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МУНИЦИПАЛЬНОЕ ОБРАЗОВАНИЕ ТАЗОВСКИЙ РАЙОН</a:t>
            </a:r>
            <a:b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</a:rPr>
              <a:t>Муниципальное казенное общеобразовательное учреждение</a:t>
            </a:r>
            <a:br>
              <a:rPr lang="ru-RU" sz="18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</a:rPr>
              <a:t>Газ-</a:t>
            </a:r>
            <a:r>
              <a:rPr lang="ru-RU" sz="1800" b="1" dirty="0" err="1" smtClean="0">
                <a:solidFill>
                  <a:schemeClr val="accent1">
                    <a:lumMod val="50000"/>
                  </a:schemeClr>
                </a:solidFill>
              </a:rPr>
              <a:t>Салинская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</a:rPr>
              <a:t> средняя общеобразовательная школа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/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</a:b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528" y="1988840"/>
            <a:ext cx="8496943" cy="4465935"/>
          </a:xfrm>
        </p:spPr>
        <p:txBody>
          <a:bodyPr/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Единый методический день </a:t>
            </a:r>
          </a:p>
          <a:p>
            <a:r>
              <a:rPr lang="ru-RU" sz="3600" b="1" dirty="0" smtClean="0">
                <a:solidFill>
                  <a:srgbClr val="C00000"/>
                </a:solidFill>
              </a:rPr>
              <a:t>как инструмент повышения педагогических компетенций </a:t>
            </a:r>
          </a:p>
          <a:p>
            <a:r>
              <a:rPr lang="ru-RU" sz="3600" b="1" dirty="0" smtClean="0">
                <a:solidFill>
                  <a:srgbClr val="C00000"/>
                </a:solidFill>
              </a:rPr>
              <a:t>в МКОУ ГСОШ</a:t>
            </a:r>
            <a:endParaRPr lang="ru-RU" sz="3600" dirty="0" smtClean="0">
              <a:solidFill>
                <a:srgbClr val="B0AC00"/>
              </a:solidFill>
            </a:endParaRPr>
          </a:p>
          <a:p>
            <a:endParaRPr lang="ru-RU" dirty="0">
              <a:solidFill>
                <a:srgbClr val="B0AC00"/>
              </a:solidFill>
            </a:endParaRPr>
          </a:p>
          <a:p>
            <a:endParaRPr lang="ru-RU" dirty="0" smtClean="0">
              <a:solidFill>
                <a:srgbClr val="B0AC00"/>
              </a:solidFill>
            </a:endParaRPr>
          </a:p>
          <a:p>
            <a:r>
              <a:rPr lang="ru-RU" sz="2000" b="1" dirty="0" smtClean="0">
                <a:solidFill>
                  <a:srgbClr val="FFC000"/>
                </a:solidFill>
              </a:rPr>
              <a:t>Автор: Л.В. Соколова,  учитель – методист МКОУ ГСОШ</a:t>
            </a:r>
          </a:p>
          <a:p>
            <a:endParaRPr lang="ru-RU" sz="2000" b="1" dirty="0">
              <a:solidFill>
                <a:srgbClr val="FFC000"/>
              </a:solidFill>
            </a:endParaRPr>
          </a:p>
          <a:p>
            <a:r>
              <a:rPr lang="ru-RU" sz="2000" b="1" dirty="0" smtClean="0">
                <a:solidFill>
                  <a:srgbClr val="FFC000"/>
                </a:solidFill>
              </a:rPr>
              <a:t>2020г.</a:t>
            </a:r>
            <a:endParaRPr lang="ru-RU" sz="20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FFFF"/>
                </a:solidFill>
              </a:rPr>
              <a:t>Ожидаемые результаты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ru-RU" sz="2000" spc="10" dirty="0">
                <a:solidFill>
                  <a:srgbClr val="FFFF00"/>
                </a:solidFill>
                <a:ea typeface="Times New Roman"/>
                <a:cs typeface="Times New Roman"/>
              </a:rPr>
              <a:t>Формирование пакета теоретических, научно-методических, программно-</a:t>
            </a:r>
            <a:r>
              <a:rPr lang="ru-RU" sz="2000" spc="5" dirty="0">
                <a:solidFill>
                  <a:srgbClr val="FFFF00"/>
                </a:solidFill>
                <a:ea typeface="Times New Roman"/>
                <a:cs typeface="Times New Roman"/>
              </a:rPr>
              <a:t>методических, дидактических материалов</a:t>
            </a:r>
            <a:r>
              <a:rPr lang="ru-RU" sz="2000" dirty="0">
                <a:solidFill>
                  <a:srgbClr val="FFFF00"/>
                </a:solidFill>
                <a:ea typeface="Times New Roman"/>
                <a:cs typeface="Times New Roman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>
                <a:solidFill>
                  <a:srgbClr val="FFFF00"/>
                </a:solidFill>
              </a:rPr>
              <a:t>Разработка новых моделей организации образовательного процесса, форм образовательного пространства, принципов педагогической деятельности и т.п.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ru-RU" sz="2000" b="1" dirty="0">
                <a:solidFill>
                  <a:srgbClr val="FFFF00"/>
                </a:solidFill>
                <a:ea typeface="Times New Roman"/>
                <a:cs typeface="Times New Roman"/>
              </a:rPr>
              <a:t>Поиск и систематизация прогрессивных идей, способствующих модернизации содержания образования, определению миссии образовательного учреждения и ценностных ориентаций всех участников образовательного процесса.</a:t>
            </a:r>
            <a:endParaRPr lang="ru-RU" sz="2000" dirty="0">
              <a:solidFill>
                <a:srgbClr val="FFFF00"/>
              </a:solidFill>
              <a:ea typeface="Times New Roman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177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Актуальность 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908720"/>
            <a:ext cx="8568952" cy="5616624"/>
          </a:xfrm>
        </p:spPr>
        <p:txBody>
          <a:bodyPr/>
          <a:lstStyle/>
          <a:p>
            <a:r>
              <a:rPr lang="ru-RU" sz="1500" b="1" dirty="0">
                <a:solidFill>
                  <a:srgbClr val="FFFF00"/>
                </a:solidFill>
              </a:rPr>
              <a:t>Проект "Учитель будущего" войдет в федеральный проект "Современная школа" </a:t>
            </a:r>
            <a:endParaRPr lang="ru-RU" sz="1500" dirty="0">
              <a:solidFill>
                <a:srgbClr val="FFFF00"/>
              </a:solidFill>
            </a:endParaRPr>
          </a:p>
          <a:p>
            <a:r>
              <a:rPr lang="ru-RU" sz="1500" dirty="0">
                <a:solidFill>
                  <a:srgbClr val="FFFF00"/>
                </a:solidFill>
              </a:rPr>
              <a:t>В новой редакции федерального проекта "Современная школа" приоритетная роль будет отведена созданию Единой системы научно-методического сопровождения педагогических работников и управленческих кадров</a:t>
            </a:r>
          </a:p>
          <a:p>
            <a:r>
              <a:rPr lang="ru-RU" sz="1500" dirty="0" smtClean="0">
                <a:solidFill>
                  <a:srgbClr val="FFFF00"/>
                </a:solidFill>
              </a:rPr>
              <a:t>в </a:t>
            </a:r>
            <a:r>
              <a:rPr lang="ru-RU" sz="1500" dirty="0">
                <a:solidFill>
                  <a:srgbClr val="FFFF00"/>
                </a:solidFill>
              </a:rPr>
              <a:t>рамках Федерального проекта «Учитель будущего» </a:t>
            </a:r>
            <a:r>
              <a:rPr lang="ru-RU" sz="1500" dirty="0" smtClean="0">
                <a:solidFill>
                  <a:srgbClr val="FFFF00"/>
                </a:solidFill>
              </a:rPr>
              <a:t>разработан </a:t>
            </a:r>
            <a:r>
              <a:rPr lang="ru-RU" sz="1500" dirty="0">
                <a:solidFill>
                  <a:srgbClr val="FFFF00"/>
                </a:solidFill>
              </a:rPr>
              <a:t>индивидуальный </a:t>
            </a:r>
            <a:r>
              <a:rPr lang="ru-RU" sz="1500" dirty="0" err="1">
                <a:solidFill>
                  <a:srgbClr val="FFFF00"/>
                </a:solidFill>
              </a:rPr>
              <a:t>компетентностный</a:t>
            </a:r>
            <a:r>
              <a:rPr lang="ru-RU" sz="1500" dirty="0">
                <a:solidFill>
                  <a:srgbClr val="FFFF00"/>
                </a:solidFill>
              </a:rPr>
              <a:t> профиль педагога.</a:t>
            </a:r>
          </a:p>
          <a:p>
            <a:r>
              <a:rPr lang="ru-RU" sz="1600" b="1" dirty="0" smtClean="0">
                <a:solidFill>
                  <a:srgbClr val="FFFF00"/>
                </a:solidFill>
              </a:rPr>
              <a:t>Выделяются 4 блока </a:t>
            </a:r>
            <a:r>
              <a:rPr lang="ru-RU" sz="1600" b="1" dirty="0">
                <a:solidFill>
                  <a:srgbClr val="FFFF00"/>
                </a:solidFill>
              </a:rPr>
              <a:t>компетенций:</a:t>
            </a:r>
          </a:p>
          <a:p>
            <a:pPr lvl="0"/>
            <a:r>
              <a:rPr lang="ru-RU" sz="1600" b="1" dirty="0" smtClean="0">
                <a:solidFill>
                  <a:srgbClr val="FFFF00"/>
                </a:solidFill>
              </a:rPr>
              <a:t>предметные–знание </a:t>
            </a:r>
            <a:r>
              <a:rPr lang="ru-RU" sz="1600" b="1" dirty="0">
                <a:solidFill>
                  <a:srgbClr val="FFFF00"/>
                </a:solidFill>
              </a:rPr>
              <a:t>ключевых </a:t>
            </a:r>
            <a:r>
              <a:rPr lang="ru-RU" sz="1600" dirty="0">
                <a:solidFill>
                  <a:srgbClr val="FFFF00"/>
                </a:solidFill>
              </a:rPr>
              <a:t>тем содержания преподаваемой учебной дисциплины,</a:t>
            </a:r>
          </a:p>
          <a:p>
            <a:pPr lvl="0"/>
            <a:r>
              <a:rPr lang="ru-RU" sz="1600" b="1" dirty="0" smtClean="0">
                <a:solidFill>
                  <a:srgbClr val="FFFF00"/>
                </a:solidFill>
              </a:rPr>
              <a:t>методические</a:t>
            </a:r>
            <a:r>
              <a:rPr lang="ru-RU" sz="1600" dirty="0" smtClean="0">
                <a:solidFill>
                  <a:srgbClr val="FFFF00"/>
                </a:solidFill>
              </a:rPr>
              <a:t>– </a:t>
            </a:r>
            <a:r>
              <a:rPr lang="ru-RU" sz="1600" dirty="0">
                <a:solidFill>
                  <a:srgbClr val="FFFF00"/>
                </a:solidFill>
              </a:rPr>
              <a:t>владение методикой, технологиями, базовыми подходами, методами организации и проведения учебного занятия,</a:t>
            </a:r>
          </a:p>
          <a:p>
            <a:pPr lvl="0"/>
            <a:r>
              <a:rPr lang="ru-RU" sz="1600" b="1" dirty="0" smtClean="0">
                <a:solidFill>
                  <a:srgbClr val="FFFF00"/>
                </a:solidFill>
              </a:rPr>
              <a:t>психолого-педагогические</a:t>
            </a:r>
            <a:r>
              <a:rPr lang="ru-RU" sz="1600" dirty="0" smtClean="0">
                <a:solidFill>
                  <a:srgbClr val="FFFF00"/>
                </a:solidFill>
              </a:rPr>
              <a:t>- </a:t>
            </a:r>
            <a:r>
              <a:rPr lang="ru-RU" sz="1600" dirty="0">
                <a:solidFill>
                  <a:srgbClr val="FFFF00"/>
                </a:solidFill>
              </a:rPr>
              <a:t>знание об особенностях учебно-познавательной деятельности и специфики усвоения учебного материала обучающимися в соответствии с индивидуальными и возрастными характеристиками, умения применять эти знания на практике,</a:t>
            </a:r>
          </a:p>
          <a:p>
            <a:pPr lvl="0"/>
            <a:r>
              <a:rPr lang="ru-RU" sz="1600" b="1" dirty="0">
                <a:solidFill>
                  <a:srgbClr val="FFFF00"/>
                </a:solidFill>
              </a:rPr>
              <a:t>коммуникативного</a:t>
            </a:r>
            <a:r>
              <a:rPr lang="ru-RU" sz="1600" dirty="0">
                <a:solidFill>
                  <a:srgbClr val="FFFF00"/>
                </a:solidFill>
              </a:rPr>
              <a:t> — знания о закономерностях общения, особенностях коммуникативной деятельности обучающихся, особенностях взаимоотношений педагога с классом и родителями, умения применять эти знания на практике</a:t>
            </a:r>
          </a:p>
          <a:p>
            <a:r>
              <a:rPr lang="ru-RU" sz="1600" dirty="0">
                <a:solidFill>
                  <a:srgbClr val="FFFF00"/>
                </a:solidFill>
              </a:rPr>
              <a:t>позволит определять уровень развития профессиональных компетенций, области профессиональных дефицитов, а также направления для профессионального развития.</a:t>
            </a:r>
          </a:p>
          <a:p>
            <a:endParaRPr lang="ru-RU" sz="1600" dirty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sz="2000" b="1" i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«Я </a:t>
            </a:r>
            <a:r>
              <a:rPr lang="ru-RU" sz="2000" b="1" i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никогда не учу своих учеников. </a:t>
            </a:r>
            <a:r>
              <a:rPr lang="ru-RU" sz="2000" b="1" i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b="1" i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i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 </a:t>
            </a:r>
            <a:r>
              <a:rPr lang="ru-RU" sz="2000" b="1" i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только даю им условия,</a:t>
            </a:r>
            <a:br>
              <a:rPr lang="ru-RU" sz="2000" b="1" i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i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при которых они могут сами </a:t>
            </a:r>
            <a:r>
              <a:rPr lang="ru-RU" sz="2000" b="1" i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учиться». </a:t>
            </a:r>
            <a:r>
              <a:rPr lang="ru-RU" sz="2000" b="1" i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b="1" i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Альберт Эйнштейн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628800"/>
            <a:ext cx="8784976" cy="4824536"/>
          </a:xfrm>
        </p:spPr>
        <p:txBody>
          <a:bodyPr/>
          <a:lstStyle/>
          <a:p>
            <a:r>
              <a:rPr lang="ru-RU" sz="2000" b="1" dirty="0" smtClean="0">
                <a:solidFill>
                  <a:srgbClr val="FFFF00"/>
                </a:solidFill>
              </a:rPr>
              <a:t>Проблема</a:t>
            </a:r>
            <a:r>
              <a:rPr lang="ru-RU" sz="2000" b="1" dirty="0">
                <a:solidFill>
                  <a:srgbClr val="FFFF00"/>
                </a:solidFill>
              </a:rPr>
              <a:t>:</a:t>
            </a:r>
            <a:r>
              <a:rPr lang="ru-RU" sz="2000" dirty="0">
                <a:solidFill>
                  <a:srgbClr val="FFFF00"/>
                </a:solidFill>
              </a:rPr>
              <a:t> </a:t>
            </a:r>
            <a:r>
              <a:rPr lang="ru-RU" sz="2000" dirty="0" smtClean="0">
                <a:solidFill>
                  <a:srgbClr val="FFFF00"/>
                </a:solidFill>
              </a:rPr>
              <a:t>Из </a:t>
            </a:r>
            <a:r>
              <a:rPr lang="ru-RU" sz="2000" dirty="0">
                <a:solidFill>
                  <a:srgbClr val="FFFF00"/>
                </a:solidFill>
              </a:rPr>
              <a:t>всего коллектива примерно только четверть учителей готовы транслировать свой опыт, участвовать в профессиональных конкурсах. Большая часть коллектива остается пассивной, не уверенной в своих возможностях. </a:t>
            </a:r>
            <a:endParaRPr lang="ru-RU" sz="2000" dirty="0" smtClean="0">
              <a:solidFill>
                <a:srgbClr val="FFFF00"/>
              </a:solidFill>
            </a:endParaRPr>
          </a:p>
          <a:p>
            <a:endParaRPr lang="ru-RU" sz="2000" dirty="0">
              <a:solidFill>
                <a:srgbClr val="FFFF00"/>
              </a:solidFill>
            </a:endParaRPr>
          </a:p>
          <a:p>
            <a:r>
              <a:rPr lang="ru-RU" sz="2000" dirty="0">
                <a:solidFill>
                  <a:srgbClr val="FFFF00"/>
                </a:solidFill>
              </a:rPr>
              <a:t>      </a:t>
            </a:r>
            <a:r>
              <a:rPr lang="ru-RU" sz="2000" b="1" dirty="0">
                <a:solidFill>
                  <a:srgbClr val="FFFF00"/>
                </a:solidFill>
              </a:rPr>
              <a:t>Гипотеза:</a:t>
            </a:r>
            <a:r>
              <a:rPr lang="ru-RU" sz="2000" dirty="0">
                <a:solidFill>
                  <a:srgbClr val="FFFF00"/>
                </a:solidFill>
              </a:rPr>
              <a:t> Способствовать раскрытию творческого потенциала педагогов поможет совместная деятельность. Я считаю, что систематическое </a:t>
            </a:r>
            <a:r>
              <a:rPr lang="ru-RU" sz="2000" b="1" dirty="0">
                <a:solidFill>
                  <a:srgbClr val="FFFF00"/>
                </a:solidFill>
              </a:rPr>
              <a:t>взаимодействие с педагогами</a:t>
            </a:r>
            <a:r>
              <a:rPr lang="ru-RU" sz="2000" dirty="0">
                <a:solidFill>
                  <a:srgbClr val="FFFF00"/>
                </a:solidFill>
              </a:rPr>
              <a:t> в условиях образовательного учреждения по </a:t>
            </a:r>
            <a:r>
              <a:rPr lang="ru-RU" sz="2000" b="1" dirty="0">
                <a:solidFill>
                  <a:srgbClr val="FFFF00"/>
                </a:solidFill>
              </a:rPr>
              <a:t>повышению профессиональной компетентности</a:t>
            </a:r>
            <a:r>
              <a:rPr lang="ru-RU" sz="2000" dirty="0">
                <a:solidFill>
                  <a:srgbClr val="FFFF00"/>
                </a:solidFill>
              </a:rPr>
              <a:t> поможет вывести их на более высокий уровень. </a:t>
            </a:r>
            <a:endParaRPr lang="ru-RU" sz="2000" dirty="0" smtClean="0">
              <a:solidFill>
                <a:srgbClr val="FFFF00"/>
              </a:solidFill>
            </a:endParaRPr>
          </a:p>
          <a:p>
            <a:endParaRPr lang="ru-RU" sz="2000" dirty="0">
              <a:solidFill>
                <a:srgbClr val="FFFF00"/>
              </a:solidFill>
            </a:endParaRPr>
          </a:p>
          <a:p>
            <a:r>
              <a:rPr lang="ru-RU" sz="2000" dirty="0">
                <a:solidFill>
                  <a:srgbClr val="FFFF00"/>
                </a:solidFill>
              </a:rPr>
              <a:t>    </a:t>
            </a:r>
            <a:r>
              <a:rPr lang="ru-RU" sz="2000" b="1" dirty="0">
                <a:solidFill>
                  <a:srgbClr val="FFFF00"/>
                </a:solidFill>
              </a:rPr>
              <a:t>Цель:</a:t>
            </a:r>
            <a:r>
              <a:rPr lang="ru-RU" sz="2000" dirty="0">
                <a:solidFill>
                  <a:srgbClr val="FFFF00"/>
                </a:solidFill>
              </a:rPr>
              <a:t> Создать условия для совершенствования и развития профессиональных компетенций педагогов.</a:t>
            </a:r>
            <a:endParaRPr lang="ru-RU" sz="2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Содержание деятельности по реализации проекта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00808"/>
            <a:ext cx="8229600" cy="4525963"/>
          </a:xfrm>
        </p:spPr>
        <p:txBody>
          <a:bodyPr/>
          <a:lstStyle/>
          <a:p>
            <a:r>
              <a:rPr lang="ru-RU" sz="2400" b="1" dirty="0" smtClean="0">
                <a:solidFill>
                  <a:srgbClr val="FFFF00"/>
                </a:solidFill>
              </a:rPr>
              <a:t>1. Создание творческой группы творчески работающих, активных учителей.</a:t>
            </a:r>
          </a:p>
          <a:p>
            <a:r>
              <a:rPr lang="ru-RU" sz="2400" b="1" dirty="0" smtClean="0">
                <a:solidFill>
                  <a:srgbClr val="FFFF00"/>
                </a:solidFill>
              </a:rPr>
              <a:t>2. Изучение уровня педагогических компетенций </a:t>
            </a:r>
          </a:p>
          <a:p>
            <a:r>
              <a:rPr lang="ru-RU" sz="2400" b="1" dirty="0" smtClean="0">
                <a:solidFill>
                  <a:srgbClr val="FFFF00"/>
                </a:solidFill>
              </a:rPr>
              <a:t>3. Планирование. Определение основных событий, тем для проведения ЕМД</a:t>
            </a:r>
          </a:p>
          <a:p>
            <a:r>
              <a:rPr lang="ru-RU" sz="2400" b="1" dirty="0" smtClean="0">
                <a:solidFill>
                  <a:srgbClr val="FFFF00"/>
                </a:solidFill>
              </a:rPr>
              <a:t>4. Проведение ЕМД.</a:t>
            </a:r>
          </a:p>
          <a:p>
            <a:r>
              <a:rPr lang="ru-RU" sz="2400" b="1" dirty="0" smtClean="0">
                <a:solidFill>
                  <a:srgbClr val="FFFF00"/>
                </a:solidFill>
              </a:rPr>
              <a:t>5.  Анализ и диагностика.</a:t>
            </a:r>
          </a:p>
          <a:p>
            <a:r>
              <a:rPr lang="ru-RU" sz="2400" b="1" dirty="0" smtClean="0">
                <a:solidFill>
                  <a:srgbClr val="FFFF00"/>
                </a:solidFill>
              </a:rPr>
              <a:t>6. Разработка методических рекомендаций.</a:t>
            </a:r>
          </a:p>
          <a:p>
            <a:r>
              <a:rPr lang="ru-RU" sz="2400" b="1" dirty="0" smtClean="0">
                <a:solidFill>
                  <a:srgbClr val="FFFF00"/>
                </a:solidFill>
              </a:rPr>
              <a:t>7. Диссеминация передового педагогического опыта</a:t>
            </a:r>
            <a:endParaRPr lang="ru-RU" sz="2400" b="1" dirty="0">
              <a:solidFill>
                <a:srgbClr val="FFFF00"/>
              </a:solidFill>
            </a:endParaRPr>
          </a:p>
          <a:p>
            <a:endParaRPr lang="ru-RU" sz="2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События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5192022"/>
              </p:ext>
            </p:extLst>
          </p:nvPr>
        </p:nvGraphicFramePr>
        <p:xfrm>
          <a:off x="323528" y="1052736"/>
          <a:ext cx="8568951" cy="56780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6340"/>
                <a:gridCol w="2426340"/>
                <a:gridCol w="1504919"/>
                <a:gridCol w="2211352"/>
              </a:tblGrid>
              <a:tr h="370163">
                <a:tc>
                  <a:txBody>
                    <a:bodyPr/>
                    <a:lstStyle/>
                    <a:p>
                      <a:r>
                        <a:rPr lang="ru-RU" dirty="0" smtClean="0"/>
                        <a:t>События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Формы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Сроки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Ответственные</a:t>
                      </a:r>
                      <a:endParaRPr lang="ru-RU" dirty="0"/>
                    </a:p>
                  </a:txBody>
                  <a:tcPr/>
                </a:tc>
              </a:tr>
              <a:tr h="912730">
                <a:tc>
                  <a:txBody>
                    <a:bodyPr/>
                    <a:lstStyle/>
                    <a:p>
                      <a:r>
                        <a:rPr lang="ru-RU" dirty="0" smtClean="0"/>
                        <a:t>Юбилей школы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Дистанционные уроки, классные часы.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1-9 декабря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МО классных руководителей</a:t>
                      </a:r>
                      <a:endParaRPr lang="ru-RU" dirty="0"/>
                    </a:p>
                  </a:txBody>
                  <a:tcPr/>
                </a:tc>
              </a:tr>
              <a:tr h="9127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aseline="0" dirty="0" smtClean="0"/>
                        <a:t>Права и свободы человека - </a:t>
                      </a:r>
                      <a:endParaRPr lang="ru-RU" dirty="0" smtClean="0"/>
                    </a:p>
                    <a:p>
                      <a:r>
                        <a:rPr lang="ru-RU" dirty="0" smtClean="0"/>
                        <a:t>высшая</a:t>
                      </a:r>
                      <a:r>
                        <a:rPr lang="ru-RU" baseline="0" dirty="0" smtClean="0"/>
                        <a:t> ценность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Уроки, мероприятия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10-16</a:t>
                      </a:r>
                      <a:r>
                        <a:rPr lang="ru-RU" baseline="0" dirty="0" smtClean="0"/>
                        <a:t> декабря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МО</a:t>
                      </a:r>
                      <a:r>
                        <a:rPr lang="ru-RU" baseline="0" dirty="0" smtClean="0"/>
                        <a:t> учителей </a:t>
                      </a:r>
                      <a:r>
                        <a:rPr lang="ru-RU" baseline="0" dirty="0" err="1" smtClean="0"/>
                        <a:t>гум</a:t>
                      </a:r>
                      <a:r>
                        <a:rPr lang="ru-RU" baseline="0" dirty="0" smtClean="0"/>
                        <a:t>. профиля</a:t>
                      </a:r>
                      <a:endParaRPr lang="ru-RU" dirty="0"/>
                    </a:p>
                  </a:txBody>
                  <a:tcPr/>
                </a:tc>
              </a:tr>
              <a:tr h="638911">
                <a:tc>
                  <a:txBody>
                    <a:bodyPr/>
                    <a:lstStyle/>
                    <a:p>
                      <a:r>
                        <a:rPr lang="ru-RU" dirty="0" smtClean="0"/>
                        <a:t>Фестиваль наук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Уроки,</a:t>
                      </a:r>
                      <a:r>
                        <a:rPr lang="ru-RU" baseline="0" dirty="0" smtClean="0"/>
                        <a:t> предметная неделя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Январь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МО</a:t>
                      </a:r>
                      <a:r>
                        <a:rPr lang="ru-RU" baseline="0" dirty="0" smtClean="0"/>
                        <a:t> учителей  начальной школы</a:t>
                      </a:r>
                      <a:endParaRPr lang="ru-RU" dirty="0"/>
                    </a:p>
                  </a:txBody>
                  <a:tcPr/>
                </a:tc>
              </a:tr>
              <a:tr h="912730">
                <a:tc>
                  <a:txBody>
                    <a:bodyPr/>
                    <a:lstStyle/>
                    <a:p>
                      <a:r>
                        <a:rPr lang="ru-RU" dirty="0" smtClean="0"/>
                        <a:t>Искусство слова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Уроки,</a:t>
                      </a:r>
                      <a:r>
                        <a:rPr lang="ru-RU" baseline="0" dirty="0" smtClean="0"/>
                        <a:t> предметная неделя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Февраль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МО</a:t>
                      </a:r>
                      <a:r>
                        <a:rPr lang="ru-RU" baseline="0" dirty="0" smtClean="0"/>
                        <a:t> учителей  филологии</a:t>
                      </a:r>
                      <a:endParaRPr lang="ru-RU" dirty="0"/>
                    </a:p>
                  </a:txBody>
                  <a:tcPr/>
                </a:tc>
              </a:tr>
              <a:tr h="9127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Знаки и символы в</a:t>
                      </a:r>
                      <a:r>
                        <a:rPr lang="ru-RU" baseline="0" dirty="0" smtClean="0"/>
                        <a:t> науке и искусстве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Уроки,</a:t>
                      </a:r>
                      <a:r>
                        <a:rPr lang="ru-RU" baseline="0" dirty="0" smtClean="0"/>
                        <a:t> предметная неделя</a:t>
                      </a:r>
                      <a:endParaRPr lang="ru-RU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Март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МО</a:t>
                      </a:r>
                      <a:r>
                        <a:rPr lang="ru-RU" baseline="0" dirty="0" smtClean="0"/>
                        <a:t> учителей математики </a:t>
                      </a:r>
                      <a:endParaRPr lang="ru-RU" dirty="0"/>
                    </a:p>
                  </a:txBody>
                  <a:tcPr/>
                </a:tc>
              </a:tr>
              <a:tr h="638911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Метапредметная</a:t>
                      </a:r>
                      <a:r>
                        <a:rPr lang="ru-RU" dirty="0" smtClean="0"/>
                        <a:t> неделя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Уроки, мастер-классы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Апрель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Администрация школы</a:t>
                      </a:r>
                      <a:endParaRPr lang="ru-RU" dirty="0"/>
                    </a:p>
                  </a:txBody>
                  <a:tcPr/>
                </a:tc>
              </a:tr>
              <a:tr h="37016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Единый методический день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1. Открытые уроки. 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2. Самоанализ урока.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3. Анализ урока.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4. Методический </a:t>
            </a:r>
            <a:r>
              <a:rPr lang="ru-RU" dirty="0" smtClean="0">
                <a:solidFill>
                  <a:srgbClr val="FFFF00"/>
                </a:solidFill>
              </a:rPr>
              <a:t>семинар (обмен опытом)</a:t>
            </a:r>
            <a:endParaRPr lang="ru-RU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013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Основные принципы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24744"/>
            <a:ext cx="8291264" cy="5472608"/>
          </a:xfrm>
        </p:spPr>
        <p:txBody>
          <a:bodyPr/>
          <a:lstStyle/>
          <a:p>
            <a:r>
              <a:rPr lang="ru-RU" sz="2000" b="1" dirty="0" smtClean="0">
                <a:solidFill>
                  <a:srgbClr val="FFFF00"/>
                </a:solidFill>
              </a:rPr>
              <a:t>Свобода выбора </a:t>
            </a:r>
            <a:r>
              <a:rPr lang="ru-RU" sz="2000" dirty="0" smtClean="0">
                <a:solidFill>
                  <a:srgbClr val="FFFF00"/>
                </a:solidFill>
              </a:rPr>
              <a:t>(выбор темы, формы и методов, учителя, класса </a:t>
            </a:r>
            <a:r>
              <a:rPr lang="ru-RU" sz="2000" dirty="0" smtClean="0">
                <a:solidFill>
                  <a:srgbClr val="FFFF00"/>
                </a:solidFill>
              </a:rPr>
              <a:t>)</a:t>
            </a:r>
          </a:p>
          <a:p>
            <a:pPr marL="0" indent="0">
              <a:buNone/>
            </a:pPr>
            <a:endParaRPr lang="ru-RU" sz="2000" dirty="0" smtClean="0">
              <a:solidFill>
                <a:srgbClr val="FFFF00"/>
              </a:solidFill>
            </a:endParaRPr>
          </a:p>
          <a:p>
            <a:r>
              <a:rPr lang="ru-RU" sz="2000" dirty="0">
                <a:solidFill>
                  <a:srgbClr val="FFFF00"/>
                </a:solidFill>
              </a:rPr>
              <a:t> </a:t>
            </a:r>
            <a:r>
              <a:rPr lang="ru-RU" sz="2000" b="1" dirty="0" smtClean="0">
                <a:solidFill>
                  <a:srgbClr val="FFFF00"/>
                </a:solidFill>
              </a:rPr>
              <a:t>Принципы </a:t>
            </a:r>
            <a:r>
              <a:rPr lang="ru-RU" sz="2000" b="1" dirty="0">
                <a:solidFill>
                  <a:srgbClr val="FFFF00"/>
                </a:solidFill>
              </a:rPr>
              <a:t>равенства </a:t>
            </a:r>
            <a:r>
              <a:rPr lang="ru-RU" sz="2000" dirty="0">
                <a:solidFill>
                  <a:srgbClr val="FFFF00"/>
                </a:solidFill>
              </a:rPr>
              <a:t>– </a:t>
            </a:r>
            <a:r>
              <a:rPr lang="ru-RU" sz="2000" dirty="0" err="1">
                <a:solidFill>
                  <a:srgbClr val="FFFF00"/>
                </a:solidFill>
              </a:rPr>
              <a:t>диалогизма</a:t>
            </a:r>
            <a:r>
              <a:rPr lang="ru-RU" sz="2000" dirty="0">
                <a:solidFill>
                  <a:srgbClr val="FFFF00"/>
                </a:solidFill>
              </a:rPr>
              <a:t>, </a:t>
            </a:r>
            <a:r>
              <a:rPr lang="ru-RU" sz="2000" dirty="0" err="1">
                <a:solidFill>
                  <a:srgbClr val="FFFF00"/>
                </a:solidFill>
              </a:rPr>
              <a:t>соразвития</a:t>
            </a:r>
            <a:r>
              <a:rPr lang="ru-RU" sz="2000" dirty="0">
                <a:solidFill>
                  <a:srgbClr val="FFFF00"/>
                </a:solidFill>
              </a:rPr>
              <a:t>, свободы, сотрудничества, единства и принятия</a:t>
            </a:r>
            <a:r>
              <a:rPr lang="ru-RU" sz="2000" dirty="0" smtClean="0">
                <a:solidFill>
                  <a:srgbClr val="FFFF00"/>
                </a:solidFill>
              </a:rPr>
              <a:t>.</a:t>
            </a:r>
          </a:p>
          <a:p>
            <a:pPr marL="0" indent="0">
              <a:buNone/>
            </a:pPr>
            <a:endParaRPr lang="ru-RU" sz="2000" dirty="0" smtClean="0">
              <a:solidFill>
                <a:srgbClr val="FFFF00"/>
              </a:solidFill>
            </a:endParaRPr>
          </a:p>
          <a:p>
            <a:pPr lvl="0"/>
            <a:r>
              <a:rPr lang="ru-RU" sz="2000" b="1" dirty="0">
                <a:solidFill>
                  <a:srgbClr val="FFFF00"/>
                </a:solidFill>
              </a:rPr>
              <a:t>Доброжелательное отношение</a:t>
            </a:r>
            <a:r>
              <a:rPr lang="ru-RU" sz="2000" dirty="0">
                <a:solidFill>
                  <a:srgbClr val="FFFF00"/>
                </a:solidFill>
              </a:rPr>
              <a:t>. </a:t>
            </a:r>
            <a:r>
              <a:rPr lang="ru-RU" sz="2000" dirty="0" smtClean="0">
                <a:solidFill>
                  <a:srgbClr val="FFFF00"/>
                </a:solidFill>
              </a:rPr>
              <a:t>Помним об этом при анализе урока.  </a:t>
            </a:r>
            <a:r>
              <a:rPr lang="ru-RU" sz="2000" dirty="0">
                <a:solidFill>
                  <a:srgbClr val="FFFF00"/>
                </a:solidFill>
              </a:rPr>
              <a:t>В крайнем случае, всегда можно найти обтекаемую форму критики: "А </a:t>
            </a:r>
            <a:r>
              <a:rPr lang="ru-RU" sz="2000" dirty="0" smtClean="0">
                <a:solidFill>
                  <a:srgbClr val="FFFF00"/>
                </a:solidFill>
              </a:rPr>
              <a:t>почему </a:t>
            </a:r>
            <a:r>
              <a:rPr lang="ru-RU" sz="2000" dirty="0">
                <a:solidFill>
                  <a:srgbClr val="FFFF00"/>
                </a:solidFill>
              </a:rPr>
              <a:t>бы не попробовать вот так? А может изменить вот этот пункт урока на другой?" и т.д</a:t>
            </a:r>
            <a:r>
              <a:rPr lang="ru-RU" sz="2000" dirty="0" smtClean="0">
                <a:solidFill>
                  <a:srgbClr val="FFFF00"/>
                </a:solidFill>
              </a:rPr>
              <a:t>.</a:t>
            </a:r>
          </a:p>
          <a:p>
            <a:pPr marL="0" lvl="0" indent="0">
              <a:buNone/>
            </a:pPr>
            <a:endParaRPr lang="ru-RU" sz="2000" dirty="0">
              <a:solidFill>
                <a:srgbClr val="FFFF00"/>
              </a:solidFill>
            </a:endParaRPr>
          </a:p>
          <a:p>
            <a:pPr lvl="0"/>
            <a:r>
              <a:rPr lang="ru-RU" sz="2000" b="1" dirty="0">
                <a:solidFill>
                  <a:srgbClr val="FFFF00"/>
                </a:solidFill>
              </a:rPr>
              <a:t>Обязательный анализ</a:t>
            </a:r>
            <a:r>
              <a:rPr lang="ru-RU" sz="2000" dirty="0">
                <a:solidFill>
                  <a:srgbClr val="FFFF00"/>
                </a:solidFill>
              </a:rPr>
              <a:t>. Если уж вы пришли на урок, то ограничиваться двумя-тремя общими фразами неразумно. </a:t>
            </a:r>
            <a:r>
              <a:rPr lang="ru-RU" sz="2000" dirty="0" smtClean="0">
                <a:solidFill>
                  <a:srgbClr val="FFFF00"/>
                </a:solidFill>
              </a:rPr>
              <a:t>И </a:t>
            </a:r>
            <a:r>
              <a:rPr lang="ru-RU" sz="2000" dirty="0">
                <a:solidFill>
                  <a:srgbClr val="FFFF00"/>
                </a:solidFill>
              </a:rPr>
              <a:t>по итогам обязательно дать развернутую оценку по данному аспекту</a:t>
            </a:r>
            <a:r>
              <a:rPr lang="ru-RU" sz="2000" dirty="0" smtClean="0">
                <a:solidFill>
                  <a:srgbClr val="FFFF00"/>
                </a:solidFill>
              </a:rPr>
              <a:t>. Дать рекомендации.</a:t>
            </a:r>
            <a:endParaRPr lang="ru-RU" sz="2000" dirty="0">
              <a:solidFill>
                <a:srgbClr val="FFFF00"/>
              </a:solidFill>
            </a:endParaRPr>
          </a:p>
          <a:p>
            <a:endParaRPr lang="ru-RU" sz="2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35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Условия реализации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196752"/>
            <a:ext cx="8712968" cy="5184576"/>
          </a:xfrm>
        </p:spPr>
        <p:txBody>
          <a:bodyPr/>
          <a:lstStyle/>
          <a:p>
            <a:r>
              <a:rPr lang="ru-RU" sz="2400" dirty="0">
                <a:solidFill>
                  <a:srgbClr val="FFFF00"/>
                </a:solidFill>
              </a:rPr>
              <a:t>1</a:t>
            </a:r>
            <a:r>
              <a:rPr lang="ru-RU" sz="2400" dirty="0" smtClean="0">
                <a:solidFill>
                  <a:srgbClr val="FFFF00"/>
                </a:solidFill>
              </a:rPr>
              <a:t>. </a:t>
            </a:r>
            <a:r>
              <a:rPr lang="ru-RU" sz="2400" dirty="0" smtClean="0">
                <a:solidFill>
                  <a:srgbClr val="FFFF00"/>
                </a:solidFill>
              </a:rPr>
              <a:t>Кадровый состав коллектива </a:t>
            </a:r>
            <a:r>
              <a:rPr lang="ru-RU" sz="2400" dirty="0" smtClean="0">
                <a:solidFill>
                  <a:srgbClr val="FFFF00"/>
                </a:solidFill>
              </a:rPr>
              <a:t>: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smtClean="0">
                <a:solidFill>
                  <a:srgbClr val="FFFF00"/>
                </a:solidFill>
              </a:rPr>
              <a:t>      </a:t>
            </a:r>
            <a:r>
              <a:rPr lang="ru-RU" sz="2400" dirty="0" smtClean="0">
                <a:solidFill>
                  <a:srgbClr val="FFFF00"/>
                </a:solidFill>
              </a:rPr>
              <a:t>87</a:t>
            </a:r>
            <a:r>
              <a:rPr lang="ru-RU" sz="2400" dirty="0" smtClean="0">
                <a:solidFill>
                  <a:srgbClr val="FFFF00"/>
                </a:solidFill>
              </a:rPr>
              <a:t>% имеют 1 и высшую кв. категорию, </a:t>
            </a:r>
            <a:endParaRPr lang="ru-RU" sz="2400" dirty="0" smtClean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smtClean="0">
                <a:solidFill>
                  <a:srgbClr val="FFFF00"/>
                </a:solidFill>
              </a:rPr>
              <a:t>      </a:t>
            </a:r>
            <a:r>
              <a:rPr lang="ru-RU" sz="2400" dirty="0" smtClean="0">
                <a:solidFill>
                  <a:srgbClr val="FFFF00"/>
                </a:solidFill>
              </a:rPr>
              <a:t>78 </a:t>
            </a:r>
            <a:r>
              <a:rPr lang="ru-RU" sz="2400" dirty="0" smtClean="0">
                <a:solidFill>
                  <a:srgbClr val="FFFF00"/>
                </a:solidFill>
              </a:rPr>
              <a:t>% имеют стаж свыше 10 лет, </a:t>
            </a:r>
            <a:endParaRPr lang="ru-RU" sz="2400" dirty="0" smtClean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smtClean="0">
                <a:solidFill>
                  <a:srgbClr val="FFFF00"/>
                </a:solidFill>
              </a:rPr>
              <a:t>      </a:t>
            </a:r>
            <a:r>
              <a:rPr lang="ru-RU" sz="2400" dirty="0" smtClean="0">
                <a:solidFill>
                  <a:srgbClr val="FFFF00"/>
                </a:solidFill>
              </a:rPr>
              <a:t>100 % педагогов </a:t>
            </a:r>
            <a:r>
              <a:rPr lang="ru-RU" sz="2400" dirty="0" smtClean="0">
                <a:solidFill>
                  <a:srgbClr val="FFFF00"/>
                </a:solidFill>
              </a:rPr>
              <a:t>прошли курсовую переподготовку в последние 3 года</a:t>
            </a:r>
            <a:r>
              <a:rPr lang="ru-RU" sz="2400" dirty="0" smtClean="0">
                <a:solidFill>
                  <a:srgbClr val="FFFF00"/>
                </a:solidFill>
              </a:rPr>
              <a:t>)</a:t>
            </a:r>
            <a:endParaRPr lang="ru-RU" sz="2400" dirty="0" smtClean="0">
              <a:solidFill>
                <a:srgbClr val="FFFF00"/>
              </a:solidFill>
            </a:endParaRPr>
          </a:p>
          <a:p>
            <a:r>
              <a:rPr lang="ru-RU" sz="2400" dirty="0" smtClean="0">
                <a:solidFill>
                  <a:srgbClr val="FFFF00"/>
                </a:solidFill>
              </a:rPr>
              <a:t>2. Опыт проведения </a:t>
            </a:r>
            <a:r>
              <a:rPr lang="ru-RU" sz="2400" dirty="0" smtClean="0">
                <a:solidFill>
                  <a:srgbClr val="FFFF00"/>
                </a:solidFill>
              </a:rPr>
              <a:t>открытых уроков, методических семинаров.</a:t>
            </a:r>
            <a:endParaRPr lang="ru-RU" sz="2400" dirty="0" smtClean="0">
              <a:solidFill>
                <a:srgbClr val="FFFF00"/>
              </a:solidFill>
            </a:endParaRPr>
          </a:p>
          <a:p>
            <a:r>
              <a:rPr lang="ru-RU" sz="2400" dirty="0" smtClean="0">
                <a:solidFill>
                  <a:srgbClr val="FFFF00"/>
                </a:solidFill>
              </a:rPr>
              <a:t>3. 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smtClean="0">
                <a:solidFill>
                  <a:srgbClr val="FFFF00"/>
                </a:solidFill>
              </a:rPr>
              <a:t>Опыт реализации технологии «погружения».</a:t>
            </a:r>
          </a:p>
          <a:p>
            <a:r>
              <a:rPr lang="ru-RU" sz="2400" dirty="0" smtClean="0">
                <a:solidFill>
                  <a:srgbClr val="FFFF00"/>
                </a:solidFill>
              </a:rPr>
              <a:t>4. </a:t>
            </a:r>
            <a:r>
              <a:rPr lang="ru-RU" sz="2400" dirty="0" smtClean="0">
                <a:solidFill>
                  <a:srgbClr val="FFFF00"/>
                </a:solidFill>
              </a:rPr>
              <a:t>Наличие разработанной и апробированной карты оценки эффективности </a:t>
            </a:r>
            <a:r>
              <a:rPr lang="ru-RU" sz="2400" dirty="0">
                <a:solidFill>
                  <a:srgbClr val="FFFF00"/>
                </a:solidFill>
              </a:rPr>
              <a:t>урока</a:t>
            </a:r>
            <a:r>
              <a:rPr lang="ru-RU" sz="2400" dirty="0" smtClean="0">
                <a:solidFill>
                  <a:srgbClr val="FFFF00"/>
                </a:solidFill>
              </a:rPr>
              <a:t>.</a:t>
            </a:r>
          </a:p>
          <a:p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smtClean="0">
                <a:solidFill>
                  <a:srgbClr val="FFFF00"/>
                </a:solidFill>
              </a:rPr>
              <a:t>5. </a:t>
            </a:r>
            <a:r>
              <a:rPr lang="ru-RU" sz="2400" dirty="0" smtClean="0">
                <a:solidFill>
                  <a:srgbClr val="FFFF00"/>
                </a:solidFill>
              </a:rPr>
              <a:t>Анализ </a:t>
            </a:r>
            <a:r>
              <a:rPr lang="ru-RU" sz="2400" dirty="0">
                <a:solidFill>
                  <a:srgbClr val="FFFF00"/>
                </a:solidFill>
              </a:rPr>
              <a:t>посещенных уроков и выявленные проблемы</a:t>
            </a:r>
          </a:p>
          <a:p>
            <a:endParaRPr lang="ru-RU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Ожидаемые результаты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rgbClr val="FFC000"/>
                </a:solidFill>
              </a:rPr>
              <a:t>Педагог</a:t>
            </a:r>
          </a:p>
          <a:p>
            <a:endParaRPr lang="ru-RU" sz="1800" dirty="0">
              <a:solidFill>
                <a:schemeClr val="folHlink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half" idx="2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FFC000"/>
                </a:solidFill>
              </a:rPr>
              <a:t>опыт </a:t>
            </a:r>
            <a:r>
              <a:rPr lang="ru-RU" dirty="0">
                <a:solidFill>
                  <a:srgbClr val="FFC000"/>
                </a:solidFill>
              </a:rPr>
              <a:t>публичного выступления, </a:t>
            </a:r>
            <a:endParaRPr lang="ru-RU" dirty="0" smtClean="0">
              <a:solidFill>
                <a:srgbClr val="FFC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FFC000"/>
                </a:solidFill>
              </a:rPr>
              <a:t>возможность  </a:t>
            </a:r>
            <a:r>
              <a:rPr lang="ru-RU" dirty="0">
                <a:solidFill>
                  <a:srgbClr val="FFC000"/>
                </a:solidFill>
              </a:rPr>
              <a:t>заявить о себе</a:t>
            </a:r>
            <a:r>
              <a:rPr lang="ru-RU" dirty="0" smtClean="0">
                <a:solidFill>
                  <a:srgbClr val="FFC000"/>
                </a:solidFill>
              </a:rPr>
              <a:t>,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>
                <a:solidFill>
                  <a:srgbClr val="FFC000"/>
                </a:solidFill>
              </a:rPr>
              <a:t>признание со стороны коллег, администрации, мотивацию для самообразования, саморазвития.</a:t>
            </a:r>
          </a:p>
          <a:p>
            <a:pPr>
              <a:buFont typeface="Wingdings" pitchFamily="2" charset="2"/>
              <a:buChar char="Ø"/>
            </a:pPr>
            <a:endParaRPr lang="ru-RU" dirty="0">
              <a:solidFill>
                <a:srgbClr val="FFC000"/>
              </a:solidFill>
            </a:endParaRPr>
          </a:p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3"/>
          </p:nvPr>
        </p:nvSpPr>
        <p:spPr>
          <a:xfrm>
            <a:off x="4645025" y="1124745"/>
            <a:ext cx="4041775" cy="720080"/>
          </a:xfrm>
        </p:spPr>
        <p:txBody>
          <a:bodyPr/>
          <a:lstStyle/>
          <a:p>
            <a:r>
              <a:rPr lang="ru-RU" dirty="0">
                <a:solidFill>
                  <a:srgbClr val="FFFF00"/>
                </a:solidFill>
              </a:rPr>
              <a:t>Управленческие задачи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4"/>
          </p:nvPr>
        </p:nvSpPr>
        <p:spPr>
          <a:xfrm>
            <a:off x="4211960" y="2174875"/>
            <a:ext cx="4752527" cy="3951288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>
                <a:solidFill>
                  <a:srgbClr val="FFFF00"/>
                </a:solidFill>
                <a:ea typeface="Calibri"/>
                <a:cs typeface="Times New Roman"/>
              </a:rPr>
              <a:t>систематизация деятельности </a:t>
            </a:r>
            <a:r>
              <a:rPr lang="ru-RU" dirty="0" err="1">
                <a:solidFill>
                  <a:srgbClr val="FFFF00"/>
                </a:solidFill>
                <a:ea typeface="Calibri"/>
                <a:cs typeface="Times New Roman"/>
              </a:rPr>
              <a:t>педколлектива</a:t>
            </a:r>
            <a:r>
              <a:rPr lang="ru-RU" dirty="0">
                <a:solidFill>
                  <a:srgbClr val="FFFF00"/>
                </a:solidFill>
                <a:ea typeface="Calibri"/>
                <a:cs typeface="Times New Roman"/>
              </a:rPr>
              <a:t> по единой методической </a:t>
            </a:r>
            <a:r>
              <a:rPr lang="ru-RU" dirty="0" smtClean="0">
                <a:solidFill>
                  <a:srgbClr val="FFFF00"/>
                </a:solidFill>
                <a:ea typeface="Calibri"/>
                <a:cs typeface="Times New Roman"/>
              </a:rPr>
              <a:t>теме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FFFF00"/>
                </a:solidFill>
              </a:rPr>
              <a:t>повышение </a:t>
            </a:r>
            <a:r>
              <a:rPr lang="ru-RU" dirty="0">
                <a:solidFill>
                  <a:srgbClr val="FFFF00"/>
                </a:solidFill>
              </a:rPr>
              <a:t>качества преподавания в </a:t>
            </a:r>
            <a:r>
              <a:rPr lang="ru-RU" dirty="0" smtClean="0">
                <a:solidFill>
                  <a:srgbClr val="FFFF00"/>
                </a:solidFill>
              </a:rPr>
              <a:t>школе</a:t>
            </a:r>
          </a:p>
          <a:p>
            <a:pPr>
              <a:buFont typeface="Wingdings" pitchFamily="2" charset="2"/>
              <a:buChar char="Ø"/>
            </a:pPr>
            <a:r>
              <a:rPr lang="ru-RU" dirty="0">
                <a:solidFill>
                  <a:srgbClr val="FFFF00"/>
                </a:solidFill>
              </a:rPr>
              <a:t>апробирование и введение инновационных форм и методов преподавания. </a:t>
            </a:r>
          </a:p>
          <a:p>
            <a:pPr>
              <a:buFont typeface="Wingdings" pitchFamily="2" charset="2"/>
              <a:buChar char="Ø"/>
            </a:pPr>
            <a:endParaRPr lang="ru-RU" dirty="0" smtClean="0">
              <a:solidFill>
                <a:srgbClr val="FFFF00"/>
              </a:solidFill>
              <a:ea typeface="Calibri"/>
              <a:cs typeface="Times New Roman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онтакт">
  <a:themeElements>
    <a:clrScheme name="Общ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бщени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бщ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бщ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бщ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бщ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бщ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бщ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щ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щ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щ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щ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щ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щ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Контакт</Template>
  <TotalTime>479</TotalTime>
  <Words>717</Words>
  <Application>Microsoft Office PowerPoint</Application>
  <PresentationFormat>Экран (4:3)</PresentationFormat>
  <Paragraphs>98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Контакт</vt:lpstr>
      <vt:lpstr>МУНИЦИПАЛЬНОЕ ОБРАЗОВАНИЕ ТАЗОВСКИЙ РАЙОН Муниципальное казенное общеобразовательное учреждение Газ-Салинская средняя общеобразовательная школа  </vt:lpstr>
      <vt:lpstr>Актуальность </vt:lpstr>
      <vt:lpstr>«Я никогда не учу своих учеников.  Я только даю им условия,  при которых они могут сами учиться».  Альберт Эйнштейн</vt:lpstr>
      <vt:lpstr>Содержание деятельности по реализации проекта</vt:lpstr>
      <vt:lpstr>События</vt:lpstr>
      <vt:lpstr>Единый методический день</vt:lpstr>
      <vt:lpstr>Основные принципы</vt:lpstr>
      <vt:lpstr>Условия реализации</vt:lpstr>
      <vt:lpstr>Ожидаемые результаты</vt:lpstr>
      <vt:lpstr>Ожидаемые результаты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ОБРАЗОВАНИЕ ТАЗОВСКИЙ РАЙОН Муниципальное казенное общеобразовательное учреждение Газ-Салинская средняя общеобразовательная школа</dc:title>
  <dc:creator>SokolovaLV</dc:creator>
  <cp:lastModifiedBy>SokolovaLV</cp:lastModifiedBy>
  <cp:revision>26</cp:revision>
  <dcterms:created xsi:type="dcterms:W3CDTF">2020-11-18T10:49:17Z</dcterms:created>
  <dcterms:modified xsi:type="dcterms:W3CDTF">2020-11-22T19:40:00Z</dcterms:modified>
</cp:coreProperties>
</file>