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diagrams/layout2.xml" ContentType="application/vnd.openxmlformats-officedocument.drawingml.diagramLayout+xml"/>
  <Default Extension="vml" ContentType="application/vnd.openxmlformats-officedocument.vmlDrawing"/>
  <Override PartName="/ppt/diagrams/layout3.xml" ContentType="application/vnd.openxmlformats-officedocument.drawingml.diagramLayou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drawing7.xml" ContentType="application/vnd.ms-office.drawingml.diagramDrawing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charts/chart8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26"/>
  </p:notesMasterIdLst>
  <p:sldIdLst>
    <p:sldId id="257" r:id="rId2"/>
    <p:sldId id="267" r:id="rId3"/>
    <p:sldId id="274" r:id="rId4"/>
    <p:sldId id="273" r:id="rId5"/>
    <p:sldId id="296" r:id="rId6"/>
    <p:sldId id="294" r:id="rId7"/>
    <p:sldId id="275" r:id="rId8"/>
    <p:sldId id="282" r:id="rId9"/>
    <p:sldId id="298" r:id="rId10"/>
    <p:sldId id="285" r:id="rId11"/>
    <p:sldId id="278" r:id="rId12"/>
    <p:sldId id="299" r:id="rId13"/>
    <p:sldId id="305" r:id="rId14"/>
    <p:sldId id="306" r:id="rId15"/>
    <p:sldId id="288" r:id="rId16"/>
    <p:sldId id="304" r:id="rId17"/>
    <p:sldId id="302" r:id="rId18"/>
    <p:sldId id="289" r:id="rId19"/>
    <p:sldId id="290" r:id="rId20"/>
    <p:sldId id="291" r:id="rId21"/>
    <p:sldId id="292" r:id="rId22"/>
    <p:sldId id="261" r:id="rId23"/>
    <p:sldId id="280" r:id="rId24"/>
    <p:sldId id="293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  <a:srgbClr val="3333FF"/>
    <a:srgbClr val="6633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680" autoAdjust="0"/>
    <p:restoredTop sz="94660"/>
  </p:normalViewPr>
  <p:slideViewPr>
    <p:cSldViewPr>
      <p:cViewPr>
        <p:scale>
          <a:sx n="75" d="100"/>
          <a:sy n="75" d="100"/>
        </p:scale>
        <p:origin x="-1224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.gajdarenko\Desktop\&#1053;&#1040;&#1058;&#1040;&#1051;&#1068;&#1071;\&#1053;&#1040;&#1058;&#1040;&#1051;&#1068;&#1071;\&#1057;&#1077;&#1090;&#1077;&#1074;&#1086;&#1081;%20&#1075;&#1086;&#1088;&#1086;&#1076;.%20&#1054;&#1073;&#1088;&#1072;&#1079;&#1086;&#1074;&#1072;&#1085;&#1080;&#1077;\2020\&#1050;&#1086;&#1087;&#1080;&#1103;%20&#1090;&#1072;&#1073;&#1083;&#1080;&#1094;&#1099;%20&#1069;&#1046;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2018/19</c:v>
                </c:pt>
              </c:strCache>
            </c:strRef>
          </c:tx>
          <c:dLbls>
            <c:dLbl>
              <c:idx val="1"/>
              <c:layout>
                <c:manualLayout>
                  <c:x val="-4.3010451652639933E-2"/>
                  <c:y val="1.3675117961352215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aseline="0">
                    <a:latin typeface="PT Astra Serif" pitchFamily="18" charset="-52"/>
                    <a:ea typeface="PT Astra Serif" pitchFamily="18" charset="-52"/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"Отличники"</c:v>
                </c:pt>
                <c:pt idx="1">
                  <c:v>"Хорошисты"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217</c:v>
                </c:pt>
                <c:pt idx="1">
                  <c:v>1022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2019/20</c:v>
                </c:pt>
              </c:strCache>
            </c:strRef>
          </c:tx>
          <c:dLbls>
            <c:dLbl>
              <c:idx val="0"/>
              <c:layout>
                <c:manualLayout>
                  <c:x val="-1.2121127283925835E-2"/>
                  <c:y val="5.6774124329236446E-2"/>
                </c:manualLayout>
              </c:layout>
              <c:showVal val="1"/>
            </c:dLbl>
            <c:dLbl>
              <c:idx val="1"/>
              <c:layout>
                <c:manualLayout>
                  <c:x val="-1.4337042994195689E-2"/>
                  <c:y val="6.8375589806760903E-3"/>
                </c:manualLayout>
              </c:layout>
              <c:showVal val="1"/>
            </c:dLbl>
            <c:txPr>
              <a:bodyPr/>
              <a:lstStyle/>
              <a:p>
                <a:pPr>
                  <a:defRPr sz="1200" baseline="0">
                    <a:latin typeface="PT Astra Serif" pitchFamily="18" charset="-52"/>
                    <a:ea typeface="PT Astra Serif" pitchFamily="18" charset="-52"/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"Отличники"</c:v>
                </c:pt>
                <c:pt idx="1">
                  <c:v>"Хорошисты"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159</c:v>
                </c:pt>
                <c:pt idx="1">
                  <c:v>1095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2020/21</c:v>
                </c:pt>
              </c:strCache>
            </c:strRef>
          </c:tx>
          <c:dLbls>
            <c:dLbl>
              <c:idx val="0"/>
              <c:layout>
                <c:manualLayout>
                  <c:x val="-1.2121127283925835E-2"/>
                  <c:y val="-3.6128988209514004E-2"/>
                </c:manualLayout>
              </c:layout>
              <c:showVal val="1"/>
            </c:dLbl>
            <c:dLbl>
              <c:idx val="1"/>
              <c:layout>
                <c:manualLayout>
                  <c:x val="2.8673634435093291E-2"/>
                  <c:y val="-6.8375589806760834E-3"/>
                </c:manualLayout>
              </c:layout>
              <c:showVal val="1"/>
            </c:dLbl>
            <c:txPr>
              <a:bodyPr/>
              <a:lstStyle/>
              <a:p>
                <a:pPr>
                  <a:defRPr sz="1200" baseline="0">
                    <a:latin typeface="PT Astra Serif" pitchFamily="18" charset="-52"/>
                    <a:ea typeface="PT Astra Serif" pitchFamily="18" charset="-52"/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"Отличники"</c:v>
                </c:pt>
                <c:pt idx="1">
                  <c:v>"Хорошисты"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164</c:v>
                </c:pt>
                <c:pt idx="1">
                  <c:v>1166</c:v>
                </c:pt>
              </c:numCache>
            </c:numRef>
          </c:val>
        </c:ser>
        <c:axId val="132737280"/>
        <c:axId val="133190784"/>
      </c:barChart>
      <c:catAx>
        <c:axId val="132737280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0" i="1" baseline="0">
                <a:latin typeface="PT Astra Serif" pitchFamily="18" charset="-52"/>
                <a:ea typeface="PT Astra Serif" pitchFamily="18" charset="-52"/>
              </a:defRPr>
            </a:pPr>
            <a:endParaRPr lang="ru-RU"/>
          </a:p>
        </c:txPr>
        <c:crossAx val="133190784"/>
        <c:crosses val="autoZero"/>
        <c:auto val="1"/>
        <c:lblAlgn val="ctr"/>
        <c:lblOffset val="100"/>
      </c:catAx>
      <c:valAx>
        <c:axId val="133190784"/>
        <c:scaling>
          <c:orientation val="minMax"/>
        </c:scaling>
        <c:delete val="1"/>
        <c:axPos val="l"/>
        <c:majorGridlines/>
        <c:numFmt formatCode="General" sourceLinked="1"/>
        <c:tickLblPos val="nextTo"/>
        <c:crossAx val="132737280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1200" baseline="0">
              <a:latin typeface="PT Astra Serif" pitchFamily="18" charset="-52"/>
              <a:ea typeface="PT Astra Serif" pitchFamily="18" charset="-52"/>
            </a:defRPr>
          </a:pPr>
          <a:endParaRPr lang="ru-RU"/>
        </a:p>
      </c:txPr>
    </c:legend>
    <c:plotVisOnly val="1"/>
  </c:chart>
  <c:spPr>
    <a:ln>
      <a:solidFill>
        <a:schemeClr val="accent5">
          <a:lumMod val="60000"/>
          <a:lumOff val="40000"/>
        </a:schemeClr>
      </a:solidFill>
    </a:ln>
  </c:spPr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perspective val="30"/>
    </c:view3D>
    <c:plotArea>
      <c:layout/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2018/19</c:v>
                </c:pt>
              </c:strCache>
            </c:strRef>
          </c:tx>
          <c:dLbls>
            <c:txPr>
              <a:bodyPr/>
              <a:lstStyle/>
              <a:p>
                <a:pPr>
                  <a:defRPr sz="1200" baseline="0"/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Общая успеваемость</c:v>
                </c:pt>
                <c:pt idx="1">
                  <c:v>Качественная успеваемость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97.5</c:v>
                </c:pt>
                <c:pt idx="1">
                  <c:v>38.300000000000004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2019/20</c:v>
                </c:pt>
              </c:strCache>
            </c:strRef>
          </c:tx>
          <c:dLbls>
            <c:txPr>
              <a:bodyPr/>
              <a:lstStyle/>
              <a:p>
                <a:pPr>
                  <a:defRPr sz="1200" baseline="0"/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Общая успеваемость</c:v>
                </c:pt>
                <c:pt idx="1">
                  <c:v>Качественная успеваемость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98.4</c:v>
                </c:pt>
                <c:pt idx="1">
                  <c:v>43.7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2020/21</c:v>
                </c:pt>
              </c:strCache>
            </c:strRef>
          </c:tx>
          <c:spPr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c:spPr>
          <c:dLbls>
            <c:txPr>
              <a:bodyPr/>
              <a:lstStyle/>
              <a:p>
                <a:pPr>
                  <a:defRPr sz="1200" baseline="0"/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Общая успеваемость</c:v>
                </c:pt>
                <c:pt idx="1">
                  <c:v>Качественная успеваемость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96.4</c:v>
                </c:pt>
                <c:pt idx="1">
                  <c:v>38.200000000000003</c:v>
                </c:pt>
              </c:numCache>
            </c:numRef>
          </c:val>
        </c:ser>
        <c:shape val="cylinder"/>
        <c:axId val="133396736"/>
        <c:axId val="133406720"/>
        <c:axId val="0"/>
      </c:bar3DChart>
      <c:catAx>
        <c:axId val="133396736"/>
        <c:scaling>
          <c:orientation val="minMax"/>
        </c:scaling>
        <c:axPos val="l"/>
        <c:tickLblPos val="nextTo"/>
        <c:txPr>
          <a:bodyPr/>
          <a:lstStyle/>
          <a:p>
            <a:pPr>
              <a:defRPr sz="1200" b="0" i="1" baseline="0"/>
            </a:pPr>
            <a:endParaRPr lang="ru-RU"/>
          </a:p>
        </c:txPr>
        <c:crossAx val="133406720"/>
        <c:crosses val="autoZero"/>
        <c:auto val="1"/>
        <c:lblAlgn val="ctr"/>
        <c:lblOffset val="100"/>
      </c:catAx>
      <c:valAx>
        <c:axId val="133406720"/>
        <c:scaling>
          <c:orientation val="minMax"/>
        </c:scaling>
        <c:axPos val="b"/>
        <c:majorGridlines/>
        <c:numFmt formatCode="General" sourceLinked="1"/>
        <c:tickLblPos val="nextTo"/>
        <c:txPr>
          <a:bodyPr/>
          <a:lstStyle/>
          <a:p>
            <a:pPr>
              <a:defRPr>
                <a:latin typeface="PT Astra Serif" pitchFamily="18" charset="-52"/>
                <a:ea typeface="PT Astra Serif" pitchFamily="18" charset="-52"/>
              </a:defRPr>
            </a:pPr>
            <a:endParaRPr lang="ru-RU"/>
          </a:p>
        </c:txPr>
        <c:crossAx val="133396736"/>
        <c:crosses val="autoZero"/>
        <c:crossBetween val="between"/>
      </c:valAx>
      <c:spPr>
        <a:ln>
          <a:solidFill>
            <a:srgbClr val="7E6BC9">
              <a:lumMod val="60000"/>
              <a:lumOff val="40000"/>
            </a:srgbClr>
          </a:solidFill>
        </a:ln>
      </c:spPr>
    </c:plotArea>
    <c:legend>
      <c:legendPos val="r"/>
      <c:layout/>
      <c:txPr>
        <a:bodyPr/>
        <a:lstStyle/>
        <a:p>
          <a:pPr>
            <a:defRPr sz="1200" baseline="0"/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1-4 кл.</c:v>
                </c:pt>
              </c:strCache>
            </c:strRef>
          </c:tx>
          <c:dLbls>
            <c:txPr>
              <a:bodyPr/>
              <a:lstStyle/>
              <a:p>
                <a:pPr>
                  <a:defRPr sz="1200" baseline="0"/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2018/19</c:v>
                </c:pt>
                <c:pt idx="1">
                  <c:v>2019/20</c:v>
                </c:pt>
                <c:pt idx="2">
                  <c:v>2020/21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45.8</c:v>
                </c:pt>
                <c:pt idx="1">
                  <c:v>45.9</c:v>
                </c:pt>
                <c:pt idx="2">
                  <c:v>44.2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5-9 кл.</c:v>
                </c:pt>
              </c:strCache>
            </c:strRef>
          </c:tx>
          <c:dLbls>
            <c:txPr>
              <a:bodyPr/>
              <a:lstStyle/>
              <a:p>
                <a:pPr>
                  <a:defRPr sz="1200" baseline="0"/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2018/19</c:v>
                </c:pt>
                <c:pt idx="1">
                  <c:v>2019/20</c:v>
                </c:pt>
                <c:pt idx="2">
                  <c:v>2020/21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31.38</c:v>
                </c:pt>
                <c:pt idx="1">
                  <c:v>34</c:v>
                </c:pt>
                <c:pt idx="2">
                  <c:v>29.9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10-11 кл.</c:v>
                </c:pt>
              </c:strCache>
            </c:strRef>
          </c:tx>
          <c:dLbls>
            <c:txPr>
              <a:bodyPr/>
              <a:lstStyle/>
              <a:p>
                <a:pPr>
                  <a:defRPr sz="1200" baseline="0"/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2018/19</c:v>
                </c:pt>
                <c:pt idx="1">
                  <c:v>2019/20</c:v>
                </c:pt>
                <c:pt idx="2">
                  <c:v>2020/21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28.4</c:v>
                </c:pt>
                <c:pt idx="1">
                  <c:v>30.8</c:v>
                </c:pt>
                <c:pt idx="2">
                  <c:v>36.86</c:v>
                </c:pt>
              </c:numCache>
            </c:numRef>
          </c:val>
        </c:ser>
        <c:shape val="cylinder"/>
        <c:axId val="133454080"/>
        <c:axId val="133484544"/>
        <c:axId val="0"/>
      </c:bar3DChart>
      <c:catAx>
        <c:axId val="133454080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aseline="0"/>
            </a:pPr>
            <a:endParaRPr lang="ru-RU"/>
          </a:p>
        </c:txPr>
        <c:crossAx val="133484544"/>
        <c:crosses val="autoZero"/>
        <c:auto val="1"/>
        <c:lblAlgn val="ctr"/>
        <c:lblOffset val="100"/>
      </c:catAx>
      <c:valAx>
        <c:axId val="133484544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200" baseline="0">
                <a:latin typeface="PT Astra Serif" pitchFamily="18" charset="-52"/>
                <a:ea typeface="PT Astra Serif" pitchFamily="18" charset="-52"/>
              </a:defRPr>
            </a:pPr>
            <a:endParaRPr lang="ru-RU"/>
          </a:p>
        </c:txPr>
        <c:crossAx val="133454080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1200" baseline="0">
              <a:latin typeface="PT Astra Serif" pitchFamily="18" charset="-52"/>
              <a:ea typeface="PT Astra Serif" pitchFamily="18" charset="-52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Лист1!$C$217</c:f>
              <c:strCache>
                <c:ptCount val="1"/>
                <c:pt idx="0">
                  <c:v>Тазовский район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1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Лист1!$B$218:$B$220</c:f>
              <c:strCache>
                <c:ptCount val="3"/>
                <c:pt idx="0">
                  <c:v>математика</c:v>
                </c:pt>
                <c:pt idx="1">
                  <c:v>русский язык</c:v>
                </c:pt>
                <c:pt idx="2">
                  <c:v>чтение</c:v>
                </c:pt>
              </c:strCache>
            </c:strRef>
          </c:cat>
          <c:val>
            <c:numRef>
              <c:f>Лист1!$C$218:$C$220</c:f>
              <c:numCache>
                <c:formatCode>General</c:formatCode>
                <c:ptCount val="3"/>
                <c:pt idx="0">
                  <c:v>34</c:v>
                </c:pt>
                <c:pt idx="1">
                  <c:v>47</c:v>
                </c:pt>
                <c:pt idx="2">
                  <c:v>47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18C-49CE-A662-CB037C662827}"/>
            </c:ext>
          </c:extLst>
        </c:ser>
        <c:ser>
          <c:idx val="1"/>
          <c:order val="1"/>
          <c:tx>
            <c:strRef>
              <c:f>Лист1!$D$217</c:f>
              <c:strCache>
                <c:ptCount val="1"/>
                <c:pt idx="0">
                  <c:v>ЯНАО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1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Лист1!$B$218:$B$220</c:f>
              <c:strCache>
                <c:ptCount val="3"/>
                <c:pt idx="0">
                  <c:v>математика</c:v>
                </c:pt>
                <c:pt idx="1">
                  <c:v>русский язык</c:v>
                </c:pt>
                <c:pt idx="2">
                  <c:v>чтение</c:v>
                </c:pt>
              </c:strCache>
            </c:strRef>
          </c:cat>
          <c:val>
            <c:numRef>
              <c:f>Лист1!$D$218:$D$220</c:f>
              <c:numCache>
                <c:formatCode>General</c:formatCode>
                <c:ptCount val="3"/>
                <c:pt idx="0">
                  <c:v>51</c:v>
                </c:pt>
                <c:pt idx="1">
                  <c:v>69</c:v>
                </c:pt>
                <c:pt idx="2">
                  <c:v>70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18C-49CE-A662-CB037C662827}"/>
            </c:ext>
          </c:extLst>
        </c:ser>
        <c:gapWidth val="219"/>
        <c:overlap val="-27"/>
        <c:axId val="53623808"/>
        <c:axId val="76313344"/>
      </c:barChart>
      <c:catAx>
        <c:axId val="5362380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6313344"/>
        <c:crosses val="autoZero"/>
        <c:auto val="1"/>
        <c:lblAlgn val="ctr"/>
        <c:lblOffset val="100"/>
      </c:catAx>
      <c:valAx>
        <c:axId val="7631334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one"/>
        <c:crossAx val="53623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1884538933168516"/>
          <c:y val="0.14613346900278129"/>
          <c:w val="0.87568456348378543"/>
          <c:h val="0.39957049807356987"/>
        </c:manualLayout>
      </c:layout>
      <c:bar3DChart>
        <c:barDir val="col"/>
        <c:grouping val="percent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рисунок человека</c:v>
                </c:pt>
                <c:pt idx="1">
                  <c:v>графический диктант</c:v>
                </c:pt>
                <c:pt idx="2">
                  <c:v>образец и правило</c:v>
                </c:pt>
                <c:pt idx="3">
                  <c:v>первая буква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0.25</c:v>
                </c:pt>
                <c:pt idx="1">
                  <c:v>0.52</c:v>
                </c:pt>
                <c:pt idx="2">
                  <c:v>0.31000000000000238</c:v>
                </c:pt>
                <c:pt idx="3">
                  <c:v>0.56999999999999995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CED-416A-B91C-777FB511932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рисунок человека</c:v>
                </c:pt>
                <c:pt idx="1">
                  <c:v>графический диктант</c:v>
                </c:pt>
                <c:pt idx="2">
                  <c:v>образец и правило</c:v>
                </c:pt>
                <c:pt idx="3">
                  <c:v>первая буква</c:v>
                </c:pt>
              </c:strCache>
            </c:strRef>
          </c:cat>
          <c:val>
            <c:numRef>
              <c:f>Лист1!$C$2:$C$5</c:f>
              <c:numCache>
                <c:formatCode>0%</c:formatCode>
                <c:ptCount val="4"/>
                <c:pt idx="0">
                  <c:v>0.45</c:v>
                </c:pt>
                <c:pt idx="1">
                  <c:v>0.25</c:v>
                </c:pt>
                <c:pt idx="2">
                  <c:v>0.48000000000000032</c:v>
                </c:pt>
                <c:pt idx="3">
                  <c:v>0.29000000000000031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CED-416A-B91C-777FB511932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низкий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рисунок человека</c:v>
                </c:pt>
                <c:pt idx="1">
                  <c:v>графический диктант</c:v>
                </c:pt>
                <c:pt idx="2">
                  <c:v>образец и правило</c:v>
                </c:pt>
                <c:pt idx="3">
                  <c:v>первая буква</c:v>
                </c:pt>
              </c:strCache>
            </c:strRef>
          </c:cat>
          <c:val>
            <c:numRef>
              <c:f>Лист1!$D$2:$D$5</c:f>
              <c:numCache>
                <c:formatCode>0%</c:formatCode>
                <c:ptCount val="4"/>
                <c:pt idx="0">
                  <c:v>0.29000000000000031</c:v>
                </c:pt>
                <c:pt idx="1">
                  <c:v>0.23</c:v>
                </c:pt>
                <c:pt idx="2">
                  <c:v>0.21000000000000021</c:v>
                </c:pt>
                <c:pt idx="3">
                  <c:v>0.14000000000000001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CED-416A-B91C-777FB5119328}"/>
            </c:ext>
          </c:extLst>
        </c:ser>
        <c:shape val="cylinder"/>
        <c:axId val="54138752"/>
        <c:axId val="54140288"/>
        <c:axId val="0"/>
      </c:bar3DChart>
      <c:catAx>
        <c:axId val="54138752"/>
        <c:scaling>
          <c:orientation val="minMax"/>
        </c:scaling>
        <c:axPos val="b"/>
        <c:numFmt formatCode="General" sourceLinked="0"/>
        <c:tickLblPos val="nextTo"/>
        <c:crossAx val="54140288"/>
        <c:crosses val="autoZero"/>
        <c:auto val="1"/>
        <c:lblAlgn val="ctr"/>
        <c:lblOffset val="100"/>
      </c:catAx>
      <c:valAx>
        <c:axId val="54140288"/>
        <c:scaling>
          <c:orientation val="minMax"/>
        </c:scaling>
        <c:axPos val="l"/>
        <c:majorGridlines/>
        <c:numFmt formatCode="0%" sourceLinked="1"/>
        <c:tickLblPos val="nextTo"/>
        <c:crossAx val="54138752"/>
        <c:crosses val="autoZero"/>
        <c:crossBetween val="between"/>
      </c:valAx>
    </c:plotArea>
    <c:legend>
      <c:legendPos val="t"/>
      <c:layout/>
    </c:legend>
    <c:plotVisOnly val="1"/>
    <c:dispBlanksAs val="gap"/>
  </c:chart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0.15050068229703537"/>
          <c:y val="8.9775990172283548E-2"/>
          <c:w val="0.8381549441925279"/>
          <c:h val="0.65409525289603143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7 класс</c:v>
                </c:pt>
              </c:strCache>
            </c:strRef>
          </c:tx>
          <c:dLbls>
            <c:dLbl>
              <c:idx val="0"/>
              <c:layout>
                <c:manualLayout>
                  <c:x val="-2.8673634435093291E-2"/>
                  <c:y val="-7.8320802005012527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F4C-4168-8344-930C47A3FDC6}"/>
                </c:ext>
              </c:extLst>
            </c:dLbl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русский язык </c:v>
                </c:pt>
                <c:pt idx="1">
                  <c:v>математика</c:v>
                </c:pt>
                <c:pt idx="2">
                  <c:v>естествознание</c:v>
                </c:pt>
              </c:strCache>
            </c:strRef>
          </c:cat>
          <c:val>
            <c:numRef>
              <c:f>Лист1!$B$2:$B$4</c:f>
              <c:numCache>
                <c:formatCode>0.00%</c:formatCode>
                <c:ptCount val="3"/>
                <c:pt idx="0">
                  <c:v>0.23600000000000004</c:v>
                </c:pt>
                <c:pt idx="1">
                  <c:v>0.14800000000000021</c:v>
                </c:pt>
                <c:pt idx="2" formatCode="0%">
                  <c:v>0.10100000000000002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F4C-4168-8344-930C47A3FDC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9 класс</c:v>
                </c:pt>
              </c:strCache>
            </c:strRef>
          </c:tx>
          <c:dLbls>
            <c:dLbl>
              <c:idx val="1"/>
              <c:layout>
                <c:manualLayout>
                  <c:x val="6.0214632313695914E-2"/>
                  <c:y val="-7.8326968997297023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F4C-4168-8344-930C47A3FDC6}"/>
                </c:ext>
              </c:extLst>
            </c:dLbl>
            <c:dLbl>
              <c:idx val="2"/>
              <c:layout>
                <c:manualLayout>
                  <c:x val="4.0143088209130692E-2"/>
                  <c:y val="-1.5664160401002505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F4C-4168-8344-930C47A3FDC6}"/>
                </c:ext>
              </c:extLst>
            </c:dLbl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русский язык </c:v>
                </c:pt>
                <c:pt idx="1">
                  <c:v>математика</c:v>
                </c:pt>
                <c:pt idx="2">
                  <c:v>естествознание</c:v>
                </c:pt>
              </c:strCache>
            </c:strRef>
          </c:cat>
          <c:val>
            <c:numRef>
              <c:f>Лист1!$C$2:$C$4</c:f>
              <c:numCache>
                <c:formatCode>0.00%</c:formatCode>
                <c:ptCount val="3"/>
                <c:pt idx="0">
                  <c:v>0.28800000000000031</c:v>
                </c:pt>
                <c:pt idx="1">
                  <c:v>0.15800000000000144</c:v>
                </c:pt>
                <c:pt idx="2">
                  <c:v>0.12330000000000002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1F4C-4168-8344-930C47A3FDC6}"/>
            </c:ext>
          </c:extLst>
        </c:ser>
        <c:gapWidth val="148"/>
        <c:overlap val="-43"/>
        <c:axId val="52429184"/>
        <c:axId val="52430720"/>
      </c:barChart>
      <c:catAx>
        <c:axId val="52429184"/>
        <c:scaling>
          <c:orientation val="minMax"/>
        </c:scaling>
        <c:axPos val="b"/>
        <c:numFmt formatCode="General" sourceLinked="0"/>
        <c:tickLblPos val="nextTo"/>
        <c:crossAx val="52430720"/>
        <c:crosses val="autoZero"/>
        <c:auto val="1"/>
        <c:lblAlgn val="ctr"/>
        <c:lblOffset val="100"/>
      </c:catAx>
      <c:valAx>
        <c:axId val="52430720"/>
        <c:scaling>
          <c:orientation val="minMax"/>
        </c:scaling>
        <c:axPos val="l"/>
        <c:majorGridlines/>
        <c:numFmt formatCode="0.00%" sourceLinked="1"/>
        <c:tickLblPos val="nextTo"/>
        <c:crossAx val="524291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1009341426325165"/>
          <c:y val="0"/>
          <c:w val="0.17162393597137734"/>
          <c:h val="0.3087615692775284"/>
        </c:manualLayout>
      </c:layout>
    </c:legend>
    <c:plotVisOnly val="1"/>
    <c:dispBlanksAs val="gap"/>
  </c:chart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вариант 7.2.</c:v>
                </c:pt>
              </c:strCache>
            </c:strRef>
          </c:tx>
          <c:cat>
            <c:strRef>
              <c:f>Лист1!$A$2:$A$7</c:f>
              <c:strCache>
                <c:ptCount val="6"/>
                <c:pt idx="0">
                  <c:v> ТСОШ</c:v>
                </c:pt>
                <c:pt idx="1">
                  <c:v> ГСОШ</c:v>
                </c:pt>
                <c:pt idx="2">
                  <c:v> ТШИ</c:v>
                </c:pt>
                <c:pt idx="3">
                  <c:v>АШИ</c:v>
                </c:pt>
                <c:pt idx="4">
                  <c:v>ГШИ</c:v>
                </c:pt>
                <c:pt idx="5">
                  <c:v> 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45</c:v>
                </c:pt>
                <c:pt idx="1">
                  <c:v>18</c:v>
                </c:pt>
                <c:pt idx="2">
                  <c:v>38</c:v>
                </c:pt>
                <c:pt idx="3">
                  <c:v>12</c:v>
                </c:pt>
                <c:pt idx="4">
                  <c:v>10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вариант 8.1</c:v>
                </c:pt>
              </c:strCache>
            </c:strRef>
          </c:tx>
          <c:cat>
            <c:strRef>
              <c:f>Лист1!$A$2:$A$7</c:f>
              <c:strCache>
                <c:ptCount val="6"/>
                <c:pt idx="0">
                  <c:v> ТСОШ</c:v>
                </c:pt>
                <c:pt idx="1">
                  <c:v> ГСОШ</c:v>
                </c:pt>
                <c:pt idx="2">
                  <c:v> ТШИ</c:v>
                </c:pt>
                <c:pt idx="3">
                  <c:v>АШИ</c:v>
                </c:pt>
                <c:pt idx="4">
                  <c:v>ГШИ</c:v>
                </c:pt>
                <c:pt idx="5">
                  <c:v> 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2</c:v>
                </c:pt>
                <c:pt idx="1">
                  <c:v>6</c:v>
                </c:pt>
                <c:pt idx="2">
                  <c:v>83</c:v>
                </c:pt>
                <c:pt idx="3">
                  <c:v>33</c:v>
                </c:pt>
                <c:pt idx="4">
                  <c:v>36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СИПР</c:v>
                </c:pt>
              </c:strCache>
            </c:strRef>
          </c:tx>
          <c:cat>
            <c:strRef>
              <c:f>Лист1!$A$2:$A$7</c:f>
              <c:strCache>
                <c:ptCount val="6"/>
                <c:pt idx="0">
                  <c:v> ТСОШ</c:v>
                </c:pt>
                <c:pt idx="1">
                  <c:v> ГСОШ</c:v>
                </c:pt>
                <c:pt idx="2">
                  <c:v> ТШИ</c:v>
                </c:pt>
                <c:pt idx="3">
                  <c:v>АШИ</c:v>
                </c:pt>
                <c:pt idx="4">
                  <c:v>ГШИ</c:v>
                </c:pt>
                <c:pt idx="5">
                  <c:v> 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12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axId val="135027328"/>
        <c:axId val="134828416"/>
      </c:barChart>
      <c:catAx>
        <c:axId val="135027328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34828416"/>
        <c:crosses val="autoZero"/>
        <c:auto val="1"/>
        <c:lblAlgn val="ctr"/>
        <c:lblOffset val="100"/>
      </c:catAx>
      <c:valAx>
        <c:axId val="134828416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100"/>
            </a:pPr>
            <a:endParaRPr lang="ru-RU"/>
          </a:p>
        </c:txPr>
        <c:crossAx val="1350273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4369903172781429"/>
          <c:y val="8.1550901947609958E-2"/>
          <c:w val="0.35347911853413128"/>
          <c:h val="0.76282464048079335"/>
        </c:manualLayout>
      </c:layout>
      <c:txPr>
        <a:bodyPr/>
        <a:lstStyle/>
        <a:p>
          <a:pPr>
            <a:defRPr sz="14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6.5373055476105488E-2"/>
          <c:y val="0.11602022852161857"/>
          <c:w val="0.80640951241824665"/>
          <c:h val="0.45994088263697197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Выявление</c:v>
                </c:pt>
              </c:strCache>
            </c:strRef>
          </c:tx>
          <c:marker>
            <c:symbol val="none"/>
          </c:marker>
          <c:dLbls>
            <c:dLbl>
              <c:idx val="0"/>
              <c:layout>
                <c:manualLayout>
                  <c:x val="-6.9619457487179823E-3"/>
                  <c:y val="-5.1694447743354147E-2"/>
                </c:manualLayout>
              </c:layout>
              <c:showVal val="1"/>
            </c:dLbl>
            <c:dLbl>
              <c:idx val="1"/>
              <c:layout>
                <c:manualLayout>
                  <c:x val="-9.282594331624143E-3"/>
                  <c:y val="-6.0816997345123774E-2"/>
                </c:manualLayout>
              </c:layout>
              <c:showVal val="1"/>
            </c:dLbl>
            <c:dLbl>
              <c:idx val="2"/>
              <c:layout>
                <c:manualLayout>
                  <c:x val="-5.1054268823931923E-2"/>
                  <c:y val="3.9531048274330002E-2"/>
                </c:manualLayout>
              </c:layout>
              <c:showVal val="1"/>
            </c:dLbl>
            <c:dLbl>
              <c:idx val="3"/>
              <c:layout>
                <c:manualLayout>
                  <c:x val="-7.3964594950443954E-2"/>
                  <c:y val="3.6490069479459923E-2"/>
                </c:manualLayout>
              </c:layout>
              <c:showVal val="1"/>
            </c:dLbl>
            <c:dLbl>
              <c:idx val="4"/>
              <c:layout>
                <c:manualLayout>
                  <c:x val="-8.754287348687026E-2"/>
                  <c:y val="4.8653782058403823E-2"/>
                </c:manualLayout>
              </c:layout>
              <c:showVal val="1"/>
            </c:dLbl>
            <c:txPr>
              <a:bodyPr/>
              <a:lstStyle/>
              <a:p>
                <a:pPr>
                  <a:defRPr sz="1100" b="1">
                    <a:latin typeface="PT Astra Serif" pitchFamily="18" charset="-52"/>
                    <a:ea typeface="PT Astra Serif" pitchFamily="18" charset="-52"/>
                  </a:defRPr>
                </a:pPr>
                <a:endParaRPr lang="ru-RU"/>
              </a:p>
            </c:txPr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32</c:v>
                </c:pt>
                <c:pt idx="1">
                  <c:v>20</c:v>
                </c:pt>
                <c:pt idx="2">
                  <c:v>20</c:v>
                </c:pt>
                <c:pt idx="3">
                  <c:v>9</c:v>
                </c:pt>
                <c:pt idx="4">
                  <c:v>10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Устройство</c:v>
                </c:pt>
              </c:strCache>
            </c:strRef>
          </c:tx>
          <c:marker>
            <c:symbol val="none"/>
          </c:marker>
          <c:dLbls>
            <c:dLbl>
              <c:idx val="0"/>
              <c:layout>
                <c:manualLayout>
                  <c:x val="-4.8733620241026905E-2"/>
                  <c:y val="6.3857847212378707E-2"/>
                </c:manualLayout>
              </c:layout>
              <c:showVal val="1"/>
            </c:dLbl>
            <c:dLbl>
              <c:idx val="1"/>
              <c:layout>
                <c:manualLayout>
                  <c:x val="-3.4809728743589896E-2"/>
                  <c:y val="3.9531048274330002E-2"/>
                </c:manualLayout>
              </c:layout>
              <c:showVal val="1"/>
            </c:dLbl>
            <c:dLbl>
              <c:idx val="2"/>
              <c:layout>
                <c:manualLayout>
                  <c:x val="0"/>
                  <c:y val="-4.5612748008841984E-2"/>
                </c:manualLayout>
              </c:layout>
              <c:showVal val="1"/>
            </c:dLbl>
            <c:dLbl>
              <c:idx val="3"/>
              <c:layout>
                <c:manualLayout>
                  <c:x val="-3.0020305072486042E-2"/>
                  <c:y val="-7.4617777511900504E-2"/>
                </c:manualLayout>
              </c:layout>
              <c:showVal val="1"/>
            </c:dLbl>
            <c:dLbl>
              <c:idx val="4"/>
              <c:layout>
                <c:manualLayout>
                  <c:x val="-4.177167449230787E-2"/>
                  <c:y val="-3.6490198407074077E-2"/>
                </c:manualLayout>
              </c:layout>
              <c:showVal val="1"/>
            </c:dLbl>
            <c:txPr>
              <a:bodyPr/>
              <a:lstStyle/>
              <a:p>
                <a:pPr>
                  <a:defRPr sz="1100" b="1">
                    <a:latin typeface="PT Astra Serif" pitchFamily="18" charset="-52"/>
                    <a:ea typeface="PT Astra Serif" pitchFamily="18" charset="-52"/>
                  </a:defRPr>
                </a:pPr>
                <a:endParaRPr lang="ru-RU"/>
              </a:p>
            </c:txPr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33</c:v>
                </c:pt>
                <c:pt idx="1">
                  <c:v>19</c:v>
                </c:pt>
                <c:pt idx="2">
                  <c:v>20</c:v>
                </c:pt>
                <c:pt idx="3">
                  <c:v>9</c:v>
                </c:pt>
                <c:pt idx="4">
                  <c:v>10</c:v>
                </c:pt>
              </c:numCache>
            </c:numRef>
          </c:val>
        </c:ser>
        <c:marker val="1"/>
        <c:axId val="139161984"/>
        <c:axId val="139163520"/>
      </c:lineChart>
      <c:catAx>
        <c:axId val="13916198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100">
                <a:latin typeface="PT Astra Serif" pitchFamily="18" charset="-52"/>
                <a:ea typeface="PT Astra Serif" pitchFamily="18" charset="-52"/>
              </a:defRPr>
            </a:pPr>
            <a:endParaRPr lang="ru-RU"/>
          </a:p>
        </c:txPr>
        <c:crossAx val="139163520"/>
        <c:crosses val="autoZero"/>
        <c:auto val="1"/>
        <c:lblAlgn val="ctr"/>
        <c:lblOffset val="100"/>
      </c:catAx>
      <c:valAx>
        <c:axId val="139163520"/>
        <c:scaling>
          <c:orientation val="minMax"/>
        </c:scaling>
        <c:delete val="1"/>
        <c:axPos val="l"/>
        <c:numFmt formatCode="General" sourceLinked="1"/>
        <c:tickLblPos val="none"/>
        <c:crossAx val="1391619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8.1603817069970955E-2"/>
          <c:y val="0.77094318579986842"/>
          <c:w val="0.85932039297220941"/>
          <c:h val="0.19072453488073976"/>
        </c:manualLayout>
      </c:layout>
      <c:txPr>
        <a:bodyPr/>
        <a:lstStyle/>
        <a:p>
          <a:pPr>
            <a:defRPr sz="1100" baseline="0">
              <a:latin typeface="PT Astra Serif" pitchFamily="18" charset="-52"/>
              <a:ea typeface="PT Astra Serif" pitchFamily="18" charset="-52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200" i="1">
                <a:latin typeface="PT Astra Serif" pitchFamily="18" charset="-52"/>
                <a:ea typeface="PT Astra Serif" pitchFamily="18" charset="-52"/>
              </a:defRPr>
            </a:pPr>
            <a:r>
              <a:rPr lang="ru-RU" sz="1200" i="1" dirty="0">
                <a:latin typeface="PT Astra Serif" pitchFamily="18" charset="-52"/>
                <a:ea typeface="PT Astra Serif" pitchFamily="18" charset="-52"/>
              </a:rPr>
              <a:t>Выявление и устройство детей-сирот</a:t>
            </a:r>
          </a:p>
        </c:rich>
      </c:tx>
      <c:layout>
        <c:manualLayout>
          <c:xMode val="edge"/>
          <c:yMode val="edge"/>
          <c:x val="0.14893907452017727"/>
          <c:y val="3.1494516482295856E-2"/>
        </c:manualLayout>
      </c:layout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Выявление и устройство детей-сирот</c:v>
                </c:pt>
              </c:strCache>
            </c:strRef>
          </c:tx>
          <c:dLbls>
            <c:dLbl>
              <c:idx val="0"/>
              <c:layout>
                <c:manualLayout>
                  <c:x val="1.9752922189932121E-2"/>
                  <c:y val="-3.0623734115012888E-2"/>
                </c:manualLayout>
              </c:layout>
              <c:showVal val="1"/>
            </c:dLbl>
            <c:dLbl>
              <c:idx val="1"/>
              <c:layout>
                <c:manualLayout>
                  <c:x val="7.9720308854572014E-2"/>
                  <c:y val="-0.24962107384893742"/>
                </c:manualLayout>
              </c:layout>
              <c:showVal val="1"/>
            </c:dLbl>
            <c:dLbl>
              <c:idx val="2"/>
              <c:layout>
                <c:manualLayout>
                  <c:x val="3.1887904267946882E-2"/>
                  <c:y val="-6.2380355174211422E-2"/>
                </c:manualLayout>
              </c:layout>
              <c:showVal val="1"/>
            </c:dLbl>
            <c:dLbl>
              <c:idx val="3"/>
              <c:layout>
                <c:manualLayout>
                  <c:x val="1.6467103070419081E-2"/>
                  <c:y val="-2.8139501593840033E-2"/>
                </c:manualLayout>
              </c:layout>
              <c:showVal val="1"/>
            </c:dLbl>
            <c:txPr>
              <a:bodyPr/>
              <a:lstStyle/>
              <a:p>
                <a:pPr>
                  <a:defRPr sz="1000" b="1">
                    <a:latin typeface="PT Astra Serif" pitchFamily="18" charset="-52"/>
                    <a:ea typeface="PT Astra Serif" pitchFamily="18" charset="-52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Возврат родителям</c:v>
                </c:pt>
                <c:pt idx="1">
                  <c:v>Опека и попечительство</c:v>
                </c:pt>
                <c:pt idx="2">
                  <c:v>Приемная семья</c:v>
                </c:pt>
                <c:pt idx="3">
                  <c:v>Детский дом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</c:v>
                </c:pt>
                <c:pt idx="1">
                  <c:v>56</c:v>
                </c:pt>
                <c:pt idx="2">
                  <c:v>24</c:v>
                </c:pt>
                <c:pt idx="3">
                  <c:v>4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"/>
          <c:y val="0.7755421176677576"/>
          <c:w val="0.99073815646499985"/>
          <c:h val="0.16360480758304957"/>
        </c:manualLayout>
      </c:layout>
      <c:txPr>
        <a:bodyPr/>
        <a:lstStyle/>
        <a:p>
          <a:pPr>
            <a:defRPr sz="800">
              <a:latin typeface="PT Astra Serif" pitchFamily="18" charset="-52"/>
              <a:ea typeface="PT Astra Serif" pitchFamily="18" charset="-52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284376-74F0-4E6C-8110-ABD6BE7FE06F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94B79BD-279A-4BE8-844A-6AD0A6944C5E}">
      <dgm:prSet phldrT="[Текст]" custT="1"/>
      <dgm:spPr/>
      <dgm:t>
        <a:bodyPr/>
        <a:lstStyle/>
        <a:p>
          <a:r>
            <a:rPr lang="ru-RU" sz="1800" b="1" dirty="0" smtClean="0">
              <a:latin typeface="PT Astra Serif" pitchFamily="18" charset="-52"/>
              <a:ea typeface="PT Astra Serif" pitchFamily="18" charset="-52"/>
            </a:rPr>
            <a:t>261</a:t>
          </a:r>
          <a:endParaRPr lang="ru-RU" sz="1800" b="1" dirty="0">
            <a:latin typeface="PT Astra Serif" pitchFamily="18" charset="-52"/>
            <a:ea typeface="PT Astra Serif" pitchFamily="18" charset="-52"/>
          </a:endParaRPr>
        </a:p>
      </dgm:t>
    </dgm:pt>
    <dgm:pt modelId="{7052B70E-EECD-433E-B370-E8CEC2EC936E}" type="parTrans" cxnId="{05CBEDAF-063E-4372-BBB7-873F724F38DF}">
      <dgm:prSet/>
      <dgm:spPr/>
      <dgm:t>
        <a:bodyPr/>
        <a:lstStyle/>
        <a:p>
          <a:endParaRPr lang="ru-RU"/>
        </a:p>
      </dgm:t>
    </dgm:pt>
    <dgm:pt modelId="{C7E5C26B-DDFE-4E2A-A66D-3CE85D197500}" type="sibTrans" cxnId="{05CBEDAF-063E-4372-BBB7-873F724F38DF}">
      <dgm:prSet/>
      <dgm:spPr/>
      <dgm:t>
        <a:bodyPr/>
        <a:lstStyle/>
        <a:p>
          <a:endParaRPr lang="ru-RU"/>
        </a:p>
      </dgm:t>
    </dgm:pt>
    <dgm:pt modelId="{A77102F0-815F-4C9B-BC2B-55E7D5D37DCF}">
      <dgm:prSet phldrT="[Текст]" custT="1"/>
      <dgm:spPr/>
      <dgm:t>
        <a:bodyPr/>
        <a:lstStyle/>
        <a:p>
          <a:r>
            <a:rPr lang="ru-RU" sz="1100" b="1" dirty="0" smtClean="0">
              <a:latin typeface="PT Astra Serif" pitchFamily="18" charset="-52"/>
              <a:ea typeface="PT Astra Serif" pitchFamily="18" charset="-52"/>
              <a:cs typeface="Times New Roman" pitchFamily="18" charset="0"/>
            </a:rPr>
            <a:t>В 2020/2021 учебном году количество обучающихся  с ОВЗ </a:t>
          </a:r>
          <a:endParaRPr lang="ru-RU" sz="1100" b="1" dirty="0">
            <a:latin typeface="PT Astra Serif" pitchFamily="18" charset="-52"/>
            <a:ea typeface="PT Astra Serif" pitchFamily="18" charset="-52"/>
            <a:cs typeface="Times New Roman" pitchFamily="18" charset="0"/>
          </a:endParaRPr>
        </a:p>
      </dgm:t>
    </dgm:pt>
    <dgm:pt modelId="{BD3A3815-E402-4FD3-AD22-F5E48A2D0F94}" type="parTrans" cxnId="{8D1C450E-97D2-4DD7-8E0D-0A076CF18243}">
      <dgm:prSet/>
      <dgm:spPr/>
      <dgm:t>
        <a:bodyPr/>
        <a:lstStyle/>
        <a:p>
          <a:endParaRPr lang="ru-RU"/>
        </a:p>
      </dgm:t>
    </dgm:pt>
    <dgm:pt modelId="{21904A53-DD51-45C9-8FDD-6A2F3BE569D9}" type="sibTrans" cxnId="{8D1C450E-97D2-4DD7-8E0D-0A076CF18243}">
      <dgm:prSet/>
      <dgm:spPr/>
      <dgm:t>
        <a:bodyPr/>
        <a:lstStyle/>
        <a:p>
          <a:endParaRPr lang="ru-RU"/>
        </a:p>
      </dgm:t>
    </dgm:pt>
    <dgm:pt modelId="{33573A54-D460-4CD5-8086-222C3D41692D}">
      <dgm:prSet phldrT="[Текст]" custT="1"/>
      <dgm:spPr/>
      <dgm:t>
        <a:bodyPr/>
        <a:lstStyle/>
        <a:p>
          <a:r>
            <a:rPr lang="ru-RU" sz="2000" dirty="0" smtClean="0">
              <a:latin typeface="PT Astra Serif" pitchFamily="18" charset="-52"/>
              <a:ea typeface="PT Astra Serif" pitchFamily="18" charset="-52"/>
            </a:rPr>
            <a:t>83</a:t>
          </a:r>
          <a:endParaRPr lang="ru-RU" sz="2000" dirty="0">
            <a:latin typeface="PT Astra Serif" pitchFamily="18" charset="-52"/>
            <a:ea typeface="PT Astra Serif" pitchFamily="18" charset="-52"/>
          </a:endParaRPr>
        </a:p>
      </dgm:t>
    </dgm:pt>
    <dgm:pt modelId="{923956BC-3760-4705-B530-E9C262D1110D}" type="parTrans" cxnId="{C8ADFA6D-DD26-4AFF-8DB0-ED61485D931A}">
      <dgm:prSet/>
      <dgm:spPr/>
      <dgm:t>
        <a:bodyPr/>
        <a:lstStyle/>
        <a:p>
          <a:endParaRPr lang="ru-RU"/>
        </a:p>
      </dgm:t>
    </dgm:pt>
    <dgm:pt modelId="{B5E124D6-841B-4031-A3F7-FC8CD0448C3A}" type="sibTrans" cxnId="{C8ADFA6D-DD26-4AFF-8DB0-ED61485D931A}">
      <dgm:prSet/>
      <dgm:spPr/>
      <dgm:t>
        <a:bodyPr/>
        <a:lstStyle/>
        <a:p>
          <a:endParaRPr lang="ru-RU"/>
        </a:p>
      </dgm:t>
    </dgm:pt>
    <dgm:pt modelId="{C9366AE7-7185-4AE1-8EDF-4573FBC56B1C}">
      <dgm:prSet phldrT="[Текст]" custT="1"/>
      <dgm:spPr/>
      <dgm:t>
        <a:bodyPr/>
        <a:lstStyle/>
        <a:p>
          <a:r>
            <a:rPr lang="ru-RU" sz="1200" b="1" dirty="0" smtClean="0">
              <a:latin typeface="PT Astra Serif" pitchFamily="18" charset="-52"/>
              <a:ea typeface="PT Astra Serif" pitchFamily="18" charset="-52"/>
              <a:cs typeface="Times New Roman" pitchFamily="18" charset="0"/>
            </a:rPr>
            <a:t>Ребенка-инвалид</a:t>
          </a:r>
          <a:r>
            <a:rPr lang="ru-RU" sz="1100" b="1" dirty="0" smtClean="0">
              <a:latin typeface="Times New Roman" pitchFamily="18" charset="0"/>
              <a:cs typeface="Times New Roman" pitchFamily="18" charset="0"/>
            </a:rPr>
            <a:t>а</a:t>
          </a:r>
          <a:endParaRPr lang="ru-RU" sz="1100" b="1" dirty="0">
            <a:latin typeface="Times New Roman" pitchFamily="18" charset="0"/>
            <a:cs typeface="Times New Roman" pitchFamily="18" charset="0"/>
          </a:endParaRPr>
        </a:p>
      </dgm:t>
    </dgm:pt>
    <dgm:pt modelId="{EE812A03-4794-46C1-90DA-4BF81A8576D7}" type="parTrans" cxnId="{E0D1773F-0364-4DBE-9609-4B16FD245F0B}">
      <dgm:prSet/>
      <dgm:spPr/>
      <dgm:t>
        <a:bodyPr/>
        <a:lstStyle/>
        <a:p>
          <a:endParaRPr lang="ru-RU"/>
        </a:p>
      </dgm:t>
    </dgm:pt>
    <dgm:pt modelId="{2B102EF2-A8C4-483A-BBAF-9BFC669703C7}" type="sibTrans" cxnId="{E0D1773F-0364-4DBE-9609-4B16FD245F0B}">
      <dgm:prSet/>
      <dgm:spPr/>
      <dgm:t>
        <a:bodyPr/>
        <a:lstStyle/>
        <a:p>
          <a:endParaRPr lang="ru-RU"/>
        </a:p>
      </dgm:t>
    </dgm:pt>
    <dgm:pt modelId="{A4A195F5-A014-4968-97B2-C1FD799CA3ED}">
      <dgm:prSet phldrT="[Текст]" custT="1"/>
      <dgm:spPr/>
      <dgm:t>
        <a:bodyPr/>
        <a:lstStyle/>
        <a:p>
          <a:r>
            <a:rPr lang="ru-RU" sz="1800" b="1" dirty="0" smtClean="0">
              <a:latin typeface="PT Astra Serif" pitchFamily="18" charset="-52"/>
              <a:ea typeface="PT Astra Serif" pitchFamily="18" charset="-52"/>
              <a:cs typeface="Times New Roman" pitchFamily="18" charset="0"/>
            </a:rPr>
            <a:t>59</a:t>
          </a:r>
        </a:p>
        <a:p>
          <a:r>
            <a:rPr lang="ru-RU" sz="1800" b="1" dirty="0" smtClean="0">
              <a:latin typeface="PT Astra Serif" pitchFamily="18" charset="-52"/>
              <a:ea typeface="PT Astra Serif" pitchFamily="18" charset="-52"/>
              <a:cs typeface="Times New Roman" pitchFamily="18" charset="0"/>
            </a:rPr>
            <a:t>24 </a:t>
          </a:r>
          <a:endParaRPr lang="ru-RU" sz="1800" b="1" dirty="0">
            <a:latin typeface="PT Astra Serif" pitchFamily="18" charset="-52"/>
            <a:ea typeface="PT Astra Serif" pitchFamily="18" charset="-52"/>
            <a:cs typeface="Times New Roman" pitchFamily="18" charset="0"/>
          </a:endParaRPr>
        </a:p>
      </dgm:t>
    </dgm:pt>
    <dgm:pt modelId="{CF4485F0-BA99-4292-A9A7-AF5199C33162}" type="parTrans" cxnId="{D53EB16E-4A8D-4AC2-AE98-4A8631EC5806}">
      <dgm:prSet/>
      <dgm:spPr/>
      <dgm:t>
        <a:bodyPr/>
        <a:lstStyle/>
        <a:p>
          <a:endParaRPr lang="ru-RU"/>
        </a:p>
      </dgm:t>
    </dgm:pt>
    <dgm:pt modelId="{9A23EA81-0F03-426B-A695-6EE2F05B4028}" type="sibTrans" cxnId="{D53EB16E-4A8D-4AC2-AE98-4A8631EC5806}">
      <dgm:prSet/>
      <dgm:spPr/>
      <dgm:t>
        <a:bodyPr/>
        <a:lstStyle/>
        <a:p>
          <a:endParaRPr lang="ru-RU"/>
        </a:p>
      </dgm:t>
    </dgm:pt>
    <dgm:pt modelId="{F3847595-C8CA-47FA-9152-FDE2F4F27D95}">
      <dgm:prSet phldrT="[Текст]" custT="1"/>
      <dgm:spPr/>
      <dgm:t>
        <a:bodyPr/>
        <a:lstStyle/>
        <a:p>
          <a:r>
            <a:rPr lang="ru-RU" sz="1100" b="1" dirty="0" smtClean="0">
              <a:latin typeface="PT Astra Serif" pitchFamily="18" charset="-52"/>
              <a:ea typeface="PT Astra Serif" pitchFamily="18" charset="-52"/>
              <a:cs typeface="Times New Roman" pitchFamily="18" charset="0"/>
            </a:rPr>
            <a:t>Детей-инвалидов обучаются в школах района</a:t>
          </a:r>
          <a:endParaRPr lang="ru-RU" sz="1100" b="1" dirty="0">
            <a:latin typeface="PT Astra Serif" pitchFamily="18" charset="-52"/>
            <a:ea typeface="PT Astra Serif" pitchFamily="18" charset="-52"/>
            <a:cs typeface="Times New Roman" pitchFamily="18" charset="0"/>
          </a:endParaRPr>
        </a:p>
      </dgm:t>
    </dgm:pt>
    <dgm:pt modelId="{22AD11B8-C5EC-429F-8FAF-F9950FBC13E9}" type="parTrans" cxnId="{C595A576-D865-4741-86E8-9B2D93272EDC}">
      <dgm:prSet/>
      <dgm:spPr/>
      <dgm:t>
        <a:bodyPr/>
        <a:lstStyle/>
        <a:p>
          <a:endParaRPr lang="ru-RU"/>
        </a:p>
      </dgm:t>
    </dgm:pt>
    <dgm:pt modelId="{C89A7388-31ED-465A-ABA5-33320105E504}" type="sibTrans" cxnId="{C595A576-D865-4741-86E8-9B2D93272EDC}">
      <dgm:prSet/>
      <dgm:spPr/>
      <dgm:t>
        <a:bodyPr/>
        <a:lstStyle/>
        <a:p>
          <a:endParaRPr lang="ru-RU"/>
        </a:p>
      </dgm:t>
    </dgm:pt>
    <dgm:pt modelId="{05F1688B-8F4A-4F6F-9F54-5C5DCE44B429}">
      <dgm:prSet phldrT="[Текст]" custT="1"/>
      <dgm:spPr/>
      <dgm:t>
        <a:bodyPr/>
        <a:lstStyle/>
        <a:p>
          <a:r>
            <a:rPr lang="ru-RU" sz="1100" b="1" dirty="0" smtClean="0">
              <a:latin typeface="PT Astra Serif" pitchFamily="18" charset="-52"/>
              <a:ea typeface="PT Astra Serif" pitchFamily="18" charset="-52"/>
              <a:cs typeface="Times New Roman" pitchFamily="18" charset="0"/>
            </a:rPr>
            <a:t>Ребенка-инвалида посещают ДОУ </a:t>
          </a:r>
          <a:endParaRPr lang="ru-RU" sz="1100" b="1" dirty="0">
            <a:latin typeface="PT Astra Serif" pitchFamily="18" charset="-52"/>
            <a:ea typeface="PT Astra Serif" pitchFamily="18" charset="-52"/>
            <a:cs typeface="Times New Roman" pitchFamily="18" charset="0"/>
          </a:endParaRPr>
        </a:p>
      </dgm:t>
    </dgm:pt>
    <dgm:pt modelId="{AC0DA500-6268-4E09-A9CB-DB777C758D9D}" type="parTrans" cxnId="{5E2CBB1A-6659-4AF1-B553-F3D8AAC0504B}">
      <dgm:prSet/>
      <dgm:spPr/>
      <dgm:t>
        <a:bodyPr/>
        <a:lstStyle/>
        <a:p>
          <a:endParaRPr lang="ru-RU"/>
        </a:p>
      </dgm:t>
    </dgm:pt>
    <dgm:pt modelId="{88727241-2E40-475F-AC69-39E6E14FE0DA}" type="sibTrans" cxnId="{5E2CBB1A-6659-4AF1-B553-F3D8AAC0504B}">
      <dgm:prSet/>
      <dgm:spPr/>
      <dgm:t>
        <a:bodyPr/>
        <a:lstStyle/>
        <a:p>
          <a:endParaRPr lang="ru-RU"/>
        </a:p>
      </dgm:t>
    </dgm:pt>
    <dgm:pt modelId="{3E93C682-136F-4FBA-90B4-D9B508D571A0}" type="pres">
      <dgm:prSet presAssocID="{43284376-74F0-4E6C-8110-ABD6BE7FE06F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A286180-738D-4499-A085-C62AA24E1F08}" type="pres">
      <dgm:prSet presAssocID="{43284376-74F0-4E6C-8110-ABD6BE7FE06F}" presName="cycle" presStyleCnt="0"/>
      <dgm:spPr/>
    </dgm:pt>
    <dgm:pt modelId="{E05482B3-A371-4125-BD11-9B80BB848F61}" type="pres">
      <dgm:prSet presAssocID="{43284376-74F0-4E6C-8110-ABD6BE7FE06F}" presName="centerShape" presStyleCnt="0"/>
      <dgm:spPr/>
    </dgm:pt>
    <dgm:pt modelId="{2946DB53-2FFD-4329-939E-DA1BD2DE86C4}" type="pres">
      <dgm:prSet presAssocID="{43284376-74F0-4E6C-8110-ABD6BE7FE06F}" presName="connSite" presStyleLbl="node1" presStyleIdx="0" presStyleCnt="4"/>
      <dgm:spPr/>
    </dgm:pt>
    <dgm:pt modelId="{9670EA2F-6E59-42AB-93D7-6186639C0312}" type="pres">
      <dgm:prSet presAssocID="{43284376-74F0-4E6C-8110-ABD6BE7FE06F}" presName="visible" presStyleLbl="node1" presStyleIdx="0" presStyleCnt="4" custScaleX="227677" custScaleY="208093" custLinFactNeighborX="-40137" custLinFactNeighborY="312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26DA2B7C-5D4E-43D6-86F1-D43A03A76E58}" type="pres">
      <dgm:prSet presAssocID="{7052B70E-EECD-433E-B370-E8CEC2EC936E}" presName="Name25" presStyleLbl="parChTrans1D1" presStyleIdx="0" presStyleCnt="3"/>
      <dgm:spPr/>
      <dgm:t>
        <a:bodyPr/>
        <a:lstStyle/>
        <a:p>
          <a:endParaRPr lang="ru-RU"/>
        </a:p>
      </dgm:t>
    </dgm:pt>
    <dgm:pt modelId="{EA986710-379D-42D2-8081-60855929670E}" type="pres">
      <dgm:prSet presAssocID="{494B79BD-279A-4BE8-844A-6AD0A6944C5E}" presName="node" presStyleCnt="0"/>
      <dgm:spPr/>
    </dgm:pt>
    <dgm:pt modelId="{FF481AE3-657D-485A-8D5E-898B0A32C70D}" type="pres">
      <dgm:prSet presAssocID="{494B79BD-279A-4BE8-844A-6AD0A6944C5E}" presName="parentNode" presStyleLbl="node1" presStyleIdx="1" presStyleCnt="4" custLinFactNeighborX="-732" custLinFactNeighborY="899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837EF8-FB11-4D90-8822-B6266D06A6FE}" type="pres">
      <dgm:prSet presAssocID="{494B79BD-279A-4BE8-844A-6AD0A6944C5E}" presName="childNode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BA4D5E-404B-44A0-AEB3-7553A0084EA5}" type="pres">
      <dgm:prSet presAssocID="{923956BC-3760-4705-B530-E9C262D1110D}" presName="Name25" presStyleLbl="parChTrans1D1" presStyleIdx="1" presStyleCnt="3"/>
      <dgm:spPr/>
      <dgm:t>
        <a:bodyPr/>
        <a:lstStyle/>
        <a:p>
          <a:endParaRPr lang="ru-RU"/>
        </a:p>
      </dgm:t>
    </dgm:pt>
    <dgm:pt modelId="{81E53A02-2799-40CB-91CC-ED90021A90EA}" type="pres">
      <dgm:prSet presAssocID="{33573A54-D460-4CD5-8086-222C3D41692D}" presName="node" presStyleCnt="0"/>
      <dgm:spPr/>
    </dgm:pt>
    <dgm:pt modelId="{C6AF361D-F0BC-40CC-9E3A-C12A58655366}" type="pres">
      <dgm:prSet presAssocID="{33573A54-D460-4CD5-8086-222C3D41692D}" presName="parentNode" presStyleLbl="node1" presStyleIdx="2" presStyleCnt="4" custScaleX="107965" custScaleY="104000" custLinFactNeighborX="5883" custLinFactNeighborY="-5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DF6312-3D86-4BC6-948E-B9671D633087}" type="pres">
      <dgm:prSet presAssocID="{33573A54-D460-4CD5-8086-222C3D41692D}" presName="childNode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C4AF37-D681-4D46-B6AA-3CAD60514D7A}" type="pres">
      <dgm:prSet presAssocID="{CF4485F0-BA99-4292-A9A7-AF5199C33162}" presName="Name25" presStyleLbl="parChTrans1D1" presStyleIdx="2" presStyleCnt="3"/>
      <dgm:spPr/>
      <dgm:t>
        <a:bodyPr/>
        <a:lstStyle/>
        <a:p>
          <a:endParaRPr lang="ru-RU"/>
        </a:p>
      </dgm:t>
    </dgm:pt>
    <dgm:pt modelId="{E63DCF4F-BABE-4ED0-97FC-F7B7856D7EBB}" type="pres">
      <dgm:prSet presAssocID="{A4A195F5-A014-4968-97B2-C1FD799CA3ED}" presName="node" presStyleCnt="0"/>
      <dgm:spPr/>
    </dgm:pt>
    <dgm:pt modelId="{73C68539-0438-406F-A190-011F8997F159}" type="pres">
      <dgm:prSet presAssocID="{A4A195F5-A014-4968-97B2-C1FD799CA3ED}" presName="parentNode" presStyleLbl="node1" presStyleIdx="3" presStyleCnt="4" custScaleX="102251" custScaleY="101727" custLinFactNeighborX="9162" custLinFactNeighborY="-270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9F29CF-268E-4CAC-8553-B64235146791}" type="pres">
      <dgm:prSet presAssocID="{A4A195F5-A014-4968-97B2-C1FD799CA3ED}" presName="childNode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380FAD0-69FC-467A-B873-2316E0F2EFEB}" type="presOf" srcId="{CF4485F0-BA99-4292-A9A7-AF5199C33162}" destId="{4EC4AF37-D681-4D46-B6AA-3CAD60514D7A}" srcOrd="0" destOrd="0" presId="urn:microsoft.com/office/officeart/2005/8/layout/radial2"/>
    <dgm:cxn modelId="{05CBEDAF-063E-4372-BBB7-873F724F38DF}" srcId="{43284376-74F0-4E6C-8110-ABD6BE7FE06F}" destId="{494B79BD-279A-4BE8-844A-6AD0A6944C5E}" srcOrd="0" destOrd="0" parTransId="{7052B70E-EECD-433E-B370-E8CEC2EC936E}" sibTransId="{C7E5C26B-DDFE-4E2A-A66D-3CE85D197500}"/>
    <dgm:cxn modelId="{D53EB16E-4A8D-4AC2-AE98-4A8631EC5806}" srcId="{43284376-74F0-4E6C-8110-ABD6BE7FE06F}" destId="{A4A195F5-A014-4968-97B2-C1FD799CA3ED}" srcOrd="2" destOrd="0" parTransId="{CF4485F0-BA99-4292-A9A7-AF5199C33162}" sibTransId="{9A23EA81-0F03-426B-A695-6EE2F05B4028}"/>
    <dgm:cxn modelId="{5E2CBB1A-6659-4AF1-B553-F3D8AAC0504B}" srcId="{A4A195F5-A014-4968-97B2-C1FD799CA3ED}" destId="{05F1688B-8F4A-4F6F-9F54-5C5DCE44B429}" srcOrd="1" destOrd="0" parTransId="{AC0DA500-6268-4E09-A9CB-DB777C758D9D}" sibTransId="{88727241-2E40-475F-AC69-39E6E14FE0DA}"/>
    <dgm:cxn modelId="{C12E8A2F-156F-4A8D-99BD-B196917B5E17}" type="presOf" srcId="{A4A195F5-A014-4968-97B2-C1FD799CA3ED}" destId="{73C68539-0438-406F-A190-011F8997F159}" srcOrd="0" destOrd="0" presId="urn:microsoft.com/office/officeart/2005/8/layout/radial2"/>
    <dgm:cxn modelId="{D13C5146-0313-416C-904D-5CFACE74A9CC}" type="presOf" srcId="{43284376-74F0-4E6C-8110-ABD6BE7FE06F}" destId="{3E93C682-136F-4FBA-90B4-D9B508D571A0}" srcOrd="0" destOrd="0" presId="urn:microsoft.com/office/officeart/2005/8/layout/radial2"/>
    <dgm:cxn modelId="{C595A576-D865-4741-86E8-9B2D93272EDC}" srcId="{A4A195F5-A014-4968-97B2-C1FD799CA3ED}" destId="{F3847595-C8CA-47FA-9152-FDE2F4F27D95}" srcOrd="0" destOrd="0" parTransId="{22AD11B8-C5EC-429F-8FAF-F9950FBC13E9}" sibTransId="{C89A7388-31ED-465A-ABA5-33320105E504}"/>
    <dgm:cxn modelId="{8D1C450E-97D2-4DD7-8E0D-0A076CF18243}" srcId="{494B79BD-279A-4BE8-844A-6AD0A6944C5E}" destId="{A77102F0-815F-4C9B-BC2B-55E7D5D37DCF}" srcOrd="0" destOrd="0" parTransId="{BD3A3815-E402-4FD3-AD22-F5E48A2D0F94}" sibTransId="{21904A53-DD51-45C9-8FDD-6A2F3BE569D9}"/>
    <dgm:cxn modelId="{2D4DDAF6-FE37-4030-9D21-32A9264B154E}" type="presOf" srcId="{C9366AE7-7185-4AE1-8EDF-4573FBC56B1C}" destId="{36DF6312-3D86-4BC6-948E-B9671D633087}" srcOrd="0" destOrd="0" presId="urn:microsoft.com/office/officeart/2005/8/layout/radial2"/>
    <dgm:cxn modelId="{7D23C4E5-1D16-466A-8EC1-E63AA556BDC7}" type="presOf" srcId="{A77102F0-815F-4C9B-BC2B-55E7D5D37DCF}" destId="{F7837EF8-FB11-4D90-8822-B6266D06A6FE}" srcOrd="0" destOrd="0" presId="urn:microsoft.com/office/officeart/2005/8/layout/radial2"/>
    <dgm:cxn modelId="{858DBFD5-2E15-436F-8FEE-FAB97E30A503}" type="presOf" srcId="{F3847595-C8CA-47FA-9152-FDE2F4F27D95}" destId="{3A9F29CF-268E-4CAC-8553-B64235146791}" srcOrd="0" destOrd="0" presId="urn:microsoft.com/office/officeart/2005/8/layout/radial2"/>
    <dgm:cxn modelId="{28927E06-73EC-423E-B567-48B9860B43CC}" type="presOf" srcId="{494B79BD-279A-4BE8-844A-6AD0A6944C5E}" destId="{FF481AE3-657D-485A-8D5E-898B0A32C70D}" srcOrd="0" destOrd="0" presId="urn:microsoft.com/office/officeart/2005/8/layout/radial2"/>
    <dgm:cxn modelId="{3835A064-35F8-454B-BDF0-668F00899F47}" type="presOf" srcId="{923956BC-3760-4705-B530-E9C262D1110D}" destId="{D8BA4D5E-404B-44A0-AEB3-7553A0084EA5}" srcOrd="0" destOrd="0" presId="urn:microsoft.com/office/officeart/2005/8/layout/radial2"/>
    <dgm:cxn modelId="{C8ADFA6D-DD26-4AFF-8DB0-ED61485D931A}" srcId="{43284376-74F0-4E6C-8110-ABD6BE7FE06F}" destId="{33573A54-D460-4CD5-8086-222C3D41692D}" srcOrd="1" destOrd="0" parTransId="{923956BC-3760-4705-B530-E9C262D1110D}" sibTransId="{B5E124D6-841B-4031-A3F7-FC8CD0448C3A}"/>
    <dgm:cxn modelId="{9D22C778-6903-4923-9FC5-303152F2A3DA}" type="presOf" srcId="{05F1688B-8F4A-4F6F-9F54-5C5DCE44B429}" destId="{3A9F29CF-268E-4CAC-8553-B64235146791}" srcOrd="0" destOrd="1" presId="urn:microsoft.com/office/officeart/2005/8/layout/radial2"/>
    <dgm:cxn modelId="{E0D1773F-0364-4DBE-9609-4B16FD245F0B}" srcId="{33573A54-D460-4CD5-8086-222C3D41692D}" destId="{C9366AE7-7185-4AE1-8EDF-4573FBC56B1C}" srcOrd="0" destOrd="0" parTransId="{EE812A03-4794-46C1-90DA-4BF81A8576D7}" sibTransId="{2B102EF2-A8C4-483A-BBAF-9BFC669703C7}"/>
    <dgm:cxn modelId="{9D9DF291-BDCA-489C-8B22-572B0D101DF9}" type="presOf" srcId="{33573A54-D460-4CD5-8086-222C3D41692D}" destId="{C6AF361D-F0BC-40CC-9E3A-C12A58655366}" srcOrd="0" destOrd="0" presId="urn:microsoft.com/office/officeart/2005/8/layout/radial2"/>
    <dgm:cxn modelId="{EFA6F248-6A1A-4F79-96E5-6567B97CA54E}" type="presOf" srcId="{7052B70E-EECD-433E-B370-E8CEC2EC936E}" destId="{26DA2B7C-5D4E-43D6-86F1-D43A03A76E58}" srcOrd="0" destOrd="0" presId="urn:microsoft.com/office/officeart/2005/8/layout/radial2"/>
    <dgm:cxn modelId="{62C64A9E-8440-4D65-96CD-BC423A51FB17}" type="presParOf" srcId="{3E93C682-136F-4FBA-90B4-D9B508D571A0}" destId="{0A286180-738D-4499-A085-C62AA24E1F08}" srcOrd="0" destOrd="0" presId="urn:microsoft.com/office/officeart/2005/8/layout/radial2"/>
    <dgm:cxn modelId="{B14A9B99-47BF-4FF0-ABFE-51394E1A0D57}" type="presParOf" srcId="{0A286180-738D-4499-A085-C62AA24E1F08}" destId="{E05482B3-A371-4125-BD11-9B80BB848F61}" srcOrd="0" destOrd="0" presId="urn:microsoft.com/office/officeart/2005/8/layout/radial2"/>
    <dgm:cxn modelId="{7D646502-EC18-4E4C-B81F-027AD86C2797}" type="presParOf" srcId="{E05482B3-A371-4125-BD11-9B80BB848F61}" destId="{2946DB53-2FFD-4329-939E-DA1BD2DE86C4}" srcOrd="0" destOrd="0" presId="urn:microsoft.com/office/officeart/2005/8/layout/radial2"/>
    <dgm:cxn modelId="{BDD9D0EB-0DA4-43F7-BDB1-4F2BD3B214A2}" type="presParOf" srcId="{E05482B3-A371-4125-BD11-9B80BB848F61}" destId="{9670EA2F-6E59-42AB-93D7-6186639C0312}" srcOrd="1" destOrd="0" presId="urn:microsoft.com/office/officeart/2005/8/layout/radial2"/>
    <dgm:cxn modelId="{A05212EA-09F0-4D54-99C1-F37AE043E425}" type="presParOf" srcId="{0A286180-738D-4499-A085-C62AA24E1F08}" destId="{26DA2B7C-5D4E-43D6-86F1-D43A03A76E58}" srcOrd="1" destOrd="0" presId="urn:microsoft.com/office/officeart/2005/8/layout/radial2"/>
    <dgm:cxn modelId="{8A34D3A0-8999-44A6-9ABF-EFFF65588FF5}" type="presParOf" srcId="{0A286180-738D-4499-A085-C62AA24E1F08}" destId="{EA986710-379D-42D2-8081-60855929670E}" srcOrd="2" destOrd="0" presId="urn:microsoft.com/office/officeart/2005/8/layout/radial2"/>
    <dgm:cxn modelId="{E7325040-90F4-4D9F-8E1F-018081EAA424}" type="presParOf" srcId="{EA986710-379D-42D2-8081-60855929670E}" destId="{FF481AE3-657D-485A-8D5E-898B0A32C70D}" srcOrd="0" destOrd="0" presId="urn:microsoft.com/office/officeart/2005/8/layout/radial2"/>
    <dgm:cxn modelId="{2CCEE90D-4B45-41A7-BCFA-EBCF62F9BEA7}" type="presParOf" srcId="{EA986710-379D-42D2-8081-60855929670E}" destId="{F7837EF8-FB11-4D90-8822-B6266D06A6FE}" srcOrd="1" destOrd="0" presId="urn:microsoft.com/office/officeart/2005/8/layout/radial2"/>
    <dgm:cxn modelId="{82288F3C-2A3C-4F72-8B8F-0A105712AA09}" type="presParOf" srcId="{0A286180-738D-4499-A085-C62AA24E1F08}" destId="{D8BA4D5E-404B-44A0-AEB3-7553A0084EA5}" srcOrd="3" destOrd="0" presId="urn:microsoft.com/office/officeart/2005/8/layout/radial2"/>
    <dgm:cxn modelId="{E888B8F3-2F40-4AB9-8B63-5A7E11330644}" type="presParOf" srcId="{0A286180-738D-4499-A085-C62AA24E1F08}" destId="{81E53A02-2799-40CB-91CC-ED90021A90EA}" srcOrd="4" destOrd="0" presId="urn:microsoft.com/office/officeart/2005/8/layout/radial2"/>
    <dgm:cxn modelId="{F9C6B54B-34FB-4219-8E43-B57F40ACD58F}" type="presParOf" srcId="{81E53A02-2799-40CB-91CC-ED90021A90EA}" destId="{C6AF361D-F0BC-40CC-9E3A-C12A58655366}" srcOrd="0" destOrd="0" presId="urn:microsoft.com/office/officeart/2005/8/layout/radial2"/>
    <dgm:cxn modelId="{E7692F35-8ED3-4754-A55D-C18CFB898C3F}" type="presParOf" srcId="{81E53A02-2799-40CB-91CC-ED90021A90EA}" destId="{36DF6312-3D86-4BC6-948E-B9671D633087}" srcOrd="1" destOrd="0" presId="urn:microsoft.com/office/officeart/2005/8/layout/radial2"/>
    <dgm:cxn modelId="{3820853D-D2A7-40DF-965A-3FF037C3D8F4}" type="presParOf" srcId="{0A286180-738D-4499-A085-C62AA24E1F08}" destId="{4EC4AF37-D681-4D46-B6AA-3CAD60514D7A}" srcOrd="5" destOrd="0" presId="urn:microsoft.com/office/officeart/2005/8/layout/radial2"/>
    <dgm:cxn modelId="{69023563-3584-4052-8803-A302D0E2C00A}" type="presParOf" srcId="{0A286180-738D-4499-A085-C62AA24E1F08}" destId="{E63DCF4F-BABE-4ED0-97FC-F7B7856D7EBB}" srcOrd="6" destOrd="0" presId="urn:microsoft.com/office/officeart/2005/8/layout/radial2"/>
    <dgm:cxn modelId="{7267032F-CEF0-4EC9-B41E-A3E419229F7F}" type="presParOf" srcId="{E63DCF4F-BABE-4ED0-97FC-F7B7856D7EBB}" destId="{73C68539-0438-406F-A190-011F8997F159}" srcOrd="0" destOrd="0" presId="urn:microsoft.com/office/officeart/2005/8/layout/radial2"/>
    <dgm:cxn modelId="{E1AA233F-AE9D-4BE6-A37E-A3E5F450492B}" type="presParOf" srcId="{E63DCF4F-BABE-4ED0-97FC-F7B7856D7EBB}" destId="{3A9F29CF-268E-4CAC-8553-B64235146791}" srcOrd="1" destOrd="0" presId="urn:microsoft.com/office/officeart/2005/8/layout/radial2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BBFF73B-A0D2-4549-990A-AC48A498681B}" type="doc">
      <dgm:prSet loTypeId="urn:microsoft.com/office/officeart/2005/8/layout/vList6" loCatId="list" qsTypeId="urn:microsoft.com/office/officeart/2005/8/quickstyle/3d4" qsCatId="3D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BF6A4F3A-AD4F-4247-9544-0CA3140655CF}">
      <dgm:prSet phldrT="[Текст]"/>
      <dgm:spPr/>
      <dgm:t>
        <a:bodyPr/>
        <a:lstStyle/>
        <a:p>
          <a:r>
            <a:rPr lang="ru-RU" b="1" dirty="0" smtClean="0">
              <a:solidFill>
                <a:schemeClr val="tx2">
                  <a:lumMod val="50000"/>
                </a:schemeClr>
              </a:solidFill>
            </a:rPr>
            <a:t>Инфраструктура, </a:t>
          </a:r>
        </a:p>
        <a:p>
          <a:r>
            <a:rPr lang="ru-RU" b="1" dirty="0" smtClean="0">
              <a:solidFill>
                <a:schemeClr val="tx2">
                  <a:lumMod val="50000"/>
                </a:schemeClr>
              </a:solidFill>
            </a:rPr>
            <a:t>кадры</a:t>
          </a:r>
          <a:endParaRPr lang="ru-RU" b="1" dirty="0">
            <a:solidFill>
              <a:schemeClr val="tx2">
                <a:lumMod val="50000"/>
              </a:schemeClr>
            </a:solidFill>
          </a:endParaRPr>
        </a:p>
      </dgm:t>
    </dgm:pt>
    <dgm:pt modelId="{5E4C4D82-75B2-4166-AA38-5B5131B5B303}" type="parTrans" cxnId="{FCD295D2-8137-4D42-88DB-7708E54C3357}">
      <dgm:prSet/>
      <dgm:spPr/>
      <dgm:t>
        <a:bodyPr/>
        <a:lstStyle/>
        <a:p>
          <a:endParaRPr lang="ru-RU">
            <a:solidFill>
              <a:schemeClr val="tx2">
                <a:lumMod val="50000"/>
              </a:schemeClr>
            </a:solidFill>
          </a:endParaRPr>
        </a:p>
      </dgm:t>
    </dgm:pt>
    <dgm:pt modelId="{3CBE3C61-E30B-4D42-AA59-1BD00ACEBD87}" type="sibTrans" cxnId="{FCD295D2-8137-4D42-88DB-7708E54C3357}">
      <dgm:prSet/>
      <dgm:spPr/>
      <dgm:t>
        <a:bodyPr/>
        <a:lstStyle/>
        <a:p>
          <a:endParaRPr lang="ru-RU">
            <a:solidFill>
              <a:schemeClr val="tx2">
                <a:lumMod val="50000"/>
              </a:schemeClr>
            </a:solidFill>
          </a:endParaRPr>
        </a:p>
      </dgm:t>
    </dgm:pt>
    <dgm:pt modelId="{62F52249-B310-46DD-896A-67B6735BBBE7}">
      <dgm:prSet phldrT="[Текст]" custT="1"/>
      <dgm:spPr/>
      <dgm:t>
        <a:bodyPr/>
        <a:lstStyle/>
        <a:p>
          <a:pPr marL="57150" indent="0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altLang="ru-RU" sz="900" dirty="0" smtClean="0">
              <a:solidFill>
                <a:schemeClr val="tx1"/>
              </a:solidFill>
              <a:latin typeface="PT Astra Serif" pitchFamily="18" charset="-52"/>
            </a:rPr>
            <a:t>современные учебные корпуса в 2 школах-интернатах</a:t>
          </a:r>
          <a:endParaRPr lang="ru-RU" sz="900" dirty="0">
            <a:solidFill>
              <a:schemeClr val="tx1"/>
            </a:solidFill>
          </a:endParaRPr>
        </a:p>
      </dgm:t>
    </dgm:pt>
    <dgm:pt modelId="{4E491B69-705C-4F93-BF22-7A02B85DF341}" type="parTrans" cxnId="{93DEC8B4-2E81-425E-8BAC-9195218EC2C8}">
      <dgm:prSet/>
      <dgm:spPr/>
      <dgm:t>
        <a:bodyPr/>
        <a:lstStyle/>
        <a:p>
          <a:endParaRPr lang="ru-RU">
            <a:solidFill>
              <a:schemeClr val="tx2">
                <a:lumMod val="50000"/>
              </a:schemeClr>
            </a:solidFill>
          </a:endParaRPr>
        </a:p>
      </dgm:t>
    </dgm:pt>
    <dgm:pt modelId="{9975CD2D-11D5-46B7-8321-6BFFE8C85B47}" type="sibTrans" cxnId="{93DEC8B4-2E81-425E-8BAC-9195218EC2C8}">
      <dgm:prSet/>
      <dgm:spPr/>
      <dgm:t>
        <a:bodyPr/>
        <a:lstStyle/>
        <a:p>
          <a:endParaRPr lang="ru-RU">
            <a:solidFill>
              <a:schemeClr val="tx2">
                <a:lumMod val="50000"/>
              </a:schemeClr>
            </a:solidFill>
          </a:endParaRPr>
        </a:p>
      </dgm:t>
    </dgm:pt>
    <dgm:pt modelId="{966A64C9-5A85-4D06-B483-2B9362540136}">
      <dgm:prSet phldrT="[Текст]"/>
      <dgm:spPr/>
      <dgm:t>
        <a:bodyPr/>
        <a:lstStyle/>
        <a:p>
          <a:r>
            <a:rPr lang="ru-RU" b="1" dirty="0" smtClean="0">
              <a:solidFill>
                <a:schemeClr val="tx2">
                  <a:lumMod val="50000"/>
                </a:schemeClr>
              </a:solidFill>
            </a:rPr>
            <a:t>Содержание образования</a:t>
          </a:r>
          <a:endParaRPr lang="ru-RU" b="1" dirty="0">
            <a:solidFill>
              <a:schemeClr val="tx2">
                <a:lumMod val="50000"/>
              </a:schemeClr>
            </a:solidFill>
          </a:endParaRPr>
        </a:p>
      </dgm:t>
    </dgm:pt>
    <dgm:pt modelId="{4D2788D6-A7AE-4D0D-A160-36544AFCED50}" type="parTrans" cxnId="{3A750180-899A-4E6D-9B06-789604AEAD51}">
      <dgm:prSet/>
      <dgm:spPr/>
      <dgm:t>
        <a:bodyPr/>
        <a:lstStyle/>
        <a:p>
          <a:endParaRPr lang="ru-RU">
            <a:solidFill>
              <a:schemeClr val="tx2">
                <a:lumMod val="50000"/>
              </a:schemeClr>
            </a:solidFill>
          </a:endParaRPr>
        </a:p>
      </dgm:t>
    </dgm:pt>
    <dgm:pt modelId="{9FBC7B05-9DE1-4301-82F0-7C3AA0C7AC46}" type="sibTrans" cxnId="{3A750180-899A-4E6D-9B06-789604AEAD51}">
      <dgm:prSet/>
      <dgm:spPr/>
      <dgm:t>
        <a:bodyPr/>
        <a:lstStyle/>
        <a:p>
          <a:endParaRPr lang="ru-RU">
            <a:solidFill>
              <a:schemeClr val="tx2">
                <a:lumMod val="50000"/>
              </a:schemeClr>
            </a:solidFill>
          </a:endParaRPr>
        </a:p>
      </dgm:t>
    </dgm:pt>
    <dgm:pt modelId="{BA675D16-282A-4F5A-B7F9-916CC15D2B23}">
      <dgm:prSet phldrT="[Текст]" custT="1"/>
      <dgm:spPr/>
      <dgm:t>
        <a:bodyPr/>
        <a:lstStyle/>
        <a:p>
          <a:r>
            <a:rPr lang="ru-RU" sz="900" baseline="0" dirty="0" smtClean="0">
              <a:solidFill>
                <a:schemeClr val="tx2">
                  <a:lumMod val="50000"/>
                </a:schemeClr>
              </a:solidFill>
            </a:rPr>
            <a:t> программы дополнительного образования этнокультурной направленности</a:t>
          </a:r>
          <a:endParaRPr lang="ru-RU" sz="900" dirty="0">
            <a:solidFill>
              <a:schemeClr val="tx2">
                <a:lumMod val="50000"/>
              </a:schemeClr>
            </a:solidFill>
          </a:endParaRPr>
        </a:p>
      </dgm:t>
    </dgm:pt>
    <dgm:pt modelId="{7BD1594F-ED5C-4839-A32A-D4629E0EDC9C}" type="parTrans" cxnId="{3D6297FB-D8A9-46FF-B7B1-C67E0348BD6C}">
      <dgm:prSet/>
      <dgm:spPr/>
      <dgm:t>
        <a:bodyPr/>
        <a:lstStyle/>
        <a:p>
          <a:endParaRPr lang="ru-RU">
            <a:solidFill>
              <a:schemeClr val="tx2">
                <a:lumMod val="50000"/>
              </a:schemeClr>
            </a:solidFill>
          </a:endParaRPr>
        </a:p>
      </dgm:t>
    </dgm:pt>
    <dgm:pt modelId="{509B373A-7CFB-411D-A992-C143E58319DF}" type="sibTrans" cxnId="{3D6297FB-D8A9-46FF-B7B1-C67E0348BD6C}">
      <dgm:prSet/>
      <dgm:spPr/>
      <dgm:t>
        <a:bodyPr/>
        <a:lstStyle/>
        <a:p>
          <a:endParaRPr lang="ru-RU">
            <a:solidFill>
              <a:schemeClr val="tx2">
                <a:lumMod val="50000"/>
              </a:schemeClr>
            </a:solidFill>
          </a:endParaRPr>
        </a:p>
      </dgm:t>
    </dgm:pt>
    <dgm:pt modelId="{5FB0C040-093E-4095-AAF1-4B0E6A6B4BCF}">
      <dgm:prSet phldrT="[Текст]" custT="1"/>
      <dgm:spPr/>
      <dgm:t>
        <a:bodyPr/>
        <a:lstStyle/>
        <a:p>
          <a:r>
            <a:rPr lang="ru-RU" altLang="ru-RU" sz="900" dirty="0" smtClean="0">
              <a:solidFill>
                <a:schemeClr val="tx2">
                  <a:lumMod val="50000"/>
                </a:schemeClr>
              </a:solidFill>
            </a:rPr>
            <a:t>организация профессиональных проб на предприятиях АПК, в лагерях, ГПК, экскурсий на предприятия</a:t>
          </a:r>
          <a:endParaRPr lang="ru-RU" sz="900" dirty="0">
            <a:solidFill>
              <a:schemeClr val="tx2">
                <a:lumMod val="50000"/>
              </a:schemeClr>
            </a:solidFill>
          </a:endParaRPr>
        </a:p>
      </dgm:t>
    </dgm:pt>
    <dgm:pt modelId="{EBCB5D21-7BF5-4CF8-9A4F-3E61BA98BB1B}" type="parTrans" cxnId="{ACD38B41-392C-44D7-AF07-A40ECBFB46A7}">
      <dgm:prSet/>
      <dgm:spPr/>
      <dgm:t>
        <a:bodyPr/>
        <a:lstStyle/>
        <a:p>
          <a:endParaRPr lang="ru-RU">
            <a:solidFill>
              <a:schemeClr val="tx2">
                <a:lumMod val="50000"/>
              </a:schemeClr>
            </a:solidFill>
          </a:endParaRPr>
        </a:p>
      </dgm:t>
    </dgm:pt>
    <dgm:pt modelId="{6D0CF126-D34B-4B1B-89B1-861A0E8FB157}" type="sibTrans" cxnId="{ACD38B41-392C-44D7-AF07-A40ECBFB46A7}">
      <dgm:prSet/>
      <dgm:spPr/>
      <dgm:t>
        <a:bodyPr/>
        <a:lstStyle/>
        <a:p>
          <a:endParaRPr lang="ru-RU">
            <a:solidFill>
              <a:schemeClr val="tx2">
                <a:lumMod val="50000"/>
              </a:schemeClr>
            </a:solidFill>
          </a:endParaRPr>
        </a:p>
      </dgm:t>
    </dgm:pt>
    <dgm:pt modelId="{85C71003-91C5-4612-AC53-4E3B6EEA7D17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altLang="ru-RU" sz="900" dirty="0" smtClean="0">
              <a:solidFill>
                <a:schemeClr val="tx1"/>
              </a:solidFill>
              <a:latin typeface="PT Astra Serif" pitchFamily="18" charset="-52"/>
            </a:rPr>
            <a:t>5 кабинетов родного языка, 17 учителей родного языка</a:t>
          </a:r>
          <a:endParaRPr lang="ru-RU" sz="900" dirty="0">
            <a:solidFill>
              <a:schemeClr val="tx1"/>
            </a:solidFill>
          </a:endParaRPr>
        </a:p>
      </dgm:t>
    </dgm:pt>
    <dgm:pt modelId="{42382373-438E-4675-B933-FF58F73FC753}" type="parTrans" cxnId="{89D1E023-6BFF-4F4B-A6EE-28BD73C57743}">
      <dgm:prSet/>
      <dgm:spPr/>
      <dgm:t>
        <a:bodyPr/>
        <a:lstStyle/>
        <a:p>
          <a:endParaRPr lang="ru-RU"/>
        </a:p>
      </dgm:t>
    </dgm:pt>
    <dgm:pt modelId="{EC5DC6F2-3C8E-4AE9-8123-3629DDE48A5E}" type="sibTrans" cxnId="{89D1E023-6BFF-4F4B-A6EE-28BD73C57743}">
      <dgm:prSet/>
      <dgm:spPr/>
      <dgm:t>
        <a:bodyPr/>
        <a:lstStyle/>
        <a:p>
          <a:endParaRPr lang="ru-RU"/>
        </a:p>
      </dgm:t>
    </dgm:pt>
    <dgm:pt modelId="{56427168-BB9A-41AB-A68E-9CEBDB5514A8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900" dirty="0" smtClean="0">
              <a:solidFill>
                <a:schemeClr val="tx1"/>
              </a:solidFill>
            </a:rPr>
            <a:t>наличие кабинетов для занятий ДПИ, школьные музеи, школьные чумы;</a:t>
          </a:r>
          <a:endParaRPr lang="ru-RU" sz="900" dirty="0">
            <a:solidFill>
              <a:schemeClr val="tx2">
                <a:lumMod val="50000"/>
              </a:schemeClr>
            </a:solidFill>
          </a:endParaRPr>
        </a:p>
      </dgm:t>
    </dgm:pt>
    <dgm:pt modelId="{ABE92434-FE0D-4D66-9854-24AA51D4984F}" type="parTrans" cxnId="{E40FCD79-ECC5-45C2-BC3F-EFD78B749D64}">
      <dgm:prSet/>
      <dgm:spPr/>
      <dgm:t>
        <a:bodyPr/>
        <a:lstStyle/>
        <a:p>
          <a:endParaRPr lang="ru-RU"/>
        </a:p>
      </dgm:t>
    </dgm:pt>
    <dgm:pt modelId="{A9AB682F-9BCA-472D-B355-CDCBA64CAAAB}" type="sibTrans" cxnId="{E40FCD79-ECC5-45C2-BC3F-EFD78B749D64}">
      <dgm:prSet/>
      <dgm:spPr/>
      <dgm:t>
        <a:bodyPr/>
        <a:lstStyle/>
        <a:p>
          <a:endParaRPr lang="ru-RU"/>
        </a:p>
      </dgm:t>
    </dgm:pt>
    <dgm:pt modelId="{CCFFCA69-6A7E-448E-89C7-9848C3DC515C}">
      <dgm:prSet phldrT="[Текст]" custT="1"/>
      <dgm:spPr/>
      <dgm:t>
        <a:bodyPr/>
        <a:lstStyle/>
        <a:p>
          <a:r>
            <a:rPr lang="ru-RU" sz="900" dirty="0" smtClean="0">
              <a:solidFill>
                <a:schemeClr val="tx2">
                  <a:lumMod val="50000"/>
                </a:schemeClr>
              </a:solidFill>
            </a:rPr>
            <a:t>Работа объединений «Авангард» в ШИ</a:t>
          </a:r>
          <a:endParaRPr lang="ru-RU" sz="900" dirty="0">
            <a:solidFill>
              <a:schemeClr val="tx2">
                <a:lumMod val="50000"/>
              </a:schemeClr>
            </a:solidFill>
          </a:endParaRPr>
        </a:p>
      </dgm:t>
    </dgm:pt>
    <dgm:pt modelId="{23BA630D-5ACB-4E30-9D9A-0512BBB0F8D1}" type="parTrans" cxnId="{5550B1BF-3F82-45C0-BEBB-171DB32B7B1E}">
      <dgm:prSet/>
      <dgm:spPr/>
      <dgm:t>
        <a:bodyPr/>
        <a:lstStyle/>
        <a:p>
          <a:endParaRPr lang="ru-RU"/>
        </a:p>
      </dgm:t>
    </dgm:pt>
    <dgm:pt modelId="{A27E65C6-E0BF-40A4-B1E7-ECD16A5D24E8}" type="sibTrans" cxnId="{5550B1BF-3F82-45C0-BEBB-171DB32B7B1E}">
      <dgm:prSet/>
      <dgm:spPr/>
      <dgm:t>
        <a:bodyPr/>
        <a:lstStyle/>
        <a:p>
          <a:endParaRPr lang="ru-RU"/>
        </a:p>
      </dgm:t>
    </dgm:pt>
    <dgm:pt modelId="{9E52E4B8-42B2-40B7-9517-CBDE601DBB28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900" dirty="0" smtClean="0">
              <a:solidFill>
                <a:schemeClr val="tx1"/>
              </a:solidFill>
            </a:rPr>
            <a:t>Обновление УМК.</a:t>
          </a:r>
        </a:p>
        <a:p>
          <a:pPr marL="57150" indent="0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900" dirty="0">
            <a:solidFill>
              <a:schemeClr val="tx2">
                <a:lumMod val="50000"/>
              </a:schemeClr>
            </a:solidFill>
          </a:endParaRPr>
        </a:p>
      </dgm:t>
    </dgm:pt>
    <dgm:pt modelId="{E40DD2AB-1802-4596-97A5-A8CF5E7E6598}" type="parTrans" cxnId="{AC4444D6-DA05-4D95-AF62-FF3964BDC991}">
      <dgm:prSet/>
      <dgm:spPr/>
      <dgm:t>
        <a:bodyPr/>
        <a:lstStyle/>
        <a:p>
          <a:endParaRPr lang="ru-RU"/>
        </a:p>
      </dgm:t>
    </dgm:pt>
    <dgm:pt modelId="{96C4E574-789E-464E-9749-E872789FDFEA}" type="sibTrans" cxnId="{AC4444D6-DA05-4D95-AF62-FF3964BDC991}">
      <dgm:prSet/>
      <dgm:spPr/>
      <dgm:t>
        <a:bodyPr/>
        <a:lstStyle/>
        <a:p>
          <a:endParaRPr lang="ru-RU"/>
        </a:p>
      </dgm:t>
    </dgm:pt>
    <dgm:pt modelId="{678409B9-8F68-47F5-8BEA-2B1628EC022D}" type="pres">
      <dgm:prSet presAssocID="{CBBFF73B-A0D2-4549-990A-AC48A498681B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05FF655-17BF-457C-B0F1-36BDCFD26B50}" type="pres">
      <dgm:prSet presAssocID="{BF6A4F3A-AD4F-4247-9544-0CA3140655CF}" presName="linNode" presStyleCnt="0"/>
      <dgm:spPr/>
      <dgm:t>
        <a:bodyPr/>
        <a:lstStyle/>
        <a:p>
          <a:endParaRPr lang="ru-RU"/>
        </a:p>
      </dgm:t>
    </dgm:pt>
    <dgm:pt modelId="{1EED5460-1145-423A-81F4-61DC28292F62}" type="pres">
      <dgm:prSet presAssocID="{BF6A4F3A-AD4F-4247-9544-0CA3140655CF}" presName="parentShp" presStyleLbl="node1" presStyleIdx="0" presStyleCnt="2" custScaleX="63753" custScaleY="119955" custLinFactNeighborX="-4718" custLinFactNeighborY="-16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007A1D-E269-49E2-A728-3097B7C97C57}" type="pres">
      <dgm:prSet presAssocID="{BF6A4F3A-AD4F-4247-9544-0CA3140655CF}" presName="childShp" presStyleLbl="bgAccFollowNode1" presStyleIdx="0" presStyleCnt="2" custScaleX="114891" custScaleY="154714" custLinFactNeighborX="-6251" custLinFactNeighborY="-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A1FF59-E1EF-4646-8312-7FDCDE52EC34}" type="pres">
      <dgm:prSet presAssocID="{3CBE3C61-E30B-4D42-AA59-1BD00ACEBD87}" presName="spacing" presStyleCnt="0"/>
      <dgm:spPr/>
      <dgm:t>
        <a:bodyPr/>
        <a:lstStyle/>
        <a:p>
          <a:endParaRPr lang="ru-RU"/>
        </a:p>
      </dgm:t>
    </dgm:pt>
    <dgm:pt modelId="{9CE23B85-AA5D-446E-927D-C3EF356AC203}" type="pres">
      <dgm:prSet presAssocID="{966A64C9-5A85-4D06-B483-2B9362540136}" presName="linNode" presStyleCnt="0"/>
      <dgm:spPr/>
      <dgm:t>
        <a:bodyPr/>
        <a:lstStyle/>
        <a:p>
          <a:endParaRPr lang="ru-RU"/>
        </a:p>
      </dgm:t>
    </dgm:pt>
    <dgm:pt modelId="{9407C414-7993-4DFA-BCC5-F7FDB269D3CD}" type="pres">
      <dgm:prSet presAssocID="{966A64C9-5A85-4D06-B483-2B9362540136}" presName="parentShp" presStyleLbl="node1" presStyleIdx="1" presStyleCnt="2" custScaleX="60334" custScaleY="144593" custLinFactNeighborX="-16284" custLinFactNeighborY="-257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8620BC-4856-42C2-A74A-DB8C6EF51F2D}" type="pres">
      <dgm:prSet presAssocID="{966A64C9-5A85-4D06-B483-2B9362540136}" presName="childShp" presStyleLbl="bgAccFollowNode1" presStyleIdx="1" presStyleCnt="2" custScaleX="120693" custScaleY="149668" custLinFactNeighborX="-4558" custLinFactNeighborY="-232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6D764B3-7253-4596-BD62-FB590BD30D40}" type="presOf" srcId="{966A64C9-5A85-4D06-B483-2B9362540136}" destId="{9407C414-7993-4DFA-BCC5-F7FDB269D3CD}" srcOrd="0" destOrd="0" presId="urn:microsoft.com/office/officeart/2005/8/layout/vList6"/>
    <dgm:cxn modelId="{C878A513-6705-40CD-B419-161BC47817DC}" type="presOf" srcId="{5FB0C040-093E-4095-AAF1-4B0E6A6B4BCF}" destId="{378620BC-4856-42C2-A74A-DB8C6EF51F2D}" srcOrd="0" destOrd="1" presId="urn:microsoft.com/office/officeart/2005/8/layout/vList6"/>
    <dgm:cxn modelId="{4B3A7F58-397F-4C32-B909-6922EA5B6E41}" type="presOf" srcId="{56427168-BB9A-41AB-A68E-9CEBDB5514A8}" destId="{E0007A1D-E269-49E2-A728-3097B7C97C57}" srcOrd="0" destOrd="2" presId="urn:microsoft.com/office/officeart/2005/8/layout/vList6"/>
    <dgm:cxn modelId="{89D1E023-6BFF-4F4B-A6EE-28BD73C57743}" srcId="{BF6A4F3A-AD4F-4247-9544-0CA3140655CF}" destId="{85C71003-91C5-4612-AC53-4E3B6EEA7D17}" srcOrd="1" destOrd="0" parTransId="{42382373-438E-4675-B933-FF58F73FC753}" sibTransId="{EC5DC6F2-3C8E-4AE9-8123-3629DDE48A5E}"/>
    <dgm:cxn modelId="{93DEC8B4-2E81-425E-8BAC-9195218EC2C8}" srcId="{BF6A4F3A-AD4F-4247-9544-0CA3140655CF}" destId="{62F52249-B310-46DD-896A-67B6735BBBE7}" srcOrd="0" destOrd="0" parTransId="{4E491B69-705C-4F93-BF22-7A02B85DF341}" sibTransId="{9975CD2D-11D5-46B7-8321-6BFFE8C85B47}"/>
    <dgm:cxn modelId="{A09A0931-34DC-4D99-911B-2FBCAF66B19B}" type="presOf" srcId="{85C71003-91C5-4612-AC53-4E3B6EEA7D17}" destId="{E0007A1D-E269-49E2-A728-3097B7C97C57}" srcOrd="0" destOrd="1" presId="urn:microsoft.com/office/officeart/2005/8/layout/vList6"/>
    <dgm:cxn modelId="{5E08E923-8A9A-4DCF-9BDD-B7B1CCC4F65D}" type="presOf" srcId="{CCFFCA69-6A7E-448E-89C7-9848C3DC515C}" destId="{378620BC-4856-42C2-A74A-DB8C6EF51F2D}" srcOrd="0" destOrd="2" presId="urn:microsoft.com/office/officeart/2005/8/layout/vList6"/>
    <dgm:cxn modelId="{B3C0A50E-1A99-408E-86E3-622F0EC8C097}" type="presOf" srcId="{BA675D16-282A-4F5A-B7F9-916CC15D2B23}" destId="{378620BC-4856-42C2-A74A-DB8C6EF51F2D}" srcOrd="0" destOrd="0" presId="urn:microsoft.com/office/officeart/2005/8/layout/vList6"/>
    <dgm:cxn modelId="{ACD38B41-392C-44D7-AF07-A40ECBFB46A7}" srcId="{966A64C9-5A85-4D06-B483-2B9362540136}" destId="{5FB0C040-093E-4095-AAF1-4B0E6A6B4BCF}" srcOrd="1" destOrd="0" parTransId="{EBCB5D21-7BF5-4CF8-9A4F-3E61BA98BB1B}" sibTransId="{6D0CF126-D34B-4B1B-89B1-861A0E8FB157}"/>
    <dgm:cxn modelId="{5550B1BF-3F82-45C0-BEBB-171DB32B7B1E}" srcId="{966A64C9-5A85-4D06-B483-2B9362540136}" destId="{CCFFCA69-6A7E-448E-89C7-9848C3DC515C}" srcOrd="2" destOrd="0" parTransId="{23BA630D-5ACB-4E30-9D9A-0512BBB0F8D1}" sibTransId="{A27E65C6-E0BF-40A4-B1E7-ECD16A5D24E8}"/>
    <dgm:cxn modelId="{E40FCD79-ECC5-45C2-BC3F-EFD78B749D64}" srcId="{BF6A4F3A-AD4F-4247-9544-0CA3140655CF}" destId="{56427168-BB9A-41AB-A68E-9CEBDB5514A8}" srcOrd="2" destOrd="0" parTransId="{ABE92434-FE0D-4D66-9854-24AA51D4984F}" sibTransId="{A9AB682F-9BCA-472D-B355-CDCBA64CAAAB}"/>
    <dgm:cxn modelId="{FCD295D2-8137-4D42-88DB-7708E54C3357}" srcId="{CBBFF73B-A0D2-4549-990A-AC48A498681B}" destId="{BF6A4F3A-AD4F-4247-9544-0CA3140655CF}" srcOrd="0" destOrd="0" parTransId="{5E4C4D82-75B2-4166-AA38-5B5131B5B303}" sibTransId="{3CBE3C61-E30B-4D42-AA59-1BD00ACEBD87}"/>
    <dgm:cxn modelId="{3D6297FB-D8A9-46FF-B7B1-C67E0348BD6C}" srcId="{966A64C9-5A85-4D06-B483-2B9362540136}" destId="{BA675D16-282A-4F5A-B7F9-916CC15D2B23}" srcOrd="0" destOrd="0" parTransId="{7BD1594F-ED5C-4839-A32A-D4629E0EDC9C}" sibTransId="{509B373A-7CFB-411D-A992-C143E58319DF}"/>
    <dgm:cxn modelId="{3A750180-899A-4E6D-9B06-789604AEAD51}" srcId="{CBBFF73B-A0D2-4549-990A-AC48A498681B}" destId="{966A64C9-5A85-4D06-B483-2B9362540136}" srcOrd="1" destOrd="0" parTransId="{4D2788D6-A7AE-4D0D-A160-36544AFCED50}" sibTransId="{9FBC7B05-9DE1-4301-82F0-7C3AA0C7AC46}"/>
    <dgm:cxn modelId="{E4C99A33-C76A-4A86-A809-15B45F5A6BF3}" type="presOf" srcId="{CBBFF73B-A0D2-4549-990A-AC48A498681B}" destId="{678409B9-8F68-47F5-8BEA-2B1628EC022D}" srcOrd="0" destOrd="0" presId="urn:microsoft.com/office/officeart/2005/8/layout/vList6"/>
    <dgm:cxn modelId="{3C44B923-E6F2-42DB-949A-FC0004852CFD}" type="presOf" srcId="{BF6A4F3A-AD4F-4247-9544-0CA3140655CF}" destId="{1EED5460-1145-423A-81F4-61DC28292F62}" srcOrd="0" destOrd="0" presId="urn:microsoft.com/office/officeart/2005/8/layout/vList6"/>
    <dgm:cxn modelId="{AC4444D6-DA05-4D95-AF62-FF3964BDC991}" srcId="{BF6A4F3A-AD4F-4247-9544-0CA3140655CF}" destId="{9E52E4B8-42B2-40B7-9517-CBDE601DBB28}" srcOrd="3" destOrd="0" parTransId="{E40DD2AB-1802-4596-97A5-A8CF5E7E6598}" sibTransId="{96C4E574-789E-464E-9749-E872789FDFEA}"/>
    <dgm:cxn modelId="{B4E448B6-32C1-40DE-9884-AC5FB88761D8}" type="presOf" srcId="{9E52E4B8-42B2-40B7-9517-CBDE601DBB28}" destId="{E0007A1D-E269-49E2-A728-3097B7C97C57}" srcOrd="0" destOrd="3" presId="urn:microsoft.com/office/officeart/2005/8/layout/vList6"/>
    <dgm:cxn modelId="{F86AD08D-3235-403E-AB5E-B6BD8C1988D9}" type="presOf" srcId="{62F52249-B310-46DD-896A-67B6735BBBE7}" destId="{E0007A1D-E269-49E2-A728-3097B7C97C57}" srcOrd="0" destOrd="0" presId="urn:microsoft.com/office/officeart/2005/8/layout/vList6"/>
    <dgm:cxn modelId="{0B94B214-BDBF-4F67-8ECF-E8BABC1DE626}" type="presParOf" srcId="{678409B9-8F68-47F5-8BEA-2B1628EC022D}" destId="{105FF655-17BF-457C-B0F1-36BDCFD26B50}" srcOrd="0" destOrd="0" presId="urn:microsoft.com/office/officeart/2005/8/layout/vList6"/>
    <dgm:cxn modelId="{C7D3BCA8-E2A8-46EF-81A1-3EA96D1A7B02}" type="presParOf" srcId="{105FF655-17BF-457C-B0F1-36BDCFD26B50}" destId="{1EED5460-1145-423A-81F4-61DC28292F62}" srcOrd="0" destOrd="0" presId="urn:microsoft.com/office/officeart/2005/8/layout/vList6"/>
    <dgm:cxn modelId="{E7465B0D-0352-46B8-8CD1-A19D70110502}" type="presParOf" srcId="{105FF655-17BF-457C-B0F1-36BDCFD26B50}" destId="{E0007A1D-E269-49E2-A728-3097B7C97C57}" srcOrd="1" destOrd="0" presId="urn:microsoft.com/office/officeart/2005/8/layout/vList6"/>
    <dgm:cxn modelId="{517FD050-9564-4758-84A2-409D0F51A4C9}" type="presParOf" srcId="{678409B9-8F68-47F5-8BEA-2B1628EC022D}" destId="{2AA1FF59-E1EF-4646-8312-7FDCDE52EC34}" srcOrd="1" destOrd="0" presId="urn:microsoft.com/office/officeart/2005/8/layout/vList6"/>
    <dgm:cxn modelId="{0BC500F5-1ED0-4310-ADBC-0E43E503365B}" type="presParOf" srcId="{678409B9-8F68-47F5-8BEA-2B1628EC022D}" destId="{9CE23B85-AA5D-446E-927D-C3EF356AC203}" srcOrd="2" destOrd="0" presId="urn:microsoft.com/office/officeart/2005/8/layout/vList6"/>
    <dgm:cxn modelId="{3EED3884-379F-4CF6-B97D-EC8A74C551AD}" type="presParOf" srcId="{9CE23B85-AA5D-446E-927D-C3EF356AC203}" destId="{9407C414-7993-4DFA-BCC5-F7FDB269D3CD}" srcOrd="0" destOrd="0" presId="urn:microsoft.com/office/officeart/2005/8/layout/vList6"/>
    <dgm:cxn modelId="{FC38A0B5-CB8A-4B0E-9DE4-EBD82CB1CB52}" type="presParOf" srcId="{9CE23B85-AA5D-446E-927D-C3EF356AC203}" destId="{378620BC-4856-42C2-A74A-DB8C6EF51F2D}" srcOrd="1" destOrd="0" presId="urn:microsoft.com/office/officeart/2005/8/layout/vList6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56188DA-A5C7-4365-8914-3D4CD181CB73}" type="doc">
      <dgm:prSet loTypeId="urn:microsoft.com/office/officeart/2005/8/layout/chevron2" loCatId="process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0833549-44A4-4B27-8337-D6A0D3B8BCA8}">
      <dgm:prSet phldrT="[Текст]"/>
      <dgm:spPr/>
      <dgm:t>
        <a:bodyPr/>
        <a:lstStyle/>
        <a:p>
          <a:endParaRPr lang="ru-RU" dirty="0"/>
        </a:p>
      </dgm:t>
    </dgm:pt>
    <dgm:pt modelId="{B452A1FD-4A20-4CCC-A958-740DE68BD4D2}" type="parTrans" cxnId="{C34564FB-4942-42DB-8448-7D5CC68981A1}">
      <dgm:prSet/>
      <dgm:spPr/>
      <dgm:t>
        <a:bodyPr/>
        <a:lstStyle/>
        <a:p>
          <a:endParaRPr lang="ru-RU"/>
        </a:p>
      </dgm:t>
    </dgm:pt>
    <dgm:pt modelId="{25B7C02C-7F0F-40EE-B65B-12F810A15527}" type="sibTrans" cxnId="{C34564FB-4942-42DB-8448-7D5CC68981A1}">
      <dgm:prSet/>
      <dgm:spPr/>
      <dgm:t>
        <a:bodyPr/>
        <a:lstStyle/>
        <a:p>
          <a:endParaRPr lang="ru-RU"/>
        </a:p>
      </dgm:t>
    </dgm:pt>
    <dgm:pt modelId="{2CBC3A10-C538-4C4E-B266-F984BCF5A381}">
      <dgm:prSet phldrT="[Текст]" custT="1"/>
      <dgm:spPr/>
      <dgm:t>
        <a:bodyPr/>
        <a:lstStyle/>
        <a:p>
          <a:r>
            <a:rPr lang="ru-RU" sz="1000" b="1" dirty="0" smtClean="0">
              <a:latin typeface="PT Astra Serif" pitchFamily="18" charset="-52"/>
              <a:ea typeface="PT Astra Serif" pitchFamily="18" charset="-52"/>
            </a:rPr>
            <a:t>Индивидуальная работа, консультирование родителей, законных представителей, лиц из числа детей-сирот</a:t>
          </a:r>
          <a:endParaRPr lang="ru-RU" sz="1000" b="1" dirty="0">
            <a:latin typeface="PT Astra Serif" pitchFamily="18" charset="-52"/>
            <a:ea typeface="PT Astra Serif" pitchFamily="18" charset="-52"/>
          </a:endParaRPr>
        </a:p>
      </dgm:t>
    </dgm:pt>
    <dgm:pt modelId="{581A3979-05F3-4309-B02F-AC86DA80980D}" type="parTrans" cxnId="{3A5B1ADA-3613-4E47-979E-B8B9F7295239}">
      <dgm:prSet/>
      <dgm:spPr/>
      <dgm:t>
        <a:bodyPr/>
        <a:lstStyle/>
        <a:p>
          <a:endParaRPr lang="ru-RU"/>
        </a:p>
      </dgm:t>
    </dgm:pt>
    <dgm:pt modelId="{1DC6D4C5-C892-4492-8346-2FF683192269}" type="sibTrans" cxnId="{3A5B1ADA-3613-4E47-979E-B8B9F7295239}">
      <dgm:prSet/>
      <dgm:spPr/>
      <dgm:t>
        <a:bodyPr/>
        <a:lstStyle/>
        <a:p>
          <a:endParaRPr lang="ru-RU"/>
        </a:p>
      </dgm:t>
    </dgm:pt>
    <dgm:pt modelId="{CC9DA22B-F360-48CB-B09D-C990FB761E6F}">
      <dgm:prSet phldrT="[Текст]" custT="1"/>
      <dgm:spPr/>
      <dgm:t>
        <a:bodyPr/>
        <a:lstStyle/>
        <a:p>
          <a:r>
            <a:rPr lang="ru-RU" sz="1000" b="1" dirty="0" smtClean="0">
              <a:latin typeface="PT Astra Serif" pitchFamily="18" charset="-52"/>
              <a:ea typeface="PT Astra Serif" pitchFamily="18" charset="-52"/>
            </a:rPr>
            <a:t>Психолого-педагогическое</a:t>
          </a:r>
          <a:r>
            <a:rPr lang="ru-RU" sz="1000" dirty="0" smtClean="0">
              <a:latin typeface="PT Astra Serif" pitchFamily="18" charset="-52"/>
              <a:ea typeface="PT Astra Serif" pitchFamily="18" charset="-52"/>
            </a:rPr>
            <a:t> </a:t>
          </a:r>
          <a:r>
            <a:rPr lang="ru-RU" sz="1000" b="1" dirty="0" smtClean="0">
              <a:latin typeface="PT Astra Serif" pitchFamily="18" charset="-52"/>
              <a:ea typeface="PT Astra Serif" pitchFamily="18" charset="-52"/>
            </a:rPr>
            <a:t>сопровождение</a:t>
          </a:r>
          <a:r>
            <a:rPr lang="en-US" sz="1000" b="1" dirty="0" smtClean="0">
              <a:latin typeface="PT Astra Serif" pitchFamily="18" charset="-52"/>
              <a:ea typeface="PT Astra Serif" pitchFamily="18" charset="-52"/>
            </a:rPr>
            <a:t> </a:t>
          </a:r>
          <a:r>
            <a:rPr lang="ru-RU" sz="1000" b="1" dirty="0" smtClean="0">
              <a:latin typeface="PT Astra Serif" pitchFamily="18" charset="-52"/>
              <a:ea typeface="PT Astra Serif" pitchFamily="18" charset="-52"/>
            </a:rPr>
            <a:t>замещающих семей</a:t>
          </a:r>
          <a:endParaRPr lang="ru-RU" sz="1000" b="1" dirty="0">
            <a:latin typeface="PT Astra Serif" pitchFamily="18" charset="-52"/>
            <a:ea typeface="PT Astra Serif" pitchFamily="18" charset="-52"/>
          </a:endParaRPr>
        </a:p>
      </dgm:t>
    </dgm:pt>
    <dgm:pt modelId="{27AF7BBB-94F1-4569-A030-76A1AA8D3446}" type="parTrans" cxnId="{F1759553-614A-4233-8255-270E30FE4DF4}">
      <dgm:prSet/>
      <dgm:spPr/>
      <dgm:t>
        <a:bodyPr/>
        <a:lstStyle/>
        <a:p>
          <a:endParaRPr lang="ru-RU"/>
        </a:p>
      </dgm:t>
    </dgm:pt>
    <dgm:pt modelId="{9E97A763-FE5A-4FE0-9B88-C7F68F676084}" type="sibTrans" cxnId="{F1759553-614A-4233-8255-270E30FE4DF4}">
      <dgm:prSet/>
      <dgm:spPr/>
      <dgm:t>
        <a:bodyPr/>
        <a:lstStyle/>
        <a:p>
          <a:endParaRPr lang="ru-RU"/>
        </a:p>
      </dgm:t>
    </dgm:pt>
    <dgm:pt modelId="{ADD8CE84-09B2-49B6-AFED-550899C465BD}">
      <dgm:prSet phldrT="[Текст]"/>
      <dgm:spPr/>
      <dgm:t>
        <a:bodyPr/>
        <a:lstStyle/>
        <a:p>
          <a:endParaRPr lang="ru-RU" dirty="0"/>
        </a:p>
      </dgm:t>
    </dgm:pt>
    <dgm:pt modelId="{9BF0EE6A-C357-424A-9641-C8EC2C906BE8}" type="sibTrans" cxnId="{677F5902-B28E-4DE2-A813-DDC905C6B17E}">
      <dgm:prSet/>
      <dgm:spPr/>
      <dgm:t>
        <a:bodyPr/>
        <a:lstStyle/>
        <a:p>
          <a:endParaRPr lang="ru-RU"/>
        </a:p>
      </dgm:t>
    </dgm:pt>
    <dgm:pt modelId="{9D46EF51-BB25-45D7-B83A-149C2162893B}" type="parTrans" cxnId="{677F5902-B28E-4DE2-A813-DDC905C6B17E}">
      <dgm:prSet/>
      <dgm:spPr/>
      <dgm:t>
        <a:bodyPr/>
        <a:lstStyle/>
        <a:p>
          <a:endParaRPr lang="ru-RU"/>
        </a:p>
      </dgm:t>
    </dgm:pt>
    <dgm:pt modelId="{10810A20-ADE3-4FCA-8515-ED1FCFA684D4}" type="pres">
      <dgm:prSet presAssocID="{F56188DA-A5C7-4365-8914-3D4CD181CB7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EE68CB0-C306-4490-9005-DA7782281941}" type="pres">
      <dgm:prSet presAssocID="{30833549-44A4-4B27-8337-D6A0D3B8BCA8}" presName="composite" presStyleCnt="0"/>
      <dgm:spPr/>
    </dgm:pt>
    <dgm:pt modelId="{CF35C101-06F2-49A8-AD37-47B5BD275E3D}" type="pres">
      <dgm:prSet presAssocID="{30833549-44A4-4B27-8337-D6A0D3B8BCA8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56D171-6C69-4A8D-8C5E-5FF10BD9A420}" type="pres">
      <dgm:prSet presAssocID="{30833549-44A4-4B27-8337-D6A0D3B8BCA8}" presName="descendantText" presStyleLbl="alignAcc1" presStyleIdx="0" presStyleCnt="2" custLinFactNeighborX="892" custLinFactNeighborY="-1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19C202-5900-4EEE-A67A-988FF02DF7F5}" type="pres">
      <dgm:prSet presAssocID="{25B7C02C-7F0F-40EE-B65B-12F810A15527}" presName="sp" presStyleCnt="0"/>
      <dgm:spPr/>
    </dgm:pt>
    <dgm:pt modelId="{1D3D3D51-D64D-4172-9841-DFB265539EFB}" type="pres">
      <dgm:prSet presAssocID="{ADD8CE84-09B2-49B6-AFED-550899C465BD}" presName="composite" presStyleCnt="0"/>
      <dgm:spPr/>
    </dgm:pt>
    <dgm:pt modelId="{51F79412-CC3F-4AE5-8F97-E96E18EB070A}" type="pres">
      <dgm:prSet presAssocID="{ADD8CE84-09B2-49B6-AFED-550899C465BD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FCCD68-7D2C-4CDB-B5B1-13AFBFCAF807}" type="pres">
      <dgm:prSet presAssocID="{ADD8CE84-09B2-49B6-AFED-550899C465BD}" presName="descendantText" presStyleLbl="alignAcc1" presStyleIdx="1" presStyleCnt="2" custLinFactNeighborX="203" custLinFactNeighborY="427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77F5902-B28E-4DE2-A813-DDC905C6B17E}" srcId="{F56188DA-A5C7-4365-8914-3D4CD181CB73}" destId="{ADD8CE84-09B2-49B6-AFED-550899C465BD}" srcOrd="1" destOrd="0" parTransId="{9D46EF51-BB25-45D7-B83A-149C2162893B}" sibTransId="{9BF0EE6A-C357-424A-9641-C8EC2C906BE8}"/>
    <dgm:cxn modelId="{B8182493-BED3-49BD-8683-7892F75476E3}" type="presOf" srcId="{ADD8CE84-09B2-49B6-AFED-550899C465BD}" destId="{51F79412-CC3F-4AE5-8F97-E96E18EB070A}" srcOrd="0" destOrd="0" presId="urn:microsoft.com/office/officeart/2005/8/layout/chevron2"/>
    <dgm:cxn modelId="{3A5B1ADA-3613-4E47-979E-B8B9F7295239}" srcId="{30833549-44A4-4B27-8337-D6A0D3B8BCA8}" destId="{2CBC3A10-C538-4C4E-B266-F984BCF5A381}" srcOrd="0" destOrd="0" parTransId="{581A3979-05F3-4309-B02F-AC86DA80980D}" sibTransId="{1DC6D4C5-C892-4492-8346-2FF683192269}"/>
    <dgm:cxn modelId="{44E66411-9F38-4363-81BA-44EDAE2D42A7}" type="presOf" srcId="{30833549-44A4-4B27-8337-D6A0D3B8BCA8}" destId="{CF35C101-06F2-49A8-AD37-47B5BD275E3D}" srcOrd="0" destOrd="0" presId="urn:microsoft.com/office/officeart/2005/8/layout/chevron2"/>
    <dgm:cxn modelId="{0730C1F0-F32C-42AE-A907-75E543F7A6A8}" type="presOf" srcId="{F56188DA-A5C7-4365-8914-3D4CD181CB73}" destId="{10810A20-ADE3-4FCA-8515-ED1FCFA684D4}" srcOrd="0" destOrd="0" presId="urn:microsoft.com/office/officeart/2005/8/layout/chevron2"/>
    <dgm:cxn modelId="{F1759553-614A-4233-8255-270E30FE4DF4}" srcId="{ADD8CE84-09B2-49B6-AFED-550899C465BD}" destId="{CC9DA22B-F360-48CB-B09D-C990FB761E6F}" srcOrd="0" destOrd="0" parTransId="{27AF7BBB-94F1-4569-A030-76A1AA8D3446}" sibTransId="{9E97A763-FE5A-4FE0-9B88-C7F68F676084}"/>
    <dgm:cxn modelId="{6BCD0A54-32D5-4CB2-B332-0F499C649603}" type="presOf" srcId="{2CBC3A10-C538-4C4E-B266-F984BCF5A381}" destId="{4356D171-6C69-4A8D-8C5E-5FF10BD9A420}" srcOrd="0" destOrd="0" presId="urn:microsoft.com/office/officeart/2005/8/layout/chevron2"/>
    <dgm:cxn modelId="{C34564FB-4942-42DB-8448-7D5CC68981A1}" srcId="{F56188DA-A5C7-4365-8914-3D4CD181CB73}" destId="{30833549-44A4-4B27-8337-D6A0D3B8BCA8}" srcOrd="0" destOrd="0" parTransId="{B452A1FD-4A20-4CCC-A958-740DE68BD4D2}" sibTransId="{25B7C02C-7F0F-40EE-B65B-12F810A15527}"/>
    <dgm:cxn modelId="{A568E2D1-9D15-4EBF-8625-EE3E57485C35}" type="presOf" srcId="{CC9DA22B-F360-48CB-B09D-C990FB761E6F}" destId="{5CFCCD68-7D2C-4CDB-B5B1-13AFBFCAF807}" srcOrd="0" destOrd="0" presId="urn:microsoft.com/office/officeart/2005/8/layout/chevron2"/>
    <dgm:cxn modelId="{244F7A9A-B8BE-468A-BA34-2198E209D648}" type="presParOf" srcId="{10810A20-ADE3-4FCA-8515-ED1FCFA684D4}" destId="{CEE68CB0-C306-4490-9005-DA7782281941}" srcOrd="0" destOrd="0" presId="urn:microsoft.com/office/officeart/2005/8/layout/chevron2"/>
    <dgm:cxn modelId="{8F7079A7-D46E-437A-A7B9-5E3DBE78E65A}" type="presParOf" srcId="{CEE68CB0-C306-4490-9005-DA7782281941}" destId="{CF35C101-06F2-49A8-AD37-47B5BD275E3D}" srcOrd="0" destOrd="0" presId="urn:microsoft.com/office/officeart/2005/8/layout/chevron2"/>
    <dgm:cxn modelId="{FBCE88DA-88CA-4B33-963A-7008AC3B7BD2}" type="presParOf" srcId="{CEE68CB0-C306-4490-9005-DA7782281941}" destId="{4356D171-6C69-4A8D-8C5E-5FF10BD9A420}" srcOrd="1" destOrd="0" presId="urn:microsoft.com/office/officeart/2005/8/layout/chevron2"/>
    <dgm:cxn modelId="{0307ECEF-8BC9-45E3-BD46-2494C2F7080E}" type="presParOf" srcId="{10810A20-ADE3-4FCA-8515-ED1FCFA684D4}" destId="{7519C202-5900-4EEE-A67A-988FF02DF7F5}" srcOrd="1" destOrd="0" presId="urn:microsoft.com/office/officeart/2005/8/layout/chevron2"/>
    <dgm:cxn modelId="{12513F49-5772-4E8A-B709-9C6949198086}" type="presParOf" srcId="{10810A20-ADE3-4FCA-8515-ED1FCFA684D4}" destId="{1D3D3D51-D64D-4172-9841-DFB265539EFB}" srcOrd="2" destOrd="0" presId="urn:microsoft.com/office/officeart/2005/8/layout/chevron2"/>
    <dgm:cxn modelId="{86282867-3207-4F22-921A-B3A32617C684}" type="presParOf" srcId="{1D3D3D51-D64D-4172-9841-DFB265539EFB}" destId="{51F79412-CC3F-4AE5-8F97-E96E18EB070A}" srcOrd="0" destOrd="0" presId="urn:microsoft.com/office/officeart/2005/8/layout/chevron2"/>
    <dgm:cxn modelId="{82B66274-890C-424A-B5E3-8F4EDF7FEC0D}" type="presParOf" srcId="{1D3D3D51-D64D-4172-9841-DFB265539EFB}" destId="{5CFCCD68-7D2C-4CDB-B5B1-13AFBFCAF80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F35C101-06F2-49A8-AD37-47B5BD275E3D}">
      <dsp:nvSpPr>
        <dsp:cNvPr id="0" name=""/>
        <dsp:cNvSpPr/>
      </dsp:nvSpPr>
      <dsp:spPr>
        <a:xfrm rot="5400000">
          <a:off x="-98318" y="98455"/>
          <a:ext cx="655455" cy="458818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/>
        </a:p>
      </dsp:txBody>
      <dsp:txXfrm rot="5400000">
        <a:off x="-98318" y="98455"/>
        <a:ext cx="655455" cy="458818"/>
      </dsp:txXfrm>
    </dsp:sp>
    <dsp:sp modelId="{4356D171-6C69-4A8D-8C5E-5FF10BD9A420}">
      <dsp:nvSpPr>
        <dsp:cNvPr id="0" name=""/>
        <dsp:cNvSpPr/>
      </dsp:nvSpPr>
      <dsp:spPr>
        <a:xfrm rot="5400000">
          <a:off x="2896706" y="-2437887"/>
          <a:ext cx="426046" cy="530182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1120" tIns="6350" rIns="6350" bIns="635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1" kern="1200" dirty="0" smtClean="0">
              <a:latin typeface="PT Astra Serif" pitchFamily="18" charset="-52"/>
              <a:ea typeface="PT Astra Serif" pitchFamily="18" charset="-52"/>
            </a:rPr>
            <a:t>Индивидуальная работа, консультирование родителей, законных представителей, лиц из числа детей-сирот</a:t>
          </a:r>
          <a:endParaRPr lang="ru-RU" sz="1000" b="1" kern="1200" dirty="0">
            <a:latin typeface="PT Astra Serif" pitchFamily="18" charset="-52"/>
            <a:ea typeface="PT Astra Serif" pitchFamily="18" charset="-52"/>
          </a:endParaRPr>
        </a:p>
      </dsp:txBody>
      <dsp:txXfrm rot="5400000">
        <a:off x="2896706" y="-2437887"/>
        <a:ext cx="426046" cy="5301821"/>
      </dsp:txXfrm>
    </dsp:sp>
    <dsp:sp modelId="{51F79412-CC3F-4AE5-8F97-E96E18EB070A}">
      <dsp:nvSpPr>
        <dsp:cNvPr id="0" name=""/>
        <dsp:cNvSpPr/>
      </dsp:nvSpPr>
      <dsp:spPr>
        <a:xfrm rot="5400000">
          <a:off x="-98318" y="378830"/>
          <a:ext cx="655455" cy="458818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/>
        </a:p>
      </dsp:txBody>
      <dsp:txXfrm rot="5400000">
        <a:off x="-98318" y="378830"/>
        <a:ext cx="655455" cy="458818"/>
      </dsp:txXfrm>
    </dsp:sp>
    <dsp:sp modelId="{5CFCCD68-7D2C-4CDB-B5B1-13AFBFCAF807}">
      <dsp:nvSpPr>
        <dsp:cNvPr id="0" name=""/>
        <dsp:cNvSpPr/>
      </dsp:nvSpPr>
      <dsp:spPr>
        <a:xfrm rot="5400000">
          <a:off x="2896706" y="-1975206"/>
          <a:ext cx="426046" cy="530182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1120" tIns="6350" rIns="6350" bIns="635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1" kern="1200" dirty="0" smtClean="0">
              <a:latin typeface="PT Astra Serif" pitchFamily="18" charset="-52"/>
              <a:ea typeface="PT Astra Serif" pitchFamily="18" charset="-52"/>
            </a:rPr>
            <a:t>Психолого-педагогическое</a:t>
          </a:r>
          <a:r>
            <a:rPr lang="ru-RU" sz="1000" kern="1200" dirty="0" smtClean="0">
              <a:latin typeface="PT Astra Serif" pitchFamily="18" charset="-52"/>
              <a:ea typeface="PT Astra Serif" pitchFamily="18" charset="-52"/>
            </a:rPr>
            <a:t> </a:t>
          </a:r>
          <a:r>
            <a:rPr lang="ru-RU" sz="1000" b="1" kern="1200" dirty="0" smtClean="0">
              <a:latin typeface="PT Astra Serif" pitchFamily="18" charset="-52"/>
              <a:ea typeface="PT Astra Serif" pitchFamily="18" charset="-52"/>
            </a:rPr>
            <a:t>сопровождение</a:t>
          </a:r>
          <a:r>
            <a:rPr lang="en-US" sz="1000" b="1" kern="1200" dirty="0" smtClean="0">
              <a:latin typeface="PT Astra Serif" pitchFamily="18" charset="-52"/>
              <a:ea typeface="PT Astra Serif" pitchFamily="18" charset="-52"/>
            </a:rPr>
            <a:t> </a:t>
          </a:r>
          <a:r>
            <a:rPr lang="ru-RU" sz="1000" b="1" kern="1200" dirty="0" smtClean="0">
              <a:latin typeface="PT Astra Serif" pitchFamily="18" charset="-52"/>
              <a:ea typeface="PT Astra Serif" pitchFamily="18" charset="-52"/>
            </a:rPr>
            <a:t>замещающих семей</a:t>
          </a:r>
          <a:endParaRPr lang="ru-RU" sz="1000" b="1" kern="1200" dirty="0">
            <a:latin typeface="PT Astra Serif" pitchFamily="18" charset="-52"/>
            <a:ea typeface="PT Astra Serif" pitchFamily="18" charset="-52"/>
          </a:endParaRPr>
        </a:p>
      </dsp:txBody>
      <dsp:txXfrm rot="5400000">
        <a:off x="2896706" y="-1975206"/>
        <a:ext cx="426046" cy="53018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BEB009-9E8C-437B-B528-64B0DF4876CF}" type="datetimeFigureOut">
              <a:rPr lang="ru-RU" smtClean="0"/>
              <a:pPr/>
              <a:t>01.11.2021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E63263-8E3A-42C1-A534-7348E3CF8D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31905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63263-8E3A-42C1-A534-7348E3CF8D59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889303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D57FD0-48C8-47D6-A59B-17A14514FD5A}" type="slidenum">
              <a:rPr lang="ru-RU" altLang="ru-RU" smtClean="0"/>
              <a:pPr>
                <a:defRPr/>
              </a:pPr>
              <a:t>14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41452760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63263-8E3A-42C1-A534-7348E3CF8D59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01.11.2021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01.11.2021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01.11.2021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01.11.2021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6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7" Type="http://schemas.openxmlformats.org/officeDocument/2006/relationships/image" Target="../media/image8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image" Target="../media/image6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7.xml"/><Relationship Id="rId3" Type="http://schemas.openxmlformats.org/officeDocument/2006/relationships/image" Target="../media/image71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image" Target="../media/image74.png"/><Relationship Id="rId7" Type="http://schemas.openxmlformats.org/officeDocument/2006/relationships/diagramData" Target="../diagrams/data2.xml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11" Type="http://schemas.openxmlformats.org/officeDocument/2006/relationships/image" Target="../media/image70.png"/><Relationship Id="rId5" Type="http://schemas.openxmlformats.org/officeDocument/2006/relationships/image" Target="../media/image76.png"/><Relationship Id="rId10" Type="http://schemas.openxmlformats.org/officeDocument/2006/relationships/diagramColors" Target="../diagrams/colors2.xml"/><Relationship Id="rId4" Type="http://schemas.openxmlformats.org/officeDocument/2006/relationships/image" Target="../media/image75.jpeg"/><Relationship Id="rId9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Relationship Id="rId9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8.jpe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0.jpeg"/><Relationship Id="rId5" Type="http://schemas.openxmlformats.org/officeDocument/2006/relationships/oleObject" Target="../embeddings/oleObject1.bin"/><Relationship Id="rId4" Type="http://schemas.openxmlformats.org/officeDocument/2006/relationships/image" Target="../media/image89.jpeg"/><Relationship Id="rId9" Type="http://schemas.openxmlformats.org/officeDocument/2006/relationships/image" Target="../media/image9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9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13" Type="http://schemas.microsoft.com/office/2007/relationships/diagramDrawing" Target="../diagrams/drawing7.xml"/><Relationship Id="rId3" Type="http://schemas.openxmlformats.org/officeDocument/2006/relationships/chart" Target="../charts/chart8.xml"/><Relationship Id="rId7" Type="http://schemas.openxmlformats.org/officeDocument/2006/relationships/diagramLayout" Target="../diagrams/layout3.xml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diagramData" Target="../diagrams/data3.xml"/><Relationship Id="rId11" Type="http://schemas.openxmlformats.org/officeDocument/2006/relationships/image" Target="../media/image98.jpe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97.png"/><Relationship Id="rId4" Type="http://schemas.openxmlformats.org/officeDocument/2006/relationships/chart" Target="../charts/chart9.xml"/><Relationship Id="rId9" Type="http://schemas.openxmlformats.org/officeDocument/2006/relationships/diagramColors" Target="../diagrams/colors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17" Type="http://schemas.openxmlformats.org/officeDocument/2006/relationships/image" Target="../media/image25.png"/><Relationship Id="rId2" Type="http://schemas.openxmlformats.org/officeDocument/2006/relationships/image" Target="../media/image10.jpe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5" Type="http://schemas.openxmlformats.org/officeDocument/2006/relationships/image" Target="../media/image2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2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85918" y="428604"/>
            <a:ext cx="6715172" cy="114300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2">
                    <a:lumMod val="90000"/>
                  </a:schemeClr>
                </a:solidFill>
                <a:latin typeface="PT Astra Serif" pitchFamily="18" charset="-52"/>
                <a:ea typeface="PT Astra Serif" pitchFamily="18" charset="-52"/>
              </a:rPr>
              <a:t/>
            </a:r>
            <a:br>
              <a:rPr lang="ru-RU" sz="2800" dirty="0" smtClean="0">
                <a:solidFill>
                  <a:schemeClr val="tx2">
                    <a:lumMod val="90000"/>
                  </a:schemeClr>
                </a:solidFill>
                <a:latin typeface="PT Astra Serif" pitchFamily="18" charset="-52"/>
                <a:ea typeface="PT Astra Serif" pitchFamily="18" charset="-52"/>
              </a:rPr>
            </a:br>
            <a:r>
              <a:rPr lang="ru-RU" sz="2800" dirty="0" smtClean="0">
                <a:solidFill>
                  <a:schemeClr val="tx2">
                    <a:lumMod val="90000"/>
                  </a:schemeClr>
                </a:solidFill>
                <a:latin typeface="PT Astra Serif" pitchFamily="18" charset="-52"/>
                <a:ea typeface="PT Astra Serif" pitchFamily="18" charset="-52"/>
              </a:rPr>
              <a:t/>
            </a:r>
            <a:br>
              <a:rPr lang="ru-RU" sz="2800" dirty="0" smtClean="0">
                <a:solidFill>
                  <a:schemeClr val="tx2">
                    <a:lumMod val="90000"/>
                  </a:schemeClr>
                </a:solidFill>
                <a:latin typeface="PT Astra Serif" pitchFamily="18" charset="-52"/>
                <a:ea typeface="PT Astra Serif" pitchFamily="18" charset="-52"/>
              </a:rPr>
            </a:br>
            <a:r>
              <a:rPr lang="ru-RU" sz="2800" dirty="0" smtClean="0">
                <a:solidFill>
                  <a:schemeClr val="tx2">
                    <a:lumMod val="90000"/>
                  </a:schemeClr>
                </a:solidFill>
                <a:latin typeface="PT Astra Serif" pitchFamily="18" charset="-52"/>
                <a:ea typeface="PT Astra Serif" pitchFamily="18" charset="-52"/>
              </a:rPr>
              <a:t/>
            </a:r>
            <a:br>
              <a:rPr lang="ru-RU" sz="2800" dirty="0" smtClean="0">
                <a:solidFill>
                  <a:schemeClr val="tx2">
                    <a:lumMod val="90000"/>
                  </a:schemeClr>
                </a:solidFill>
                <a:latin typeface="PT Astra Serif" pitchFamily="18" charset="-52"/>
                <a:ea typeface="PT Astra Serif" pitchFamily="18" charset="-52"/>
              </a:rPr>
            </a:br>
            <a:r>
              <a:rPr lang="ru-RU" sz="28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ПУБЛИЧНЫЙ ДОКЛАД</a:t>
            </a:r>
            <a:r>
              <a:rPr lang="ru-RU" sz="2800" dirty="0" smtClean="0">
                <a:solidFill>
                  <a:schemeClr val="tx2">
                    <a:lumMod val="90000"/>
                  </a:schemeClr>
                </a:solidFill>
                <a:latin typeface="PT Astra Serif" pitchFamily="18" charset="-52"/>
                <a:ea typeface="PT Astra Serif" pitchFamily="18" charset="-52"/>
              </a:rPr>
              <a:t/>
            </a:r>
            <a:br>
              <a:rPr lang="ru-RU" sz="2800" dirty="0" smtClean="0">
                <a:solidFill>
                  <a:schemeClr val="tx2">
                    <a:lumMod val="90000"/>
                  </a:schemeClr>
                </a:solidFill>
                <a:latin typeface="PT Astra Serif" pitchFamily="18" charset="-52"/>
                <a:ea typeface="PT Astra Serif" pitchFamily="18" charset="-52"/>
              </a:rPr>
            </a:br>
            <a:endParaRPr lang="ru-RU" sz="2800" dirty="0">
              <a:solidFill>
                <a:schemeClr val="tx2">
                  <a:lumMod val="90000"/>
                </a:schemeClr>
              </a:solidFill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1472" y="1857364"/>
            <a:ext cx="8215370" cy="3357586"/>
          </a:xfrm>
        </p:spPr>
        <p:txBody>
          <a:bodyPr>
            <a:normAutofit fontScale="47500" lnSpcReduction="20000"/>
          </a:bodyPr>
          <a:lstStyle/>
          <a:p>
            <a:r>
              <a:rPr lang="ru-RU" sz="4200" b="1" i="1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«О результатах деятельности муниципальной системы образования и приоритетах развития на 2021/2022 </a:t>
            </a:r>
            <a:r>
              <a:rPr lang="ru-RU" sz="4200" b="1" i="1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учебный </a:t>
            </a:r>
            <a:r>
              <a:rPr lang="ru-RU" sz="4200" b="1" i="1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год</a:t>
            </a:r>
            <a:r>
              <a:rPr lang="ru-RU" sz="4200" b="1" i="1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» </a:t>
            </a:r>
          </a:p>
          <a:p>
            <a:endParaRPr lang="ru-RU" sz="5100" dirty="0" smtClean="0">
              <a:solidFill>
                <a:schemeClr val="tx1"/>
              </a:solidFill>
              <a:latin typeface="PT Astra Serif" pitchFamily="18" charset="-52"/>
              <a:ea typeface="PT Astra Serif" pitchFamily="18" charset="-52"/>
            </a:endParaRPr>
          </a:p>
          <a:p>
            <a:endParaRPr lang="ru-RU" sz="5100" dirty="0" smtClean="0">
              <a:solidFill>
                <a:schemeClr val="tx1"/>
              </a:solidFill>
              <a:latin typeface="PT Astra Serif" pitchFamily="18" charset="-52"/>
              <a:ea typeface="PT Astra Serif" pitchFamily="18" charset="-52"/>
            </a:endParaRPr>
          </a:p>
          <a:p>
            <a:endParaRPr lang="en-US" sz="3400" dirty="0" smtClean="0">
              <a:solidFill>
                <a:schemeClr val="tx1"/>
              </a:solidFill>
              <a:latin typeface="PT Astra Serif" pitchFamily="18" charset="-52"/>
              <a:ea typeface="PT Astra Serif" pitchFamily="18" charset="-52"/>
            </a:endParaRPr>
          </a:p>
          <a:p>
            <a:endParaRPr lang="en-US" sz="3400" dirty="0" smtClean="0">
              <a:solidFill>
                <a:schemeClr val="tx1"/>
              </a:solidFill>
              <a:latin typeface="PT Astra Serif" pitchFamily="18" charset="-52"/>
              <a:ea typeface="PT Astra Serif" pitchFamily="18" charset="-52"/>
            </a:endParaRPr>
          </a:p>
          <a:p>
            <a:endParaRPr lang="en-US" sz="3400" dirty="0" smtClean="0">
              <a:solidFill>
                <a:schemeClr val="tx1"/>
              </a:solidFill>
              <a:latin typeface="PT Astra Serif" pitchFamily="18" charset="-52"/>
              <a:ea typeface="PT Astra Serif" pitchFamily="18" charset="-52"/>
            </a:endParaRPr>
          </a:p>
          <a:p>
            <a:endParaRPr lang="en-US" sz="3400" dirty="0" smtClean="0">
              <a:solidFill>
                <a:schemeClr val="tx1"/>
              </a:solidFill>
              <a:latin typeface="PT Astra Serif" pitchFamily="18" charset="-52"/>
              <a:ea typeface="PT Astra Serif" pitchFamily="18" charset="-52"/>
            </a:endParaRPr>
          </a:p>
          <a:p>
            <a:endParaRPr lang="en-US" sz="3400" dirty="0" smtClean="0">
              <a:solidFill>
                <a:schemeClr val="tx1"/>
              </a:solidFill>
              <a:latin typeface="PT Astra Serif" pitchFamily="18" charset="-52"/>
              <a:ea typeface="PT Astra Serif" pitchFamily="18" charset="-52"/>
            </a:endParaRPr>
          </a:p>
          <a:p>
            <a:endParaRPr lang="en-US" sz="3800" dirty="0" smtClean="0">
              <a:solidFill>
                <a:schemeClr val="tx1"/>
              </a:solidFill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38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Департамент образования Администрации Тазовского района, 2021 год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 </a:t>
            </a:r>
            <a:endParaRPr lang="ru-RU" sz="2400" b="1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</a:endParaRPr>
          </a:p>
        </p:txBody>
      </p:sp>
      <p:pic>
        <p:nvPicPr>
          <p:cNvPr id="5" name="Picture 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14290"/>
            <a:ext cx="1143008" cy="106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l.svechnikova\Desktop\фото в доклад\IMG_811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6710" y="2857496"/>
            <a:ext cx="1214446" cy="114300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1507" name="Picture 3" descr="http://taz-edu.ru/images/3/247716202211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0" y="3214686"/>
            <a:ext cx="1714512" cy="107435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08" y="3071810"/>
            <a:ext cx="1450946" cy="107899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0" name="Рисунок 19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2500306"/>
            <a:ext cx="1643074" cy="114300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1512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86446" y="3071810"/>
            <a:ext cx="1714512" cy="11087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274638"/>
            <a:ext cx="8003232" cy="418058"/>
          </a:xfrm>
        </p:spPr>
        <p:txBody>
          <a:bodyPr>
            <a:noAutofit/>
          </a:bodyPr>
          <a:lstStyle/>
          <a:p>
            <a:pPr algn="just"/>
            <a:r>
              <a:rPr lang="en-US" sz="2800" dirty="0" smtClean="0">
                <a:latin typeface="PT Astra Serif" pitchFamily="18" charset="-52"/>
                <a:ea typeface="PT Astra Serif" pitchFamily="18" charset="-52"/>
                <a:cs typeface="Calibri" panose="020F0502020204030204" pitchFamily="34" charset="0"/>
              </a:rPr>
              <a:t>    </a:t>
            </a:r>
            <a:r>
              <a:rPr lang="ru-RU" sz="2800" dirty="0" smtClean="0">
                <a:latin typeface="PT Astra Serif" pitchFamily="18" charset="-52"/>
                <a:ea typeface="PT Astra Serif" pitchFamily="18" charset="-52"/>
                <a:cs typeface="Calibri" panose="020F0502020204030204" pitchFamily="34" charset="0"/>
              </a:rPr>
              <a:t>Дошкольное образование</a:t>
            </a:r>
            <a:endParaRPr lang="ru-RU" sz="2800" dirty="0">
              <a:latin typeface="PT Astra Serif" pitchFamily="18" charset="-52"/>
              <a:ea typeface="PT Astra Serif" pitchFamily="18" charset="-52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5892" y="847746"/>
            <a:ext cx="4688156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latin typeface="PT Astra Serif" pitchFamily="18" charset="-52"/>
                <a:ea typeface="PT Astra Serif" pitchFamily="18" charset="-52"/>
              </a:rPr>
              <a:t>               </a:t>
            </a:r>
            <a:r>
              <a:rPr lang="ru-RU" sz="1300" b="1" dirty="0" smtClean="0">
                <a:latin typeface="PT Astra Serif" pitchFamily="18" charset="-52"/>
                <a:ea typeface="PT Astra Serif" pitchFamily="18" charset="-52"/>
              </a:rPr>
              <a:t>Всего педагогических работников: 191</a:t>
            </a:r>
          </a:p>
          <a:p>
            <a:endParaRPr lang="ru-RU" sz="1300" b="1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300" b="1" dirty="0" smtClean="0">
                <a:latin typeface="PT Astra Serif" pitchFamily="18" charset="-52"/>
                <a:ea typeface="PT Astra Serif" pitchFamily="18" charset="-52"/>
              </a:rPr>
              <a:t>Стаж работы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37611109"/>
              </p:ext>
            </p:extLst>
          </p:nvPr>
        </p:nvGraphicFramePr>
        <p:xfrm>
          <a:off x="285720" y="1500174"/>
          <a:ext cx="4327543" cy="66244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764326">
                  <a:extLst>
                    <a:ext uri="{9D8B030D-6E8A-4147-A177-3AD203B41FA5}">
                      <a16:colId xmlns:a16="http://schemas.microsoft.com/office/drawing/2014/main" xmlns="" val="334842213"/>
                    </a:ext>
                  </a:extLst>
                </a:gridCol>
                <a:gridCol w="777135">
                  <a:extLst>
                    <a:ext uri="{9D8B030D-6E8A-4147-A177-3AD203B41FA5}">
                      <a16:colId xmlns:a16="http://schemas.microsoft.com/office/drawing/2014/main" xmlns="" val="3821335388"/>
                    </a:ext>
                  </a:extLst>
                </a:gridCol>
                <a:gridCol w="928694">
                  <a:extLst>
                    <a:ext uri="{9D8B030D-6E8A-4147-A177-3AD203B41FA5}">
                      <a16:colId xmlns:a16="http://schemas.microsoft.com/office/drawing/2014/main" xmlns="" val="2646956876"/>
                    </a:ext>
                  </a:extLst>
                </a:gridCol>
                <a:gridCol w="1000132">
                  <a:extLst>
                    <a:ext uri="{9D8B030D-6E8A-4147-A177-3AD203B41FA5}">
                      <a16:colId xmlns:a16="http://schemas.microsoft.com/office/drawing/2014/main" xmlns="" val="3623395734"/>
                    </a:ext>
                  </a:extLst>
                </a:gridCol>
                <a:gridCol w="857256">
                  <a:extLst>
                    <a:ext uri="{9D8B030D-6E8A-4147-A177-3AD203B41FA5}">
                      <a16:colId xmlns:a16="http://schemas.microsoft.com/office/drawing/2014/main" xmlns="" val="3288808395"/>
                    </a:ext>
                  </a:extLst>
                </a:gridCol>
              </a:tblGrid>
              <a:tr h="3881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PT Astra Serif" pitchFamily="18" charset="-52"/>
                          <a:ea typeface="PT Astra Serif" pitchFamily="18" charset="-52"/>
                          <a:cs typeface="+mn-cs"/>
                        </a:rPr>
                        <a:t>&lt; 3 лет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PT Astra Serif" pitchFamily="18" charset="-52"/>
                          <a:ea typeface="PT Astra Serif" pitchFamily="18" charset="-52"/>
                          <a:cs typeface="+mn-cs"/>
                        </a:rPr>
                        <a:t>3-5 лет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PT Astra Serif" pitchFamily="18" charset="-52"/>
                          <a:ea typeface="PT Astra Serif" pitchFamily="18" charset="-52"/>
                          <a:cs typeface="+mn-cs"/>
                        </a:rPr>
                        <a:t>5-10 лет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PT Astra Serif" pitchFamily="18" charset="-52"/>
                          <a:ea typeface="PT Astra Serif" pitchFamily="18" charset="-52"/>
                          <a:cs typeface="+mn-cs"/>
                        </a:rPr>
                        <a:t>10-20 лет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PT Astra Serif" pitchFamily="18" charset="-52"/>
                          <a:ea typeface="PT Astra Serif" pitchFamily="18" charset="-52"/>
                          <a:cs typeface="+mn-cs"/>
                        </a:rPr>
                        <a:t>&gt;20 лет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078505456"/>
                  </a:ext>
                </a:extLst>
              </a:tr>
              <a:tr h="2259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PT Astra Serif" pitchFamily="18" charset="-52"/>
                          <a:ea typeface="PT Astra Serif" pitchFamily="18" charset="-52"/>
                          <a:cs typeface="+mn-cs"/>
                        </a:rPr>
                        <a:t>16,7%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PT Astra Serif" pitchFamily="18" charset="-52"/>
                          <a:ea typeface="PT Astra Serif" pitchFamily="18" charset="-52"/>
                          <a:cs typeface="+mn-cs"/>
                        </a:rPr>
                        <a:t>12,6%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PT Astra Serif" pitchFamily="18" charset="-52"/>
                          <a:ea typeface="PT Astra Serif" pitchFamily="18" charset="-52"/>
                          <a:cs typeface="+mn-cs"/>
                        </a:rPr>
                        <a:t>26,2%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PT Astra Serif" pitchFamily="18" charset="-52"/>
                          <a:ea typeface="PT Astra Serif" pitchFamily="18" charset="-52"/>
                          <a:cs typeface="+mn-cs"/>
                        </a:rPr>
                        <a:t>24,6%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PT Astra Serif" pitchFamily="18" charset="-52"/>
                          <a:ea typeface="PT Astra Serif" pitchFamily="18" charset="-52"/>
                          <a:cs typeface="+mn-cs"/>
                        </a:rPr>
                        <a:t>19,9%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686514742"/>
                  </a:ext>
                </a:extLst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45660739"/>
              </p:ext>
            </p:extLst>
          </p:nvPr>
        </p:nvGraphicFramePr>
        <p:xfrm>
          <a:off x="285720" y="2571744"/>
          <a:ext cx="4327546" cy="2743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041530">
                  <a:extLst>
                    <a:ext uri="{9D8B030D-6E8A-4147-A177-3AD203B41FA5}">
                      <a16:colId xmlns:a16="http://schemas.microsoft.com/office/drawing/2014/main" xmlns="" val="659020113"/>
                    </a:ext>
                  </a:extLst>
                </a:gridCol>
                <a:gridCol w="2286016">
                  <a:extLst>
                    <a:ext uri="{9D8B030D-6E8A-4147-A177-3AD203B41FA5}">
                      <a16:colId xmlns:a16="http://schemas.microsoft.com/office/drawing/2014/main" xmlns="" val="2750648963"/>
                    </a:ext>
                  </a:extLst>
                </a:gridCol>
              </a:tblGrid>
              <a:tr h="216024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PT Astra Serif" pitchFamily="18" charset="-52"/>
                          <a:ea typeface="PT Astra Serif" pitchFamily="18" charset="-52"/>
                        </a:rPr>
                        <a:t>60,1% - ВПО</a:t>
                      </a:r>
                      <a:endParaRPr lang="ru-RU" sz="1200" dirty="0">
                        <a:latin typeface="PT Astra Serif" pitchFamily="18" charset="-52"/>
                        <a:ea typeface="PT Astra Serif" pitchFamily="18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PT Astra Serif" pitchFamily="18" charset="-52"/>
                          <a:ea typeface="PT Astra Serif" pitchFamily="18" charset="-52"/>
                        </a:rPr>
                        <a:t>31,9</a:t>
                      </a:r>
                      <a:r>
                        <a:rPr lang="ru-RU" sz="1200" baseline="0" dirty="0" smtClean="0">
                          <a:latin typeface="PT Astra Serif" pitchFamily="18" charset="-52"/>
                          <a:ea typeface="PT Astra Serif" pitchFamily="18" charset="-52"/>
                        </a:rPr>
                        <a:t> % - СПО</a:t>
                      </a:r>
                      <a:endParaRPr lang="ru-RU" sz="1200" dirty="0">
                        <a:latin typeface="PT Astra Serif" pitchFamily="18" charset="-52"/>
                        <a:ea typeface="PT Astra Serif" pitchFamily="18" charset="-5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00297671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85720" y="2285992"/>
            <a:ext cx="476016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 smtClean="0">
                <a:latin typeface="PT Astra Serif" pitchFamily="18" charset="-52"/>
                <a:ea typeface="PT Astra Serif" pitchFamily="18" charset="-52"/>
              </a:rPr>
              <a:t>Образование (высшее и среднее профессиональное)</a:t>
            </a:r>
            <a:endParaRPr lang="ru-RU" sz="1300" b="1" dirty="0"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5720" y="2928934"/>
            <a:ext cx="435771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 smtClean="0">
                <a:latin typeface="PT Astra Serif" pitchFamily="18" charset="-52"/>
                <a:ea typeface="PT Astra Serif" pitchFamily="18" charset="-52"/>
              </a:rPr>
              <a:t>Уровень квалификации </a:t>
            </a:r>
            <a:endParaRPr lang="ru-RU" sz="1300" b="1" dirty="0">
              <a:latin typeface="PT Astra Serif" pitchFamily="18" charset="-52"/>
              <a:ea typeface="PT Astra Serif" pitchFamily="18" charset="-52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6512499"/>
              </p:ext>
            </p:extLst>
          </p:nvPr>
        </p:nvGraphicFramePr>
        <p:xfrm>
          <a:off x="285720" y="3214686"/>
          <a:ext cx="4398984" cy="5486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199492">
                  <a:extLst>
                    <a:ext uri="{9D8B030D-6E8A-4147-A177-3AD203B41FA5}">
                      <a16:colId xmlns:a16="http://schemas.microsoft.com/office/drawing/2014/main" xmlns="" val="4242375542"/>
                    </a:ext>
                  </a:extLst>
                </a:gridCol>
                <a:gridCol w="2199492">
                  <a:extLst>
                    <a:ext uri="{9D8B030D-6E8A-4147-A177-3AD203B41FA5}">
                      <a16:colId xmlns:a16="http://schemas.microsoft.com/office/drawing/2014/main" xmlns="" val="724336072"/>
                    </a:ext>
                  </a:extLst>
                </a:gridCol>
              </a:tblGrid>
              <a:tr h="24758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PT Astra Serif" pitchFamily="18" charset="-52"/>
                          <a:ea typeface="PT Astra Serif" pitchFamily="18" charset="-52"/>
                        </a:rPr>
                        <a:t>Высшая </a:t>
                      </a:r>
                      <a:endParaRPr lang="ru-RU" sz="1200" dirty="0">
                        <a:latin typeface="PT Astra Serif" pitchFamily="18" charset="-52"/>
                        <a:ea typeface="PT Astra Serif" pitchFamily="18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PT Astra Serif" pitchFamily="18" charset="-52"/>
                          <a:ea typeface="PT Astra Serif" pitchFamily="18" charset="-52"/>
                        </a:rPr>
                        <a:t>Первая </a:t>
                      </a:r>
                      <a:endParaRPr lang="ru-RU" sz="1200" dirty="0">
                        <a:latin typeface="PT Astra Serif" pitchFamily="18" charset="-52"/>
                        <a:ea typeface="PT Astra Serif" pitchFamily="18" charset="-5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92572093"/>
                  </a:ext>
                </a:extLst>
              </a:tr>
              <a:tr h="24758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PT Astra Serif" pitchFamily="18" charset="-52"/>
                          <a:ea typeface="PT Astra Serif" pitchFamily="18" charset="-52"/>
                        </a:rPr>
                        <a:t>15,7%</a:t>
                      </a:r>
                      <a:endParaRPr lang="ru-RU" sz="1200" dirty="0">
                        <a:latin typeface="PT Astra Serif" pitchFamily="18" charset="-52"/>
                        <a:ea typeface="PT Astra Serif" pitchFamily="18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PT Astra Serif" pitchFamily="18" charset="-52"/>
                          <a:ea typeface="PT Astra Serif" pitchFamily="18" charset="-52"/>
                        </a:rPr>
                        <a:t>41,9%</a:t>
                      </a:r>
                      <a:endParaRPr lang="ru-RU" sz="1200" dirty="0">
                        <a:latin typeface="PT Astra Serif" pitchFamily="18" charset="-52"/>
                        <a:ea typeface="PT Astra Serif" pitchFamily="18" charset="-5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12177101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357818" y="785794"/>
            <a:ext cx="280831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 smtClean="0">
                <a:latin typeface="PT Astra Serif" pitchFamily="18" charset="-52"/>
                <a:ea typeface="PT Astra Serif" pitchFamily="18" charset="-52"/>
              </a:rPr>
              <a:t>Охват дошкольным образованием</a:t>
            </a:r>
            <a:endParaRPr lang="ru-RU" sz="1300" b="1" dirty="0"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500694" y="1214422"/>
            <a:ext cx="2671572" cy="49039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1571 ребенок </a:t>
            </a:r>
            <a:endParaRPr lang="en-US" sz="1300" dirty="0" smtClean="0">
              <a:solidFill>
                <a:schemeClr val="tx1"/>
              </a:solidFill>
              <a:latin typeface="PT Astra Serif" pitchFamily="18" charset="-52"/>
              <a:ea typeface="PT Astra Serif" pitchFamily="18" charset="-52"/>
            </a:endParaRPr>
          </a:p>
          <a:p>
            <a:pPr algn="ctr"/>
            <a:r>
              <a:rPr lang="ru-RU" sz="13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в возрасте от 1 года до 7 лет</a:t>
            </a:r>
            <a:endParaRPr lang="ru-RU" sz="1300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 flipV="1">
            <a:off x="5286380" y="2285992"/>
            <a:ext cx="3456383" cy="130718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5572132" y="1928802"/>
            <a:ext cx="254755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b="1" dirty="0" smtClean="0">
                <a:latin typeface="PT Astra Serif" pitchFamily="18" charset="-52"/>
                <a:ea typeface="PT Astra Serif" pitchFamily="18" charset="-52"/>
              </a:rPr>
              <a:t>Создано дополнительных мест </a:t>
            </a:r>
            <a:endParaRPr lang="ru-RU" sz="1300" b="1" dirty="0"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21" name="TextBox 20"/>
          <p:cNvSpPr txBox="1"/>
          <p:nvPr/>
        </p:nvSpPr>
        <p:spPr>
          <a:xfrm flipH="1">
            <a:off x="5630038" y="2285992"/>
            <a:ext cx="3513962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 smtClean="0">
                <a:latin typeface="PT Astra Serif" pitchFamily="18" charset="-52"/>
                <a:ea typeface="PT Astra Serif" pitchFamily="18" charset="-52"/>
              </a:rPr>
              <a:t>В режиме полного дня:</a:t>
            </a:r>
          </a:p>
          <a:p>
            <a:r>
              <a:rPr lang="ru-RU" sz="1300" dirty="0" smtClean="0">
                <a:latin typeface="PT Astra Serif" pitchFamily="18" charset="-52"/>
                <a:ea typeface="PT Astra Serif" pitchFamily="18" charset="-52"/>
              </a:rPr>
              <a:t>29 мест - детский сад «</a:t>
            </a:r>
            <a:r>
              <a:rPr lang="ru-RU" sz="1300" dirty="0" err="1" smtClean="0">
                <a:latin typeface="PT Astra Serif" pitchFamily="18" charset="-52"/>
                <a:ea typeface="PT Astra Serif" pitchFamily="18" charset="-52"/>
              </a:rPr>
              <a:t>Северяночка</a:t>
            </a:r>
            <a:r>
              <a:rPr lang="ru-RU" sz="1300" dirty="0" smtClean="0">
                <a:latin typeface="PT Astra Serif" pitchFamily="18" charset="-52"/>
                <a:ea typeface="PT Astra Serif" pitchFamily="18" charset="-52"/>
              </a:rPr>
              <a:t>»</a:t>
            </a:r>
          </a:p>
          <a:p>
            <a:r>
              <a:rPr lang="ru-RU" sz="1300" dirty="0" smtClean="0">
                <a:latin typeface="PT Astra Serif" pitchFamily="18" charset="-52"/>
                <a:ea typeface="PT Astra Serif" pitchFamily="18" charset="-52"/>
              </a:rPr>
              <a:t>26 мест  - детский сад «Звёздочка».</a:t>
            </a:r>
          </a:p>
          <a:p>
            <a:r>
              <a:rPr lang="ru-RU" sz="1300" dirty="0" smtClean="0">
                <a:latin typeface="PT Astra Serif" pitchFamily="18" charset="-52"/>
                <a:ea typeface="PT Astra Serif" pitchFamily="18" charset="-52"/>
              </a:rPr>
              <a:t>В режиме ГКП:</a:t>
            </a:r>
          </a:p>
          <a:p>
            <a:r>
              <a:rPr lang="ru-RU" sz="1300" dirty="0" smtClean="0">
                <a:latin typeface="PT Astra Serif" pitchFamily="18" charset="-52"/>
                <a:ea typeface="PT Astra Serif" pitchFamily="18" charset="-52"/>
              </a:rPr>
              <a:t>20 мест - детский сад «Звёздочка»</a:t>
            </a:r>
          </a:p>
          <a:p>
            <a:r>
              <a:rPr lang="ru-RU" sz="1300" dirty="0" smtClean="0">
                <a:latin typeface="PT Astra Serif" pitchFamily="18" charset="-52"/>
                <a:ea typeface="PT Astra Serif" pitchFamily="18" charset="-52"/>
              </a:rPr>
              <a:t>16 мест -  детский сад «Снежинка».</a:t>
            </a:r>
          </a:p>
          <a:p>
            <a:endParaRPr lang="ru-RU" sz="1300" dirty="0" smtClean="0"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71472" y="4000504"/>
            <a:ext cx="2714644" cy="10156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1200" dirty="0" err="1" smtClean="0">
                <a:latin typeface="PT Astra Serif" pitchFamily="18" charset="-52"/>
                <a:ea typeface="PT Astra Serif" pitchFamily="18" charset="-52"/>
              </a:rPr>
              <a:t>Реализация</a:t>
            </a:r>
            <a:r>
              <a:rPr lang="en-US" sz="1200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200" dirty="0" err="1" smtClean="0">
                <a:latin typeface="PT Astra Serif" pitchFamily="18" charset="-52"/>
                <a:ea typeface="PT Astra Serif" pitchFamily="18" charset="-52"/>
              </a:rPr>
              <a:t>проекта</a:t>
            </a:r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200" dirty="0" err="1" smtClean="0">
                <a:latin typeface="PT Astra Serif" pitchFamily="18" charset="-52"/>
                <a:ea typeface="PT Astra Serif" pitchFamily="18" charset="-52"/>
              </a:rPr>
              <a:t>на</a:t>
            </a:r>
            <a:r>
              <a:rPr lang="en-US" sz="1200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200" dirty="0" err="1" smtClean="0">
                <a:latin typeface="PT Astra Serif" pitchFamily="18" charset="-52"/>
                <a:ea typeface="PT Astra Serif" pitchFamily="18" charset="-52"/>
              </a:rPr>
              <a:t>грант</a:t>
            </a:r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 «Предоставление дошкольного образования в условиях кочевья. Программа «</a:t>
            </a:r>
            <a:r>
              <a:rPr lang="ru-RU" sz="1200" dirty="0" err="1" smtClean="0">
                <a:latin typeface="PT Astra Serif" pitchFamily="18" charset="-52"/>
                <a:ea typeface="PT Astra Serif" pitchFamily="18" charset="-52"/>
              </a:rPr>
              <a:t>Тундровичок</a:t>
            </a:r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»</a:t>
            </a:r>
            <a:r>
              <a:rPr lang="en-US" sz="1200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МБДОУ детский сад «Звездочка»</a:t>
            </a:r>
            <a:endParaRPr lang="ru-RU" sz="1200" dirty="0">
              <a:latin typeface="PT Astra Serif" pitchFamily="18" charset="-52"/>
              <a:ea typeface="PT Astra Serif" pitchFamily="18" charset="-52"/>
            </a:endParaRPr>
          </a:p>
        </p:txBody>
      </p:sp>
      <p:pic>
        <p:nvPicPr>
          <p:cNvPr id="23" name="Рисунок 22" descr="C:\Users\админ\Desktop\публичный доклад дошкольный\Радуга\Доклад Департамента\награждение\l2P5yvh7Jdw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868" y="5357826"/>
            <a:ext cx="2286016" cy="1285884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TextBox 26"/>
          <p:cNvSpPr txBox="1"/>
          <p:nvPr/>
        </p:nvSpPr>
        <p:spPr>
          <a:xfrm flipH="1">
            <a:off x="3929058" y="4000504"/>
            <a:ext cx="2857520" cy="10618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050" dirty="0" smtClean="0">
                <a:latin typeface="PT Astra Serif" pitchFamily="18" charset="-52"/>
                <a:ea typeface="PT Astra Serif" pitchFamily="18" charset="-52"/>
              </a:rPr>
              <a:t>Получателями услуг психолого-педагогической, методической и консультативной помощи родителям (законным представителям) детей, стали 740  родителей (законных представителей).</a:t>
            </a:r>
          </a:p>
          <a:p>
            <a:pPr algn="just"/>
            <a:r>
              <a:rPr lang="ru-RU" sz="1050" dirty="0" smtClean="0">
                <a:latin typeface="PT Astra Serif" pitchFamily="18" charset="-52"/>
                <a:ea typeface="PT Astra Serif" pitchFamily="18" charset="-52"/>
              </a:rPr>
              <a:t>Количество оказанных услуг – 1005</a:t>
            </a:r>
            <a:r>
              <a:rPr lang="ru-RU" sz="1050" dirty="0" smtClean="0"/>
              <a:t>.</a:t>
            </a:r>
            <a:endParaRPr lang="ru-RU" sz="1300" dirty="0"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286512" y="5214950"/>
            <a:ext cx="2676835" cy="11541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 </a:t>
            </a:r>
            <a:r>
              <a:rPr lang="ru-RU" sz="1100" dirty="0" smtClean="0">
                <a:latin typeface="PT Astra Serif" pitchFamily="18" charset="-52"/>
                <a:ea typeface="PT Astra Serif" pitchFamily="18" charset="-52"/>
              </a:rPr>
              <a:t>10 объединений - на платной основе:  МБДОУ детский сад «Сказка»</a:t>
            </a:r>
          </a:p>
          <a:p>
            <a:pPr algn="just"/>
            <a:r>
              <a:rPr lang="ru-RU" sz="1100" dirty="0" smtClean="0">
                <a:latin typeface="PT Astra Serif" pitchFamily="18" charset="-52"/>
                <a:ea typeface="PT Astra Serif" pitchFamily="18" charset="-52"/>
              </a:rPr>
              <a:t>МБДОУ детский сад«Теремок»</a:t>
            </a:r>
          </a:p>
          <a:p>
            <a:pPr algn="just"/>
            <a:r>
              <a:rPr lang="ru-RU" sz="1100" dirty="0" smtClean="0">
                <a:latin typeface="PT Astra Serif" pitchFamily="18" charset="-52"/>
                <a:ea typeface="PT Astra Serif" pitchFamily="18" charset="-52"/>
              </a:rPr>
              <a:t>МБДОУ детский сад  «Белый медвежонок»</a:t>
            </a:r>
          </a:p>
          <a:p>
            <a:pPr algn="just"/>
            <a:r>
              <a:rPr lang="ru-RU" sz="1100" dirty="0" smtClean="0">
                <a:latin typeface="PT Astra Serif" pitchFamily="18" charset="-52"/>
                <a:ea typeface="PT Astra Serif" pitchFamily="18" charset="-52"/>
              </a:rPr>
              <a:t>МБДОУ детский сад «Олененок»</a:t>
            </a:r>
            <a:endParaRPr lang="ru-RU" sz="1100" dirty="0">
              <a:latin typeface="PT Astra Serif" pitchFamily="18" charset="-52"/>
              <a:ea typeface="PT Astra Serif" pitchFamily="18" charset="-52"/>
            </a:endParaRPr>
          </a:p>
        </p:txBody>
      </p:sp>
      <p:pic>
        <p:nvPicPr>
          <p:cNvPr id="24" name="Рисунок 2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5286388"/>
            <a:ext cx="2000264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72330" y="3714752"/>
            <a:ext cx="1768475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 descr="https://userdocs.ru/pars_docs/refs/65/64283/64283_html_m1992c5c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72462" y="0"/>
            <a:ext cx="857256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3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"/>
            <a:ext cx="928662" cy="867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982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      </a:t>
            </a:r>
            <a:r>
              <a:rPr lang="ru-RU" sz="3100" dirty="0" smtClean="0">
                <a:solidFill>
                  <a:schemeClr val="accent1">
                    <a:lumMod val="75000"/>
                  </a:schemeClr>
                </a:solidFill>
                <a:latin typeface="PT Astra Serif" pitchFamily="18" charset="-52"/>
                <a:ea typeface="PT Astra Serif" pitchFamily="18" charset="-52"/>
              </a:rPr>
              <a:t>Образование </a:t>
            </a:r>
            <a:r>
              <a:rPr lang="ru-RU" sz="3100" dirty="0">
                <a:solidFill>
                  <a:schemeClr val="accent1">
                    <a:lumMod val="75000"/>
                  </a:schemeClr>
                </a:solidFill>
                <a:latin typeface="PT Astra Serif" pitchFamily="18" charset="-52"/>
                <a:ea typeface="PT Astra Serif" pitchFamily="18" charset="-52"/>
              </a:rPr>
              <a:t>в школе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F33AC5D6-21E9-4857-8296-6AA3BAE6DF4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86182" y="5214950"/>
            <a:ext cx="1297146" cy="1307052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E287CC28-D8D6-43E9-A369-9E8B6ED7A557}"/>
              </a:ext>
            </a:extLst>
          </p:cNvPr>
          <p:cNvSpPr/>
          <p:nvPr/>
        </p:nvSpPr>
        <p:spPr>
          <a:xfrm>
            <a:off x="357158" y="5429264"/>
            <a:ext cx="3346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srgbClr val="000000"/>
                </a:solidFill>
                <a:latin typeface="PT Astra Serif" pitchFamily="18" charset="-52"/>
                <a:ea typeface="PT Astra Serif" panose="020A0603040505020204" pitchFamily="18" charset="-52"/>
                <a:cs typeface="Times New Roman" pitchFamily="18" charset="0"/>
                <a:sym typeface="Wingdings" pitchFamily="2" charset="2"/>
              </a:rPr>
              <a:t>6 школ (100%) обеспечены цифровыми образовательными платформами за счет регионального финансирования 1 709 443 руб. В образовательный процесс внедрены цифровые образовательные платформы «</a:t>
            </a:r>
            <a:r>
              <a:rPr lang="ru-RU" sz="1100" dirty="0" err="1">
                <a:solidFill>
                  <a:srgbClr val="000000"/>
                </a:solidFill>
                <a:latin typeface="PT Astra Serif" pitchFamily="18" charset="-52"/>
                <a:ea typeface="PT Astra Serif" panose="020A0603040505020204" pitchFamily="18" charset="-52"/>
                <a:cs typeface="Times New Roman" pitchFamily="18" charset="0"/>
                <a:sym typeface="Wingdings" pitchFamily="2" charset="2"/>
              </a:rPr>
              <a:t>Учи.ру</a:t>
            </a:r>
            <a:r>
              <a:rPr lang="ru-RU" sz="1100" dirty="0">
                <a:solidFill>
                  <a:srgbClr val="000000"/>
                </a:solidFill>
                <a:latin typeface="PT Astra Serif" pitchFamily="18" charset="-52"/>
                <a:ea typeface="PT Astra Serif" panose="020A0603040505020204" pitchFamily="18" charset="-52"/>
                <a:cs typeface="Times New Roman" pitchFamily="18" charset="0"/>
                <a:sym typeface="Wingdings" pitchFamily="2" charset="2"/>
              </a:rPr>
              <a:t>», «</a:t>
            </a:r>
            <a:r>
              <a:rPr lang="en-US" sz="1100" dirty="0" err="1">
                <a:solidFill>
                  <a:srgbClr val="000000"/>
                </a:solidFill>
                <a:latin typeface="PT Astra Serif" pitchFamily="18" charset="-52"/>
                <a:ea typeface="PT Astra Serif" panose="020A0603040505020204" pitchFamily="18" charset="-52"/>
                <a:cs typeface="Times New Roman" pitchFamily="18" charset="0"/>
                <a:sym typeface="Wingdings" pitchFamily="2" charset="2"/>
              </a:rPr>
              <a:t>Skysmart</a:t>
            </a:r>
            <a:r>
              <a:rPr lang="ru-RU" sz="1100" dirty="0">
                <a:solidFill>
                  <a:srgbClr val="000000"/>
                </a:solidFill>
                <a:latin typeface="PT Astra Serif" pitchFamily="18" charset="-52"/>
                <a:ea typeface="PT Astra Serif" panose="020A0603040505020204" pitchFamily="18" charset="-52"/>
                <a:cs typeface="Times New Roman" pitchFamily="18" charset="0"/>
                <a:sym typeface="Wingdings" pitchFamily="2" charset="2"/>
              </a:rPr>
              <a:t>», «</a:t>
            </a:r>
            <a:r>
              <a:rPr lang="ru-RU" sz="1100" dirty="0" err="1">
                <a:solidFill>
                  <a:srgbClr val="000000"/>
                </a:solidFill>
                <a:latin typeface="PT Astra Serif" pitchFamily="18" charset="-52"/>
                <a:ea typeface="PT Astra Serif" panose="020A0603040505020204" pitchFamily="18" charset="-52"/>
                <a:cs typeface="Times New Roman" pitchFamily="18" charset="0"/>
                <a:sym typeface="Wingdings" pitchFamily="2" charset="2"/>
              </a:rPr>
              <a:t>Яндекс.Учебник</a:t>
            </a:r>
            <a:r>
              <a:rPr lang="ru-RU" sz="1100" dirty="0">
                <a:solidFill>
                  <a:srgbClr val="000000"/>
                </a:solidFill>
                <a:latin typeface="PT Astra Serif" pitchFamily="18" charset="-52"/>
                <a:ea typeface="PT Astra Serif" panose="020A0603040505020204" pitchFamily="18" charset="-52"/>
                <a:cs typeface="Times New Roman" pitchFamily="18" charset="0"/>
                <a:sym typeface="Wingdings" pitchFamily="2" charset="2"/>
              </a:rPr>
              <a:t>», «</a:t>
            </a:r>
            <a:r>
              <a:rPr lang="ru-RU" sz="1100" dirty="0" err="1">
                <a:solidFill>
                  <a:srgbClr val="000000"/>
                </a:solidFill>
                <a:latin typeface="PT Astra Serif" pitchFamily="18" charset="-52"/>
                <a:ea typeface="PT Astra Serif" panose="020A0603040505020204" pitchFamily="18" charset="-52"/>
                <a:cs typeface="Times New Roman" pitchFamily="18" charset="0"/>
                <a:sym typeface="Wingdings" pitchFamily="2" charset="2"/>
              </a:rPr>
              <a:t>Якласс</a:t>
            </a:r>
            <a:r>
              <a:rPr lang="ru-RU" sz="1100" dirty="0">
                <a:solidFill>
                  <a:srgbClr val="000000"/>
                </a:solidFill>
                <a:latin typeface="PT Astra Serif" pitchFamily="18" charset="-52"/>
                <a:ea typeface="PT Astra Serif" panose="020A0603040505020204" pitchFamily="18" charset="-52"/>
                <a:cs typeface="Times New Roman" pitchFamily="18" charset="0"/>
                <a:sym typeface="Wingdings" pitchFamily="2" charset="2"/>
              </a:rPr>
              <a:t>», «</a:t>
            </a:r>
            <a:r>
              <a:rPr lang="ru-RU" sz="1100" dirty="0" err="1">
                <a:solidFill>
                  <a:srgbClr val="000000"/>
                </a:solidFill>
                <a:latin typeface="PT Astra Serif" pitchFamily="18" charset="-52"/>
                <a:ea typeface="PT Astra Serif" panose="020A0603040505020204" pitchFamily="18" charset="-52"/>
                <a:cs typeface="Times New Roman" pitchFamily="18" charset="0"/>
                <a:sym typeface="Wingdings" pitchFamily="2" charset="2"/>
              </a:rPr>
              <a:t>Физикон</a:t>
            </a:r>
            <a:r>
              <a:rPr lang="ru-RU" sz="1100" dirty="0">
                <a:solidFill>
                  <a:srgbClr val="000000"/>
                </a:solidFill>
                <a:latin typeface="PT Astra Serif" pitchFamily="18" charset="-52"/>
                <a:ea typeface="PT Astra Serif" panose="020A0603040505020204" pitchFamily="18" charset="-52"/>
                <a:cs typeface="Times New Roman" pitchFamily="18" charset="0"/>
                <a:sym typeface="Wingdings" pitchFamily="2" charset="2"/>
              </a:rPr>
              <a:t>», «МЭО».</a:t>
            </a:r>
          </a:p>
        </p:txBody>
      </p:sp>
      <p:pic>
        <p:nvPicPr>
          <p:cNvPr id="11266" name="Picture 2" descr="http://taz-edu.ru/images/3/3824162036518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2285993"/>
            <a:ext cx="1643074" cy="100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8" name="Picture 4" descr="http://taz-edu.ru/images/3/3924162036517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6644" y="4286256"/>
            <a:ext cx="1428760" cy="1071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5214942" y="5357826"/>
            <a:ext cx="3714776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 smtClean="0">
                <a:latin typeface="PT Astra Serif" pitchFamily="18" charset="-52"/>
                <a:ea typeface="PT Astra Serif" pitchFamily="18" charset="-52"/>
              </a:rPr>
              <a:t>В</a:t>
            </a:r>
            <a:r>
              <a:rPr lang="ru-RU" sz="1100" dirty="0" err="1" smtClean="0">
                <a:latin typeface="PT Astra Serif" pitchFamily="18" charset="-52"/>
                <a:ea typeface="PT Astra Serif" pitchFamily="18" charset="-52"/>
              </a:rPr>
              <a:t>недрение</a:t>
            </a:r>
            <a:r>
              <a:rPr lang="ru-RU" sz="1100" dirty="0" smtClean="0">
                <a:latin typeface="PT Astra Serif" pitchFamily="18" charset="-52"/>
                <a:ea typeface="PT Astra Serif" pitchFamily="18" charset="-52"/>
              </a:rPr>
              <a:t> целевой модели цифровой образовательной среды в  МКОУ </a:t>
            </a:r>
            <a:r>
              <a:rPr lang="ru-RU" sz="1100" dirty="0" err="1" smtClean="0">
                <a:latin typeface="PT Astra Serif" pitchFamily="18" charset="-52"/>
                <a:ea typeface="PT Astra Serif" pitchFamily="18" charset="-52"/>
              </a:rPr>
              <a:t>Гыданская</a:t>
            </a:r>
            <a:r>
              <a:rPr lang="ru-RU" sz="1100" dirty="0" smtClean="0">
                <a:latin typeface="PT Astra Serif" pitchFamily="18" charset="-52"/>
                <a:ea typeface="PT Astra Serif" pitchFamily="18" charset="-52"/>
              </a:rPr>
              <a:t> школа-интернат среднего общего образования и МКОУ </a:t>
            </a:r>
            <a:r>
              <a:rPr lang="ru-RU" sz="1100" dirty="0" err="1" smtClean="0">
                <a:latin typeface="PT Astra Serif" pitchFamily="18" charset="-52"/>
                <a:ea typeface="PT Astra Serif" pitchFamily="18" charset="-52"/>
              </a:rPr>
              <a:t>Находкинская</a:t>
            </a:r>
            <a:r>
              <a:rPr lang="ru-RU" sz="1100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ru-RU" sz="1100" dirty="0" err="1" smtClean="0">
                <a:latin typeface="PT Astra Serif" pitchFamily="18" charset="-52"/>
                <a:ea typeface="PT Astra Serif" pitchFamily="18" charset="-52"/>
              </a:rPr>
              <a:t>школа-интерна</a:t>
            </a:r>
            <a:r>
              <a:rPr lang="en-US" sz="1100" dirty="0" smtClean="0">
                <a:latin typeface="PT Astra Serif" pitchFamily="18" charset="-52"/>
                <a:ea typeface="PT Astra Serif" pitchFamily="18" charset="-52"/>
              </a:rPr>
              <a:t>т</a:t>
            </a:r>
            <a:r>
              <a:rPr lang="ru-RU" sz="1100" dirty="0" smtClean="0">
                <a:latin typeface="PT Astra Serif" pitchFamily="18" charset="-52"/>
                <a:ea typeface="PT Astra Serif" pitchFamily="18" charset="-52"/>
              </a:rPr>
              <a:t> начального общего образования. За счет средств субсидии приобретены  ноутбуки и периферийное  оборудование 83 шт</a:t>
            </a:r>
            <a:r>
              <a:rPr lang="ru-RU" sz="1100" dirty="0" smtClean="0"/>
              <a:t>. </a:t>
            </a:r>
            <a:endParaRPr lang="ru-RU" sz="1100" dirty="0"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000364" y="4929198"/>
            <a:ext cx="4143404" cy="35719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i="1" dirty="0" smtClean="0">
              <a:solidFill>
                <a:srgbClr val="0070C0"/>
              </a:solidFill>
              <a:latin typeface="PT Astra Serif" pitchFamily="18" charset="-52"/>
              <a:ea typeface="PT Astra Serif" pitchFamily="18" charset="-52"/>
            </a:endParaRPr>
          </a:p>
          <a:p>
            <a:pPr algn="ctr"/>
            <a:r>
              <a:rPr lang="ru-RU" b="1" i="1" dirty="0" err="1" smtClean="0">
                <a:solidFill>
                  <a:srgbClr val="0070C0"/>
                </a:solidFill>
                <a:latin typeface="PT Astra Serif" pitchFamily="18" charset="-52"/>
                <a:ea typeface="PT Astra Serif" pitchFamily="18" charset="-52"/>
              </a:rPr>
              <a:t>Цифров</a:t>
            </a:r>
            <a:r>
              <a:rPr lang="en-US" b="1" i="1" dirty="0" err="1" smtClean="0">
                <a:solidFill>
                  <a:srgbClr val="0070C0"/>
                </a:solidFill>
                <a:latin typeface="PT Astra Serif" pitchFamily="18" charset="-52"/>
                <a:ea typeface="PT Astra Serif" pitchFamily="18" charset="-52"/>
              </a:rPr>
              <a:t>ая</a:t>
            </a:r>
            <a:r>
              <a:rPr lang="en-US" b="1" i="1" dirty="0" smtClean="0">
                <a:solidFill>
                  <a:srgbClr val="0070C0"/>
                </a:solidFill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b="1" i="1" dirty="0" err="1" smtClean="0">
                <a:solidFill>
                  <a:srgbClr val="0070C0"/>
                </a:solidFill>
                <a:latin typeface="PT Astra Serif" pitchFamily="18" charset="-52"/>
                <a:ea typeface="PT Astra Serif" pitchFamily="18" charset="-52"/>
              </a:rPr>
              <a:t>образовательноая</a:t>
            </a:r>
            <a:r>
              <a:rPr lang="en-US" b="1" i="1" dirty="0" smtClean="0">
                <a:solidFill>
                  <a:srgbClr val="0070C0"/>
                </a:solidFill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b="1" i="1" dirty="0" err="1" smtClean="0">
                <a:solidFill>
                  <a:srgbClr val="0070C0"/>
                </a:solidFill>
                <a:latin typeface="PT Astra Serif" pitchFamily="18" charset="-52"/>
                <a:ea typeface="PT Astra Serif" pitchFamily="18" charset="-52"/>
              </a:rPr>
              <a:t>среда</a:t>
            </a:r>
            <a:endParaRPr lang="ru-RU" b="1" i="1" dirty="0" smtClean="0">
              <a:solidFill>
                <a:srgbClr val="0070C0"/>
              </a:solidFill>
              <a:latin typeface="PT Astra Serif" pitchFamily="18" charset="-52"/>
              <a:ea typeface="PT Astra Serif" pitchFamily="18" charset="-52"/>
            </a:endParaRPr>
          </a:p>
          <a:p>
            <a:pPr algn="ctr"/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28596" y="928670"/>
            <a:ext cx="3857652" cy="5572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Доля МОО, соответствующих современным требованиям обучения - </a:t>
            </a:r>
            <a:r>
              <a:rPr lang="ru-RU" sz="1200" b="1" dirty="0" smtClean="0">
                <a:solidFill>
                  <a:srgbClr val="FF0000"/>
                </a:solidFill>
                <a:latin typeface="PT Astra Serif" pitchFamily="18" charset="-52"/>
                <a:ea typeface="PT Astra Serif" pitchFamily="18" charset="-52"/>
              </a:rPr>
              <a:t>91,67 %</a:t>
            </a:r>
            <a:endParaRPr lang="ru-RU" sz="12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572000" y="928670"/>
            <a:ext cx="4286280" cy="50006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 </a:t>
            </a:r>
            <a:endParaRPr lang="ru-RU" sz="1200" b="1" dirty="0" smtClean="0">
              <a:solidFill>
                <a:srgbClr val="FF0000"/>
              </a:solidFill>
              <a:latin typeface="PT Astra Serif" pitchFamily="18" charset="-52"/>
              <a:ea typeface="PT Astra Serif" pitchFamily="18" charset="-52"/>
            </a:endParaRPr>
          </a:p>
          <a:p>
            <a:endParaRPr lang="ru-RU" sz="1200" dirty="0" smtClean="0">
              <a:solidFill>
                <a:srgbClr val="FF0000"/>
              </a:solidFill>
              <a:latin typeface="PT Astra Serif" pitchFamily="18" charset="-52"/>
              <a:ea typeface="PT Astra Serif" pitchFamily="18" charset="-52"/>
            </a:endParaRPr>
          </a:p>
          <a:p>
            <a:pPr algn="ctr"/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Доля детей первой и второй групп здоровья составила – </a:t>
            </a:r>
            <a:r>
              <a:rPr lang="ru-RU" sz="1200" b="1" dirty="0" smtClean="0">
                <a:solidFill>
                  <a:srgbClr val="FF0000"/>
                </a:solidFill>
                <a:latin typeface="PT Astra Serif" pitchFamily="18" charset="-52"/>
                <a:ea typeface="PT Astra Serif" pitchFamily="18" charset="-52"/>
              </a:rPr>
              <a:t>86,82% </a:t>
            </a:r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(снизившись на 2,34 %)</a:t>
            </a:r>
          </a:p>
          <a:p>
            <a:pPr algn="ctr"/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142976" y="1643050"/>
            <a:ext cx="7215238" cy="64294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Количество обучающихся во вторую смену составил</a:t>
            </a:r>
            <a:r>
              <a:rPr lang="en-US" sz="1200" dirty="0" smtClean="0">
                <a:latin typeface="PT Astra Serif" pitchFamily="18" charset="-52"/>
                <a:ea typeface="PT Astra Serif" pitchFamily="18" charset="-52"/>
              </a:rPr>
              <a:t>о</a:t>
            </a:r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 – </a:t>
            </a:r>
            <a:r>
              <a:rPr lang="ru-RU" sz="1200" b="1" dirty="0" smtClean="0">
                <a:solidFill>
                  <a:srgbClr val="FF0000"/>
                </a:solidFill>
                <a:latin typeface="PT Astra Serif" pitchFamily="18" charset="-52"/>
                <a:ea typeface="PT Astra Serif" pitchFamily="18" charset="-52"/>
              </a:rPr>
              <a:t>35,86 % </a:t>
            </a:r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(ухудшился в связи м ограничительными мероприятиями по разведению потоков в соответствии с рекомендациями </a:t>
            </a:r>
            <a:r>
              <a:rPr lang="ru-RU" sz="1200" dirty="0" err="1" smtClean="0">
                <a:latin typeface="PT Astra Serif" pitchFamily="18" charset="-52"/>
                <a:ea typeface="PT Astra Serif" pitchFamily="18" charset="-52"/>
              </a:rPr>
              <a:t>Роспотребнадзора</a:t>
            </a:r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)</a:t>
            </a:r>
            <a:endParaRPr lang="ru-RU" sz="1200" dirty="0"/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 rot="5400000">
            <a:off x="5751521" y="3106735"/>
            <a:ext cx="1214446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6572264" y="2500306"/>
            <a:ext cx="1857388" cy="35719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Профильное обучение</a:t>
            </a:r>
            <a:endParaRPr lang="ru-RU" sz="1200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</a:endParaRPr>
          </a:p>
        </p:txBody>
      </p:sp>
      <p:pic>
        <p:nvPicPr>
          <p:cNvPr id="17" name="Picture 48" descr="http://rastut-goda.ru/images/image3/logo_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72264" y="3071810"/>
            <a:ext cx="414118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500034" y="2857496"/>
            <a:ext cx="285752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100" dirty="0" err="1" smtClean="0">
                <a:latin typeface="PT Astra Serif" pitchFamily="18" charset="-52"/>
                <a:ea typeface="PT Astra Serif" pitchFamily="18" charset="-52"/>
              </a:rPr>
              <a:t>Программы</a:t>
            </a:r>
            <a:r>
              <a:rPr lang="ru-RU" sz="1100" dirty="0" smtClean="0">
                <a:latin typeface="PT Astra Serif" pitchFamily="18" charset="-52"/>
                <a:ea typeface="PT Astra Serif" pitchFamily="18" charset="-52"/>
              </a:rPr>
              <a:t> дополнительного образования и внеурочной деятельности:</a:t>
            </a:r>
            <a:endParaRPr lang="en-US" sz="1100" dirty="0" smtClean="0">
              <a:latin typeface="PT Astra Serif" pitchFamily="18" charset="-52"/>
              <a:ea typeface="PT Astra Serif" pitchFamily="18" charset="-52"/>
            </a:endParaRPr>
          </a:p>
          <a:p>
            <a:pPr algn="just"/>
            <a:r>
              <a:rPr lang="ru-RU" sz="1100" dirty="0" smtClean="0">
                <a:latin typeface="PT Astra Serif" pitchFamily="18" charset="-52"/>
                <a:ea typeface="PT Astra Serif" pitchFamily="18" charset="-52"/>
              </a:rPr>
              <a:t> «Мир вокруг нас», </a:t>
            </a:r>
            <a:endParaRPr lang="en-US" sz="1100" dirty="0" smtClean="0">
              <a:latin typeface="PT Astra Serif" pitchFamily="18" charset="-52"/>
              <a:ea typeface="PT Astra Serif" pitchFamily="18" charset="-52"/>
            </a:endParaRPr>
          </a:p>
          <a:p>
            <a:pPr algn="just"/>
            <a:r>
              <a:rPr lang="ru-RU" sz="1100" dirty="0" smtClean="0">
                <a:latin typeface="PT Astra Serif" pitchFamily="18" charset="-52"/>
                <a:ea typeface="PT Astra Serif" pitchFamily="18" charset="-52"/>
              </a:rPr>
              <a:t>«Занимательная </a:t>
            </a:r>
            <a:r>
              <a:rPr lang="en-US" sz="1100" dirty="0" smtClean="0">
                <a:latin typeface="PT Astra Serif" pitchFamily="18" charset="-52"/>
                <a:ea typeface="PT Astra Serif" pitchFamily="18" charset="-52"/>
              </a:rPr>
              <a:t>  м</a:t>
            </a:r>
            <a:r>
              <a:rPr lang="ru-RU" sz="1100" dirty="0" err="1" smtClean="0">
                <a:latin typeface="PT Astra Serif" pitchFamily="18" charset="-52"/>
                <a:ea typeface="PT Astra Serif" pitchFamily="18" charset="-52"/>
              </a:rPr>
              <a:t>атематика</a:t>
            </a:r>
            <a:r>
              <a:rPr lang="ru-RU" sz="1100" dirty="0" smtClean="0">
                <a:latin typeface="PT Astra Serif" pitchFamily="18" charset="-52"/>
                <a:ea typeface="PT Astra Serif" pitchFamily="18" charset="-52"/>
              </a:rPr>
              <a:t>», </a:t>
            </a:r>
            <a:endParaRPr lang="en-US" sz="1100" dirty="0" smtClean="0">
              <a:latin typeface="PT Astra Serif" pitchFamily="18" charset="-52"/>
              <a:ea typeface="PT Astra Serif" pitchFamily="18" charset="-52"/>
            </a:endParaRPr>
          </a:p>
          <a:p>
            <a:pPr algn="just"/>
            <a:r>
              <a:rPr lang="ru-RU" sz="1100" dirty="0" smtClean="0">
                <a:latin typeface="PT Astra Serif" pitchFamily="18" charset="-52"/>
                <a:ea typeface="PT Astra Serif" pitchFamily="18" charset="-52"/>
              </a:rPr>
              <a:t>«Лаборатория юных исследователей»,</a:t>
            </a:r>
            <a:endParaRPr lang="en-US" sz="1100" dirty="0" smtClean="0">
              <a:latin typeface="PT Astra Serif" pitchFamily="18" charset="-52"/>
              <a:ea typeface="PT Astra Serif" pitchFamily="18" charset="-52"/>
            </a:endParaRPr>
          </a:p>
          <a:p>
            <a:pPr algn="just"/>
            <a:r>
              <a:rPr lang="ru-RU" sz="1100" dirty="0" smtClean="0">
                <a:latin typeface="PT Astra Serif" pitchFamily="18" charset="-52"/>
                <a:ea typeface="PT Astra Serif" pitchFamily="18" charset="-52"/>
              </a:rPr>
              <a:t> «Литература и кино», </a:t>
            </a:r>
            <a:endParaRPr lang="en-US" sz="1100" dirty="0" smtClean="0">
              <a:latin typeface="PT Astra Serif" pitchFamily="18" charset="-52"/>
              <a:ea typeface="PT Astra Serif" pitchFamily="18" charset="-52"/>
            </a:endParaRPr>
          </a:p>
          <a:p>
            <a:pPr algn="just"/>
            <a:r>
              <a:rPr lang="ru-RU" sz="1100" dirty="0" smtClean="0">
                <a:latin typeface="PT Astra Serif" pitchFamily="18" charset="-52"/>
                <a:ea typeface="PT Astra Serif" pitchFamily="18" charset="-52"/>
              </a:rPr>
              <a:t>«Интересные числа»,</a:t>
            </a:r>
            <a:endParaRPr lang="en-US" sz="1100" dirty="0" smtClean="0">
              <a:latin typeface="PT Astra Serif" pitchFamily="18" charset="-52"/>
              <a:ea typeface="PT Astra Serif" pitchFamily="18" charset="-52"/>
            </a:endParaRPr>
          </a:p>
          <a:p>
            <a:pPr algn="just"/>
            <a:r>
              <a:rPr lang="ru-RU" sz="1100" dirty="0" smtClean="0">
                <a:latin typeface="PT Astra Serif" pitchFamily="18" charset="-52"/>
                <a:ea typeface="PT Astra Serif" pitchFamily="18" charset="-52"/>
              </a:rPr>
              <a:t> «Видеостудия «</a:t>
            </a:r>
            <a:r>
              <a:rPr lang="ru-RU" sz="1100" dirty="0" err="1" smtClean="0">
                <a:latin typeface="PT Astra Serif" pitchFamily="18" charset="-52"/>
                <a:ea typeface="PT Astra Serif" pitchFamily="18" charset="-52"/>
              </a:rPr>
              <a:t>Мульти-пульти</a:t>
            </a:r>
            <a:r>
              <a:rPr lang="ru-RU" sz="1100" dirty="0" smtClean="0">
                <a:latin typeface="PT Astra Serif" pitchFamily="18" charset="-52"/>
                <a:ea typeface="PT Astra Serif" pitchFamily="18" charset="-52"/>
              </a:rPr>
              <a:t>»,</a:t>
            </a:r>
            <a:endParaRPr lang="en-US" sz="1100" dirty="0" smtClean="0">
              <a:latin typeface="PT Astra Serif" pitchFamily="18" charset="-52"/>
              <a:ea typeface="PT Astra Serif" pitchFamily="18" charset="-52"/>
            </a:endParaRPr>
          </a:p>
          <a:p>
            <a:pPr algn="just"/>
            <a:r>
              <a:rPr lang="ru-RU" sz="1100" dirty="0" smtClean="0">
                <a:latin typeface="PT Astra Serif" pitchFamily="18" charset="-52"/>
                <a:ea typeface="PT Astra Serif" pitchFamily="18" charset="-52"/>
              </a:rPr>
              <a:t> «Музееведы», «</a:t>
            </a:r>
            <a:r>
              <a:rPr lang="en-US" sz="1100" dirty="0" smtClean="0">
                <a:latin typeface="PT Astra Serif" pitchFamily="18" charset="-52"/>
                <a:ea typeface="PT Astra Serif" pitchFamily="18" charset="-52"/>
              </a:rPr>
              <a:t>STEM</a:t>
            </a:r>
            <a:r>
              <a:rPr lang="ru-RU" sz="1100" dirty="0" smtClean="0">
                <a:latin typeface="PT Astra Serif" pitchFamily="18" charset="-52"/>
                <a:ea typeface="PT Astra Serif" pitchFamily="18" charset="-52"/>
              </a:rPr>
              <a:t>Град: открой</a:t>
            </a:r>
            <a:endParaRPr lang="en-US" sz="1100" dirty="0" smtClean="0">
              <a:latin typeface="PT Astra Serif" pitchFamily="18" charset="-52"/>
              <a:ea typeface="PT Astra Serif" pitchFamily="18" charset="-52"/>
            </a:endParaRPr>
          </a:p>
          <a:p>
            <a:pPr algn="just"/>
            <a:r>
              <a:rPr lang="ru-RU" sz="1100" dirty="0" smtClean="0">
                <a:latin typeface="PT Astra Serif" pitchFamily="18" charset="-52"/>
                <a:ea typeface="PT Astra Serif" pitchFamily="18" charset="-52"/>
              </a:rPr>
              <a:t> свое будущее!»,</a:t>
            </a:r>
            <a:endParaRPr lang="en-US" sz="1100" dirty="0" smtClean="0">
              <a:latin typeface="PT Astra Serif" pitchFamily="18" charset="-52"/>
              <a:ea typeface="PT Astra Serif" pitchFamily="18" charset="-52"/>
            </a:endParaRPr>
          </a:p>
          <a:p>
            <a:pPr algn="just"/>
            <a:r>
              <a:rPr lang="ru-RU" sz="1100" dirty="0" smtClean="0">
                <a:latin typeface="PT Astra Serif" pitchFamily="18" charset="-52"/>
                <a:ea typeface="PT Astra Serif" pitchFamily="18" charset="-52"/>
              </a:rPr>
              <a:t> «Программирование на языке </a:t>
            </a:r>
            <a:endParaRPr lang="en-US" sz="1100" dirty="0" smtClean="0">
              <a:latin typeface="PT Astra Serif" pitchFamily="18" charset="-52"/>
              <a:ea typeface="PT Astra Serif" pitchFamily="18" charset="-52"/>
            </a:endParaRPr>
          </a:p>
          <a:p>
            <a:pPr algn="just"/>
            <a:r>
              <a:rPr lang="en-US" sz="1100" dirty="0" err="1" smtClean="0">
                <a:latin typeface="PT Astra Serif" pitchFamily="18" charset="-52"/>
                <a:ea typeface="PT Astra Serif" pitchFamily="18" charset="-52"/>
              </a:rPr>
              <a:t>Phyton</a:t>
            </a:r>
            <a:r>
              <a:rPr lang="ru-RU" sz="1100" dirty="0" smtClean="0">
                <a:latin typeface="PT Astra Serif" pitchFamily="18" charset="-52"/>
                <a:ea typeface="PT Astra Serif" pitchFamily="18" charset="-52"/>
              </a:rPr>
              <a:t>»</a:t>
            </a:r>
            <a:r>
              <a:rPr lang="en-US" sz="1100" dirty="0" smtClean="0">
                <a:latin typeface="PT Astra Serif" pitchFamily="18" charset="-52"/>
                <a:ea typeface="PT Astra Serif" pitchFamily="18" charset="-52"/>
              </a:rPr>
              <a:t>,,</a:t>
            </a:r>
            <a:r>
              <a:rPr lang="ru-RU" sz="1100" dirty="0" smtClean="0">
                <a:latin typeface="PT Astra Serif" pitchFamily="18" charset="-52"/>
                <a:ea typeface="PT Astra Serif" pitchFamily="18" charset="-52"/>
              </a:rPr>
              <a:t>«Юный шахматист», «Робототехника»</a:t>
            </a:r>
            <a:r>
              <a:rPr lang="en-US" sz="1100" dirty="0" smtClean="0">
                <a:latin typeface="PT Astra Serif" pitchFamily="18" charset="-52"/>
                <a:ea typeface="PT Astra Serif" pitchFamily="18" charset="-52"/>
              </a:rPr>
              <a:t>,</a:t>
            </a:r>
          </a:p>
          <a:p>
            <a:pPr algn="just"/>
            <a:r>
              <a:rPr lang="ru-RU" sz="1100" dirty="0" smtClean="0">
                <a:latin typeface="PT Astra Serif" pitchFamily="18" charset="-52"/>
                <a:ea typeface="PT Astra Serif" pitchFamily="18" charset="-52"/>
              </a:rPr>
              <a:t> курс «3</a:t>
            </a:r>
            <a:r>
              <a:rPr lang="en-US" sz="1100" dirty="0" smtClean="0">
                <a:latin typeface="PT Astra Serif" pitchFamily="18" charset="-52"/>
                <a:ea typeface="PT Astra Serif" pitchFamily="18" charset="-52"/>
              </a:rPr>
              <a:t>D</a:t>
            </a:r>
            <a:r>
              <a:rPr lang="ru-RU" sz="1100" dirty="0" smtClean="0">
                <a:latin typeface="PT Astra Serif" pitchFamily="18" charset="-52"/>
                <a:ea typeface="PT Astra Serif" pitchFamily="18" charset="-52"/>
              </a:rPr>
              <a:t> моделирование». </a:t>
            </a:r>
            <a:endParaRPr lang="ru-RU" sz="1100" dirty="0">
              <a:latin typeface="PT Astra Serif" pitchFamily="18" charset="-52"/>
              <a:ea typeface="PT Astra Serif" pitchFamily="18" charset="-52"/>
            </a:endParaRPr>
          </a:p>
        </p:txBody>
      </p:sp>
      <p:pic>
        <p:nvPicPr>
          <p:cNvPr id="25" name="Рисунок 24" descr="https://ciur.ru/jar/jar_ss2/SiteAssets/DocLib28/Forms/AllItems/%D0%9B%D0%BE%D0%B3%D0%BE%D1%82%D0%B8%D0%BF%20%D0%A2%D0%BE%D1%87%D0%BA%D0%B0%20%D0%A0%D0%BE%D1%81%D1%82%D0%B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2357430"/>
            <a:ext cx="1134013" cy="570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Прямоугольник 25"/>
          <p:cNvSpPr/>
          <p:nvPr/>
        </p:nvSpPr>
        <p:spPr>
          <a:xfrm>
            <a:off x="3286116" y="3286124"/>
            <a:ext cx="3214710" cy="150019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latin typeface="PT Astra Serif" pitchFamily="18" charset="-52"/>
                <a:ea typeface="PT Astra Serif" pitchFamily="18" charset="-52"/>
              </a:rPr>
              <a:t>4 </a:t>
            </a:r>
            <a:r>
              <a:rPr lang="en-US" sz="1100" dirty="0" err="1" smtClean="0">
                <a:latin typeface="PT Astra Serif" pitchFamily="18" charset="-52"/>
                <a:ea typeface="PT Astra Serif" pitchFamily="18" charset="-52"/>
              </a:rPr>
              <a:t>Точки</a:t>
            </a:r>
            <a:r>
              <a:rPr lang="en-US" sz="1100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100" dirty="0" err="1" smtClean="0">
                <a:latin typeface="PT Astra Serif" pitchFamily="18" charset="-52"/>
                <a:ea typeface="PT Astra Serif" pitchFamily="18" charset="-52"/>
              </a:rPr>
              <a:t>роста</a:t>
            </a:r>
            <a:r>
              <a:rPr lang="en-US" sz="1100" dirty="0" smtClean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pPr algn="ctr"/>
            <a:r>
              <a:rPr lang="en-US" sz="1100" dirty="0" smtClean="0">
                <a:latin typeface="PT Astra Serif" pitchFamily="18" charset="-52"/>
                <a:ea typeface="PT Astra Serif" pitchFamily="18" charset="-52"/>
              </a:rPr>
              <a:t>МКОУ </a:t>
            </a:r>
            <a:r>
              <a:rPr lang="en-US" sz="1100" dirty="0" err="1" smtClean="0">
                <a:latin typeface="PT Astra Serif" pitchFamily="18" charset="-52"/>
                <a:ea typeface="PT Astra Serif" pitchFamily="18" charset="-52"/>
              </a:rPr>
              <a:t>Тазовская</a:t>
            </a:r>
            <a:r>
              <a:rPr lang="en-US" sz="1100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100" dirty="0" err="1" smtClean="0">
                <a:latin typeface="PT Astra Serif" pitchFamily="18" charset="-52"/>
                <a:ea typeface="PT Astra Serif" pitchFamily="18" charset="-52"/>
              </a:rPr>
              <a:t>школа-интернат</a:t>
            </a:r>
            <a:r>
              <a:rPr lang="en-US" sz="1100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100" dirty="0" err="1" smtClean="0">
                <a:latin typeface="PT Astra Serif" pitchFamily="18" charset="-52"/>
                <a:ea typeface="PT Astra Serif" pitchFamily="18" charset="-52"/>
              </a:rPr>
              <a:t>среднего</a:t>
            </a:r>
            <a:r>
              <a:rPr lang="en-US" sz="1100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100" dirty="0" err="1" smtClean="0">
                <a:latin typeface="PT Astra Serif" pitchFamily="18" charset="-52"/>
                <a:ea typeface="PT Astra Serif" pitchFamily="18" charset="-52"/>
              </a:rPr>
              <a:t>общего</a:t>
            </a:r>
            <a:r>
              <a:rPr lang="en-US" sz="1100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100" dirty="0" err="1" smtClean="0">
                <a:latin typeface="PT Astra Serif" pitchFamily="18" charset="-52"/>
                <a:ea typeface="PT Astra Serif" pitchFamily="18" charset="-52"/>
              </a:rPr>
              <a:t>образования</a:t>
            </a:r>
            <a:endParaRPr lang="en-US" sz="1100" dirty="0" smtClean="0">
              <a:latin typeface="PT Astra Serif" pitchFamily="18" charset="-52"/>
              <a:ea typeface="PT Astra Serif" pitchFamily="18" charset="-52"/>
            </a:endParaRPr>
          </a:p>
          <a:p>
            <a:pPr algn="ctr"/>
            <a:r>
              <a:rPr lang="en-US" sz="1100" dirty="0" smtClean="0">
                <a:latin typeface="PT Astra Serif" pitchFamily="18" charset="-52"/>
                <a:ea typeface="PT Astra Serif" pitchFamily="18" charset="-52"/>
              </a:rPr>
              <a:t>МКОУ </a:t>
            </a:r>
            <a:r>
              <a:rPr lang="en-US" sz="1100" dirty="0" err="1" smtClean="0">
                <a:latin typeface="PT Astra Serif" pitchFamily="18" charset="-52"/>
                <a:ea typeface="PT Astra Serif" pitchFamily="18" charset="-52"/>
              </a:rPr>
              <a:t>Антипаютинская</a:t>
            </a:r>
            <a:r>
              <a:rPr lang="en-US" sz="1100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100" dirty="0" err="1" smtClean="0">
                <a:latin typeface="PT Astra Serif" pitchFamily="18" charset="-52"/>
                <a:ea typeface="PT Astra Serif" pitchFamily="18" charset="-52"/>
              </a:rPr>
              <a:t>школа-интернат</a:t>
            </a:r>
            <a:r>
              <a:rPr lang="en-US" sz="1100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100" dirty="0" err="1" smtClean="0">
                <a:latin typeface="PT Astra Serif" pitchFamily="18" charset="-52"/>
                <a:ea typeface="PT Astra Serif" pitchFamily="18" charset="-52"/>
              </a:rPr>
              <a:t>среднего</a:t>
            </a:r>
            <a:r>
              <a:rPr lang="en-US" sz="1100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100" dirty="0" err="1" smtClean="0">
                <a:latin typeface="PT Astra Serif" pitchFamily="18" charset="-52"/>
                <a:ea typeface="PT Astra Serif" pitchFamily="18" charset="-52"/>
              </a:rPr>
              <a:t>общего</a:t>
            </a:r>
            <a:r>
              <a:rPr lang="en-US" sz="1100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100" dirty="0" err="1" smtClean="0">
                <a:latin typeface="PT Astra Serif" pitchFamily="18" charset="-52"/>
                <a:ea typeface="PT Astra Serif" pitchFamily="18" charset="-52"/>
              </a:rPr>
              <a:t>образования</a:t>
            </a:r>
            <a:endParaRPr lang="en-US" sz="1100" dirty="0" smtClean="0">
              <a:latin typeface="PT Astra Serif" pitchFamily="18" charset="-52"/>
              <a:ea typeface="PT Astra Serif" pitchFamily="18" charset="-52"/>
            </a:endParaRPr>
          </a:p>
          <a:p>
            <a:pPr algn="ctr"/>
            <a:r>
              <a:rPr lang="en-US" sz="1100" dirty="0" smtClean="0">
                <a:latin typeface="PT Astra Serif" pitchFamily="18" charset="-52"/>
                <a:ea typeface="PT Astra Serif" pitchFamily="18" charset="-52"/>
              </a:rPr>
              <a:t>МКОУ </a:t>
            </a:r>
            <a:r>
              <a:rPr lang="en-US" sz="1100" dirty="0" err="1" smtClean="0">
                <a:latin typeface="PT Astra Serif" pitchFamily="18" charset="-52"/>
                <a:ea typeface="PT Astra Serif" pitchFamily="18" charset="-52"/>
              </a:rPr>
              <a:t>Газ-Салинская</a:t>
            </a:r>
            <a:r>
              <a:rPr lang="en-US" sz="1100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100" dirty="0" err="1" smtClean="0">
                <a:latin typeface="PT Astra Serif" pitchFamily="18" charset="-52"/>
                <a:ea typeface="PT Astra Serif" pitchFamily="18" charset="-52"/>
              </a:rPr>
              <a:t>средняя</a:t>
            </a:r>
            <a:r>
              <a:rPr lang="en-US" sz="1100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100" dirty="0" err="1" smtClean="0">
                <a:latin typeface="PT Astra Serif" pitchFamily="18" charset="-52"/>
                <a:ea typeface="PT Astra Serif" pitchFamily="18" charset="-52"/>
              </a:rPr>
              <a:t>общеобразовательная</a:t>
            </a:r>
            <a:r>
              <a:rPr lang="en-US" sz="1100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100" dirty="0" err="1" smtClean="0">
                <a:latin typeface="PT Astra Serif" pitchFamily="18" charset="-52"/>
                <a:ea typeface="PT Astra Serif" pitchFamily="18" charset="-52"/>
              </a:rPr>
              <a:t>школа</a:t>
            </a:r>
            <a:endParaRPr lang="en-US" sz="1100" dirty="0" smtClean="0">
              <a:latin typeface="PT Astra Serif" pitchFamily="18" charset="-52"/>
              <a:ea typeface="PT Astra Serif" pitchFamily="18" charset="-52"/>
            </a:endParaRPr>
          </a:p>
          <a:p>
            <a:pPr algn="ctr"/>
            <a:r>
              <a:rPr lang="en-US" sz="1100" dirty="0" smtClean="0">
                <a:latin typeface="PT Astra Serif" pitchFamily="18" charset="-52"/>
                <a:ea typeface="PT Astra Serif" pitchFamily="18" charset="-52"/>
              </a:rPr>
              <a:t>МБОУ </a:t>
            </a:r>
            <a:r>
              <a:rPr lang="en-US" sz="1100" dirty="0" err="1" smtClean="0">
                <a:latin typeface="PT Astra Serif" pitchFamily="18" charset="-52"/>
                <a:ea typeface="PT Astra Serif" pitchFamily="18" charset="-52"/>
              </a:rPr>
              <a:t>Тазовская</a:t>
            </a:r>
            <a:r>
              <a:rPr lang="en-US" sz="1100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100" dirty="0" err="1" smtClean="0">
                <a:latin typeface="PT Astra Serif" pitchFamily="18" charset="-52"/>
                <a:ea typeface="PT Astra Serif" pitchFamily="18" charset="-52"/>
              </a:rPr>
              <a:t>средняя</a:t>
            </a:r>
            <a:r>
              <a:rPr lang="en-US" sz="1100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100" dirty="0" err="1" smtClean="0">
                <a:latin typeface="PT Astra Serif" pitchFamily="18" charset="-52"/>
                <a:ea typeface="PT Astra Serif" pitchFamily="18" charset="-52"/>
              </a:rPr>
              <a:t>общеобразовательная</a:t>
            </a:r>
            <a:r>
              <a:rPr lang="en-US" sz="1100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100" dirty="0" err="1" smtClean="0">
                <a:latin typeface="PT Astra Serif" pitchFamily="18" charset="-52"/>
                <a:ea typeface="PT Astra Serif" pitchFamily="18" charset="-52"/>
              </a:rPr>
              <a:t>школа</a:t>
            </a:r>
            <a:endParaRPr lang="ru-RU" sz="1100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7000892" y="3000372"/>
            <a:ext cx="1928826" cy="128588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latin typeface="PT Astra Serif" pitchFamily="18" charset="-52"/>
                <a:ea typeface="PT Astra Serif" pitchFamily="18" charset="-52"/>
              </a:rPr>
              <a:t>Классы</a:t>
            </a:r>
            <a:r>
              <a:rPr lang="en-US" sz="1200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200" dirty="0" err="1" smtClean="0">
                <a:latin typeface="PT Astra Serif" pitchFamily="18" charset="-52"/>
                <a:ea typeface="PT Astra Serif" pitchFamily="18" charset="-52"/>
              </a:rPr>
              <a:t>психолого-педагогической</a:t>
            </a:r>
            <a:r>
              <a:rPr lang="en-US" sz="1200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200" dirty="0" err="1" smtClean="0">
                <a:latin typeface="PT Astra Serif" pitchFamily="18" charset="-52"/>
                <a:ea typeface="PT Astra Serif" pitchFamily="18" charset="-52"/>
              </a:rPr>
              <a:t>направленности</a:t>
            </a:r>
            <a:r>
              <a:rPr lang="en-US" sz="1200" dirty="0" smtClean="0">
                <a:latin typeface="PT Astra Serif" pitchFamily="18" charset="-52"/>
                <a:ea typeface="PT Astra Serif" pitchFamily="18" charset="-52"/>
              </a:rPr>
              <a:t> – 10,11 </a:t>
            </a:r>
            <a:r>
              <a:rPr lang="en-US" sz="1200" dirty="0" err="1" smtClean="0">
                <a:latin typeface="PT Astra Serif" pitchFamily="18" charset="-52"/>
                <a:ea typeface="PT Astra Serif" pitchFamily="18" charset="-52"/>
              </a:rPr>
              <a:t>классы</a:t>
            </a:r>
            <a:r>
              <a:rPr lang="en-US" sz="1200" dirty="0" smtClean="0">
                <a:latin typeface="PT Astra Serif" pitchFamily="18" charset="-52"/>
                <a:ea typeface="PT Astra Serif" pitchFamily="18" charset="-52"/>
              </a:rPr>
              <a:t>  МБОУ </a:t>
            </a:r>
            <a:r>
              <a:rPr lang="en-US" sz="1200" dirty="0" err="1" smtClean="0">
                <a:latin typeface="PT Astra Serif" pitchFamily="18" charset="-52"/>
                <a:ea typeface="PT Astra Serif" pitchFamily="18" charset="-52"/>
              </a:rPr>
              <a:t>Тазовская</a:t>
            </a:r>
            <a:r>
              <a:rPr lang="en-US" sz="1200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200" dirty="0" err="1" smtClean="0">
                <a:latin typeface="PT Astra Serif" pitchFamily="18" charset="-52"/>
                <a:ea typeface="PT Astra Serif" pitchFamily="18" charset="-52"/>
              </a:rPr>
              <a:t>средняя</a:t>
            </a:r>
            <a:r>
              <a:rPr lang="en-US" sz="1200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200" dirty="0" err="1" smtClean="0">
                <a:latin typeface="PT Astra Serif" pitchFamily="18" charset="-52"/>
                <a:ea typeface="PT Astra Serif" pitchFamily="18" charset="-52"/>
              </a:rPr>
              <a:t>общеобразовательная</a:t>
            </a:r>
            <a:r>
              <a:rPr lang="en-US" sz="1200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200" dirty="0" err="1" smtClean="0">
                <a:latin typeface="PT Astra Serif" pitchFamily="18" charset="-52"/>
                <a:ea typeface="PT Astra Serif" pitchFamily="18" charset="-52"/>
              </a:rPr>
              <a:t>школа</a:t>
            </a:r>
            <a:r>
              <a:rPr lang="en-US" sz="1200" dirty="0" smtClean="0">
                <a:latin typeface="PT Astra Serif" pitchFamily="18" charset="-52"/>
                <a:ea typeface="PT Astra Serif" pitchFamily="18" charset="-52"/>
              </a:rPr>
              <a:t> – 50 </a:t>
            </a:r>
            <a:r>
              <a:rPr lang="en-US" sz="1200" dirty="0" err="1" smtClean="0">
                <a:latin typeface="PT Astra Serif" pitchFamily="18" charset="-52"/>
                <a:ea typeface="PT Astra Serif" pitchFamily="18" charset="-52"/>
              </a:rPr>
              <a:t>обучающихся</a:t>
            </a:r>
            <a:endParaRPr lang="ru-RU" sz="1200" dirty="0"/>
          </a:p>
        </p:txBody>
      </p:sp>
      <p:pic>
        <p:nvPicPr>
          <p:cNvPr id="28" name="Рисунок 27" descr="https://xn--80abbqipopbve.xn--p1ai/attachments/Image/s1200.png?template=generic"/>
          <p:cNvPicPr/>
          <p:nvPr/>
        </p:nvPicPr>
        <p:blipFill>
          <a:blip r:embed="rId7" cstate="print"/>
          <a:srcRect l="17386" r="1418"/>
          <a:stretch>
            <a:fillRect/>
          </a:stretch>
        </p:blipFill>
        <p:spPr bwMode="auto">
          <a:xfrm>
            <a:off x="8072462" y="285728"/>
            <a:ext cx="699494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3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44" y="214290"/>
            <a:ext cx="918032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58590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42976" y="0"/>
            <a:ext cx="7615262" cy="857232"/>
          </a:xfrm>
          <a:effectLst>
            <a:outerShdw blurRad="50800" dist="50800" dir="5400000" algn="ctr" rotWithShape="0">
              <a:schemeClr val="bg2"/>
            </a:outerShdw>
          </a:effectLst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3100" dirty="0" smtClean="0">
                <a:latin typeface="PT Astra Serif" pitchFamily="18" charset="-52"/>
                <a:ea typeface="PT Astra Serif" pitchFamily="18" charset="-52"/>
              </a:rPr>
              <a:t>О качестве общего образования</a:t>
            </a:r>
            <a:endParaRPr lang="ru-RU" sz="3100" dirty="0">
              <a:latin typeface="PT Astra Serif" pitchFamily="18" charset="-52"/>
              <a:ea typeface="PT Astra Serif" pitchFamily="18" charset="-52"/>
            </a:endParaRPr>
          </a:p>
        </p:txBody>
      </p:sp>
      <p:pic>
        <p:nvPicPr>
          <p:cNvPr id="4" name="Picture 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14290"/>
            <a:ext cx="994535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Диаграмма 4"/>
          <p:cNvGraphicFramePr/>
          <p:nvPr/>
        </p:nvGraphicFramePr>
        <p:xfrm>
          <a:off x="142844" y="1142984"/>
          <a:ext cx="4429156" cy="1857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/>
          <p:cNvGraphicFramePr/>
          <p:nvPr/>
        </p:nvGraphicFramePr>
        <p:xfrm>
          <a:off x="4643438" y="785794"/>
          <a:ext cx="4357718" cy="23891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/>
          <p:cNvGraphicFramePr/>
          <p:nvPr/>
        </p:nvGraphicFramePr>
        <p:xfrm>
          <a:off x="2571736" y="3786190"/>
          <a:ext cx="4357718" cy="2714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2071670" y="3500438"/>
            <a:ext cx="47863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ru-RU" sz="1400" b="1" i="1" dirty="0" smtClean="0">
                <a:solidFill>
                  <a:srgbClr val="A50021"/>
                </a:solidFill>
                <a:latin typeface="PT Astra Serif" pitchFamily="18" charset="-52"/>
                <a:ea typeface="PT Astra Serif" pitchFamily="18" charset="-52"/>
              </a:rPr>
              <a:t>Качество обученности по уровням образования</a:t>
            </a:r>
            <a:endParaRPr lang="ru-RU" sz="1400" b="1" i="1" dirty="0">
              <a:solidFill>
                <a:srgbClr val="A50021"/>
              </a:solidFill>
              <a:latin typeface="PT Astra Serif" pitchFamily="18" charset="-52"/>
              <a:ea typeface="PT Astra Serif" pitchFamily="18" charset="-52"/>
            </a:endParaRPr>
          </a:p>
        </p:txBody>
      </p:sp>
      <p:pic>
        <p:nvPicPr>
          <p:cNvPr id="10242" name="Picture 2" descr="7800160690633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29454" y="3429000"/>
            <a:ext cx="1928826" cy="1908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 descr="1789161829152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282" y="3500438"/>
            <a:ext cx="1928826" cy="1987023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>
            <a:outerShdw blurRad="482600" dist="50800" dir="5400000" algn="ctr" rotWithShape="0">
              <a:srgbClr val="000000">
                <a:alpha val="43137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0"/>
            <a:ext cx="8229600" cy="755576"/>
          </a:xfrm>
        </p:spPr>
        <p:txBody>
          <a:bodyPr>
            <a:normAutofit fontScale="90000"/>
          </a:bodyPr>
          <a:lstStyle/>
          <a:p>
            <a:r>
              <a:rPr lang="en-US" sz="2800" dirty="0" smtClean="0">
                <a:latin typeface="PT Astra Serif" pitchFamily="18" charset="-52"/>
                <a:ea typeface="PT Astra Serif" pitchFamily="18" charset="-52"/>
              </a:rPr>
              <a:t>         </a:t>
            </a:r>
            <a:r>
              <a:rPr lang="ru-RU" sz="2800" dirty="0" smtClean="0">
                <a:latin typeface="PT Astra Serif" pitchFamily="18" charset="-52"/>
                <a:ea typeface="PT Astra Serif" pitchFamily="18" charset="-52"/>
              </a:rPr>
              <a:t/>
            </a:r>
            <a:br>
              <a:rPr lang="ru-RU" sz="2800" dirty="0" smtClean="0">
                <a:latin typeface="PT Astra Serif" pitchFamily="18" charset="-52"/>
                <a:ea typeface="PT Astra Serif" pitchFamily="18" charset="-52"/>
              </a:rPr>
            </a:br>
            <a:r>
              <a:rPr lang="ru-RU" sz="2800" dirty="0" smtClean="0">
                <a:latin typeface="PT Astra Serif" pitchFamily="18" charset="-52"/>
                <a:ea typeface="PT Astra Serif" pitchFamily="18" charset="-52"/>
              </a:rPr>
              <a:t>	</a:t>
            </a:r>
            <a:r>
              <a:rPr lang="en-US" sz="2800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ru-RU" sz="2800" dirty="0" smtClean="0">
                <a:latin typeface="PT Astra Serif" pitchFamily="18" charset="-52"/>
              </a:rPr>
              <a:t>Качественное обучение для жизни</a:t>
            </a:r>
            <a:br>
              <a:rPr lang="ru-RU" sz="2800" dirty="0" smtClean="0">
                <a:latin typeface="PT Astra Serif" pitchFamily="18" charset="-52"/>
              </a:rPr>
            </a:br>
            <a:endParaRPr lang="ru-RU" sz="2800" dirty="0">
              <a:latin typeface="PT Astra Serif" pitchFamily="18" charset="-52"/>
              <a:ea typeface="PT Astra Serif" pitchFamily="18" charset="-52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DD0F142-7286-4914-ADF8-31AACCA4F33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928670"/>
            <a:ext cx="3643338" cy="275250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0D4C631-1282-40B5-BA42-3257ED475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1934" y="571480"/>
            <a:ext cx="4643470" cy="2710238"/>
          </a:xfrm>
          <a:prstGeom prst="rect">
            <a:avLst/>
          </a:prstGeom>
        </p:spPr>
      </p:pic>
      <p:pic>
        <p:nvPicPr>
          <p:cNvPr id="7" name="Picture 3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8006" cy="85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3571868" y="3357562"/>
          <a:ext cx="5214974" cy="29870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866265"/>
                <a:gridCol w="2348709"/>
              </a:tblGrid>
              <a:tr h="226345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PT Astra Serif" pitchFamily="18" charset="-52"/>
                          <a:ea typeface="PT Astra Serif" pitchFamily="18" charset="-52"/>
                        </a:rPr>
                        <a:t>Предмет</a:t>
                      </a:r>
                      <a:endParaRPr lang="ru-RU" sz="1000" dirty="0">
                        <a:latin typeface="PT Astra Serif" pitchFamily="18" charset="-52"/>
                        <a:ea typeface="PT Astra Serif" pitchFamily="18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PT Astra Serif" pitchFamily="18" charset="-52"/>
                          <a:ea typeface="PT Astra Serif" pitchFamily="18" charset="-52"/>
                        </a:rPr>
                        <a:t>Средний балл</a:t>
                      </a:r>
                      <a:endParaRPr lang="ru-RU" sz="1000" dirty="0">
                        <a:latin typeface="PT Astra Serif" pitchFamily="18" charset="-52"/>
                        <a:ea typeface="PT Astra Serif" pitchFamily="18" charset="-52"/>
                      </a:endParaRPr>
                    </a:p>
                  </a:txBody>
                  <a:tcPr/>
                </a:tc>
              </a:tr>
              <a:tr h="25463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PT Astra Serif" pitchFamily="18" charset="-52"/>
                          <a:ea typeface="PT Astra Serif" pitchFamily="18" charset="-52"/>
                        </a:rPr>
                        <a:t>Русский язык </a:t>
                      </a:r>
                      <a:endParaRPr lang="ru-RU" sz="1200" dirty="0">
                        <a:latin typeface="PT Astra Serif" pitchFamily="18" charset="-52"/>
                        <a:ea typeface="PT Astra Serif" pitchFamily="18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PT Astra Serif" pitchFamily="18" charset="-52"/>
                          <a:ea typeface="PT Astra Serif" pitchFamily="18" charset="-52"/>
                        </a:rPr>
                        <a:t>64,92</a:t>
                      </a:r>
                      <a:endParaRPr lang="ru-RU" sz="1200" dirty="0">
                        <a:latin typeface="PT Astra Serif" pitchFamily="18" charset="-52"/>
                        <a:ea typeface="PT Astra Serif" pitchFamily="18" charset="-52"/>
                      </a:endParaRPr>
                    </a:p>
                  </a:txBody>
                  <a:tcPr/>
                </a:tc>
              </a:tr>
              <a:tr h="25463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PT Astra Serif" pitchFamily="18" charset="-52"/>
                          <a:ea typeface="PT Astra Serif" pitchFamily="18" charset="-52"/>
                        </a:rPr>
                        <a:t>Математика (проф.)</a:t>
                      </a:r>
                      <a:endParaRPr lang="ru-RU" sz="1200" dirty="0">
                        <a:latin typeface="PT Astra Serif" pitchFamily="18" charset="-52"/>
                        <a:ea typeface="PT Astra Serif" pitchFamily="18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PT Astra Serif" pitchFamily="18" charset="-52"/>
                          <a:ea typeface="PT Astra Serif" pitchFamily="18" charset="-52"/>
                        </a:rPr>
                        <a:t>49,3</a:t>
                      </a:r>
                      <a:endParaRPr lang="ru-RU" sz="1200" dirty="0">
                        <a:latin typeface="PT Astra Serif" pitchFamily="18" charset="-52"/>
                        <a:ea typeface="PT Astra Serif" pitchFamily="18" charset="-52"/>
                      </a:endParaRPr>
                    </a:p>
                  </a:txBody>
                  <a:tcPr/>
                </a:tc>
              </a:tr>
              <a:tr h="25463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PT Astra Serif" pitchFamily="18" charset="-52"/>
                          <a:ea typeface="PT Astra Serif" pitchFamily="18" charset="-52"/>
                        </a:rPr>
                        <a:t>Информатика и ИКТ</a:t>
                      </a:r>
                      <a:endParaRPr lang="ru-RU" sz="1200" dirty="0">
                        <a:latin typeface="PT Astra Serif" pitchFamily="18" charset="-52"/>
                        <a:ea typeface="PT Astra Serif" pitchFamily="18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PT Astra Serif" pitchFamily="18" charset="-52"/>
                          <a:ea typeface="PT Astra Serif" pitchFamily="18" charset="-52"/>
                        </a:rPr>
                        <a:t>54</a:t>
                      </a:r>
                      <a:endParaRPr lang="ru-RU" sz="1200" dirty="0">
                        <a:latin typeface="PT Astra Serif" pitchFamily="18" charset="-52"/>
                        <a:ea typeface="PT Astra Serif" pitchFamily="18" charset="-52"/>
                      </a:endParaRPr>
                    </a:p>
                  </a:txBody>
                  <a:tcPr/>
                </a:tc>
              </a:tr>
              <a:tr h="25463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PT Astra Serif" pitchFamily="18" charset="-52"/>
                          <a:ea typeface="PT Astra Serif" pitchFamily="18" charset="-52"/>
                        </a:rPr>
                        <a:t>Биология</a:t>
                      </a:r>
                      <a:endParaRPr lang="ru-RU" sz="1200" dirty="0">
                        <a:latin typeface="PT Astra Serif" pitchFamily="18" charset="-52"/>
                        <a:ea typeface="PT Astra Serif" pitchFamily="18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PT Astra Serif" pitchFamily="18" charset="-52"/>
                          <a:ea typeface="PT Astra Serif" pitchFamily="18" charset="-52"/>
                        </a:rPr>
                        <a:t>46</a:t>
                      </a:r>
                      <a:endParaRPr lang="ru-RU" sz="1200" dirty="0">
                        <a:latin typeface="PT Astra Serif" pitchFamily="18" charset="-52"/>
                        <a:ea typeface="PT Astra Serif" pitchFamily="18" charset="-52"/>
                      </a:endParaRPr>
                    </a:p>
                  </a:txBody>
                  <a:tcPr/>
                </a:tc>
              </a:tr>
              <a:tr h="25463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PT Astra Serif" pitchFamily="18" charset="-52"/>
                          <a:ea typeface="PT Astra Serif" pitchFamily="18" charset="-52"/>
                        </a:rPr>
                        <a:t>История</a:t>
                      </a:r>
                      <a:endParaRPr lang="ru-RU" sz="1200" dirty="0">
                        <a:latin typeface="PT Astra Serif" pitchFamily="18" charset="-52"/>
                        <a:ea typeface="PT Astra Serif" pitchFamily="18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PT Astra Serif" pitchFamily="18" charset="-52"/>
                          <a:ea typeface="PT Astra Serif" pitchFamily="18" charset="-52"/>
                        </a:rPr>
                        <a:t>55,5</a:t>
                      </a:r>
                      <a:endParaRPr lang="ru-RU" sz="1200" dirty="0">
                        <a:latin typeface="PT Astra Serif" pitchFamily="18" charset="-52"/>
                        <a:ea typeface="PT Astra Serif" pitchFamily="18" charset="-52"/>
                      </a:endParaRPr>
                    </a:p>
                  </a:txBody>
                  <a:tcPr/>
                </a:tc>
              </a:tr>
              <a:tr h="25463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PT Astra Serif" pitchFamily="18" charset="-52"/>
                          <a:ea typeface="PT Astra Serif" pitchFamily="18" charset="-52"/>
                        </a:rPr>
                        <a:t>Физика</a:t>
                      </a:r>
                      <a:endParaRPr lang="ru-RU" sz="1200" dirty="0">
                        <a:latin typeface="PT Astra Serif" pitchFamily="18" charset="-52"/>
                        <a:ea typeface="PT Astra Serif" pitchFamily="18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PT Astra Serif" pitchFamily="18" charset="-52"/>
                          <a:ea typeface="PT Astra Serif" pitchFamily="18" charset="-52"/>
                        </a:rPr>
                        <a:t>46</a:t>
                      </a:r>
                      <a:endParaRPr lang="ru-RU" sz="1200" dirty="0">
                        <a:latin typeface="PT Astra Serif" pitchFamily="18" charset="-52"/>
                        <a:ea typeface="PT Astra Serif" pitchFamily="18" charset="-52"/>
                      </a:endParaRPr>
                    </a:p>
                  </a:txBody>
                  <a:tcPr/>
                </a:tc>
              </a:tr>
              <a:tr h="25463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PT Astra Serif" pitchFamily="18" charset="-52"/>
                          <a:ea typeface="PT Astra Serif" pitchFamily="18" charset="-52"/>
                        </a:rPr>
                        <a:t>Химия</a:t>
                      </a:r>
                      <a:endParaRPr lang="ru-RU" sz="1200" dirty="0">
                        <a:latin typeface="PT Astra Serif" pitchFamily="18" charset="-52"/>
                        <a:ea typeface="PT Astra Serif" pitchFamily="18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PT Astra Serif" pitchFamily="18" charset="-52"/>
                          <a:ea typeface="PT Astra Serif" pitchFamily="18" charset="-52"/>
                        </a:rPr>
                        <a:t>52</a:t>
                      </a:r>
                      <a:endParaRPr lang="ru-RU" sz="1200" dirty="0">
                        <a:latin typeface="PT Astra Serif" pitchFamily="18" charset="-52"/>
                        <a:ea typeface="PT Astra Serif" pitchFamily="18" charset="-52"/>
                      </a:endParaRPr>
                    </a:p>
                  </a:txBody>
                  <a:tcPr/>
                </a:tc>
              </a:tr>
              <a:tr h="25463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PT Astra Serif" pitchFamily="18" charset="-52"/>
                          <a:ea typeface="PT Astra Serif" pitchFamily="18" charset="-52"/>
                        </a:rPr>
                        <a:t>География </a:t>
                      </a:r>
                      <a:endParaRPr lang="ru-RU" sz="1200" dirty="0">
                        <a:latin typeface="PT Astra Serif" pitchFamily="18" charset="-52"/>
                        <a:ea typeface="PT Astra Serif" pitchFamily="18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PT Astra Serif" pitchFamily="18" charset="-52"/>
                          <a:ea typeface="PT Astra Serif" pitchFamily="18" charset="-52"/>
                        </a:rPr>
                        <a:t>83</a:t>
                      </a:r>
                      <a:endParaRPr lang="ru-RU" sz="1200" dirty="0">
                        <a:latin typeface="PT Astra Serif" pitchFamily="18" charset="-52"/>
                        <a:ea typeface="PT Astra Serif" pitchFamily="18" charset="-52"/>
                      </a:endParaRPr>
                    </a:p>
                  </a:txBody>
                  <a:tcPr/>
                </a:tc>
              </a:tr>
              <a:tr h="25463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PT Astra Serif" pitchFamily="18" charset="-52"/>
                          <a:ea typeface="PT Astra Serif" pitchFamily="18" charset="-52"/>
                        </a:rPr>
                        <a:t>Литература</a:t>
                      </a:r>
                      <a:endParaRPr lang="ru-RU" sz="1200" dirty="0">
                        <a:latin typeface="PT Astra Serif" pitchFamily="18" charset="-52"/>
                        <a:ea typeface="PT Astra Serif" pitchFamily="18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PT Astra Serif" pitchFamily="18" charset="-52"/>
                          <a:ea typeface="PT Astra Serif" pitchFamily="18" charset="-52"/>
                        </a:rPr>
                        <a:t>64,6</a:t>
                      </a:r>
                      <a:endParaRPr lang="ru-RU" sz="1200" dirty="0">
                        <a:latin typeface="PT Astra Serif" pitchFamily="18" charset="-52"/>
                        <a:ea typeface="PT Astra Serif" pitchFamily="18" charset="-52"/>
                      </a:endParaRPr>
                    </a:p>
                  </a:txBody>
                  <a:tcPr/>
                </a:tc>
              </a:tr>
              <a:tr h="25463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PT Astra Serif" pitchFamily="18" charset="-52"/>
                          <a:ea typeface="PT Astra Serif" pitchFamily="18" charset="-52"/>
                        </a:rPr>
                        <a:t>Обществознание</a:t>
                      </a:r>
                      <a:endParaRPr lang="ru-RU" sz="1200" dirty="0">
                        <a:latin typeface="PT Astra Serif" pitchFamily="18" charset="-52"/>
                        <a:ea typeface="PT Astra Serif" pitchFamily="18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PT Astra Serif" pitchFamily="18" charset="-52"/>
                          <a:ea typeface="PT Astra Serif" pitchFamily="18" charset="-52"/>
                        </a:rPr>
                        <a:t>48,9</a:t>
                      </a:r>
                      <a:endParaRPr lang="ru-RU" sz="1200" dirty="0">
                        <a:latin typeface="PT Astra Serif" pitchFamily="18" charset="-52"/>
                        <a:ea typeface="PT Astra Serif" pitchFamily="18" charset="-52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1071538" y="4357694"/>
            <a:ext cx="22145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C3300"/>
                </a:solidFill>
                <a:latin typeface="PT Astra Serif" pitchFamily="18" charset="-52"/>
                <a:ea typeface="PT Astra Serif" pitchFamily="18" charset="-52"/>
              </a:rPr>
              <a:t>Средний балл ЕГЭ по предмету 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74904" y="6469953"/>
            <a:ext cx="2133600" cy="365327"/>
          </a:xfrm>
        </p:spPr>
        <p:txBody>
          <a:bodyPr/>
          <a:lstStyle/>
          <a:p>
            <a:pPr>
              <a:defRPr/>
            </a:pPr>
            <a:fld id="{1DAA30F8-251E-4E5F-8340-97ACE4210259}" type="slidenum">
              <a:rPr lang="en-US" altLang="ru-RU" smtClean="0"/>
              <a:pPr>
                <a:defRPr/>
              </a:pPr>
              <a:t>14</a:t>
            </a:fld>
            <a:endParaRPr lang="en-US" altLang="ru-RU" dirty="0"/>
          </a:p>
        </p:txBody>
      </p:sp>
      <p:cxnSp>
        <p:nvCxnSpPr>
          <p:cNvPr id="135" name="Прямая соединительная линия 134"/>
          <p:cNvCxnSpPr/>
          <p:nvPr/>
        </p:nvCxnSpPr>
        <p:spPr>
          <a:xfrm rot="16200000" flipH="1">
            <a:off x="1649311" y="3851359"/>
            <a:ext cx="6000768" cy="12514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TextBox 140"/>
          <p:cNvSpPr txBox="1"/>
          <p:nvPr/>
        </p:nvSpPr>
        <p:spPr>
          <a:xfrm>
            <a:off x="5286380" y="571480"/>
            <a:ext cx="3143272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СРЕДНЕЕ ОБЩЕЕ ОБРАЗОВАНИЕ </a:t>
            </a:r>
          </a:p>
          <a:p>
            <a:pPr algn="ctr"/>
            <a:r>
              <a:rPr lang="ru-RU" sz="1200" b="1" dirty="0" smtClean="0">
                <a:solidFill>
                  <a:srgbClr val="FF0000"/>
                </a:solidFill>
                <a:latin typeface="PT Astra Serif" pitchFamily="18" charset="-52"/>
                <a:ea typeface="PT Astra Serif" pitchFamily="18" charset="-52"/>
              </a:rPr>
              <a:t>(11 класс) </a:t>
            </a:r>
            <a:endParaRPr lang="ru-RU" sz="1000" b="1" dirty="0">
              <a:solidFill>
                <a:srgbClr val="FF0000"/>
              </a:solidFill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14414" y="571480"/>
            <a:ext cx="3071834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ОСНОВНОЕ ОБЩЕЕ ОБРАЗОВАНИЕ </a:t>
            </a:r>
          </a:p>
          <a:p>
            <a:pPr algn="ctr"/>
            <a:r>
              <a:rPr lang="ru-RU" sz="1200" b="1" dirty="0" smtClean="0">
                <a:solidFill>
                  <a:srgbClr val="FF0000"/>
                </a:solidFill>
                <a:latin typeface="PT Astra Serif" pitchFamily="18" charset="-52"/>
                <a:ea typeface="PT Astra Serif" pitchFamily="18" charset="-52"/>
              </a:rPr>
              <a:t>(9 класс)</a:t>
            </a:r>
            <a:endParaRPr lang="ru-RU" sz="1000" b="1" dirty="0">
              <a:solidFill>
                <a:srgbClr val="FF0000"/>
              </a:solidFill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71472" y="1071547"/>
            <a:ext cx="4000528" cy="357190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98000">
                <a:schemeClr val="bg1">
                  <a:alpha val="26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Arial" pitchFamily="34" charset="0"/>
              <a:buChar char="•"/>
              <a:defRPr/>
            </a:pPr>
            <a:r>
              <a:rPr lang="ru-RU" sz="16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УЧАСТВОВАЛО –</a:t>
            </a:r>
            <a:r>
              <a:rPr lang="ru-RU" sz="1600" dirty="0" smtClean="0">
                <a:solidFill>
                  <a:srgbClr val="FF0000"/>
                </a:solidFill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PT Astra Serif" pitchFamily="18" charset="-52"/>
                <a:ea typeface="PT Astra Serif" pitchFamily="18" charset="-52"/>
              </a:rPr>
              <a:t>28</a:t>
            </a:r>
            <a:r>
              <a:rPr lang="en-US" sz="1600" b="1" dirty="0" smtClean="0">
                <a:solidFill>
                  <a:srgbClr val="C00000"/>
                </a:solidFill>
                <a:latin typeface="PT Astra Serif" pitchFamily="18" charset="-52"/>
                <a:ea typeface="PT Astra Serif" pitchFamily="18" charset="-52"/>
              </a:rPr>
              <a:t>5</a:t>
            </a:r>
            <a:r>
              <a:rPr lang="ru-RU" sz="1600" b="1" dirty="0" smtClean="0">
                <a:solidFill>
                  <a:srgbClr val="C00000"/>
                </a:solidFill>
                <a:latin typeface="PT Astra Serif" pitchFamily="18" charset="-52"/>
                <a:ea typeface="PT Astra Serif" pitchFamily="18" charset="-52"/>
              </a:rPr>
              <a:t> чел  </a:t>
            </a:r>
            <a:endParaRPr lang="ru-RU" sz="1600" b="1" dirty="0">
              <a:solidFill>
                <a:srgbClr val="C00000"/>
              </a:solidFill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28596" y="1428736"/>
            <a:ext cx="4143404" cy="642942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98000">
                <a:schemeClr val="bg1">
                  <a:alpha val="26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4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ПОЛУЧИЛИ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   </a:t>
            </a:r>
            <a:r>
              <a:rPr lang="ru-RU" sz="14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АТТЕСТАТ – </a:t>
            </a:r>
            <a:r>
              <a:rPr lang="ru-RU" sz="1400" b="1" dirty="0" smtClean="0">
                <a:solidFill>
                  <a:srgbClr val="C00000"/>
                </a:solidFill>
                <a:latin typeface="PT Astra Serif" pitchFamily="18" charset="-52"/>
                <a:ea typeface="PT Astra Serif" pitchFamily="18" charset="-52"/>
              </a:rPr>
              <a:t>269 (9</a:t>
            </a:r>
            <a:r>
              <a:rPr lang="en-US" sz="1400" b="1" dirty="0" smtClean="0">
                <a:solidFill>
                  <a:srgbClr val="C00000"/>
                </a:solidFill>
                <a:latin typeface="PT Astra Serif" pitchFamily="18" charset="-52"/>
                <a:ea typeface="PT Astra Serif" pitchFamily="18" charset="-52"/>
              </a:rPr>
              <a:t>4</a:t>
            </a:r>
            <a:r>
              <a:rPr lang="ru-RU" sz="1400" b="1" dirty="0" smtClean="0">
                <a:solidFill>
                  <a:srgbClr val="C00000"/>
                </a:solidFill>
                <a:latin typeface="PT Astra Serif" pitchFamily="18" charset="-52"/>
                <a:ea typeface="PT Astra Serif" pitchFamily="18" charset="-52"/>
              </a:rPr>
              <a:t>,</a:t>
            </a:r>
            <a:r>
              <a:rPr lang="en-US" sz="1400" b="1" dirty="0" smtClean="0">
                <a:solidFill>
                  <a:srgbClr val="C00000"/>
                </a:solidFill>
                <a:latin typeface="PT Astra Serif" pitchFamily="18" charset="-52"/>
                <a:ea typeface="PT Astra Serif" pitchFamily="18" charset="-52"/>
              </a:rPr>
              <a:t>3</a:t>
            </a:r>
            <a:r>
              <a:rPr lang="ru-RU" sz="1400" b="1" dirty="0" smtClean="0">
                <a:solidFill>
                  <a:srgbClr val="C00000"/>
                </a:solidFill>
                <a:latin typeface="PT Astra Serif" pitchFamily="18" charset="-52"/>
                <a:ea typeface="PT Astra Serif" pitchFamily="18" charset="-52"/>
              </a:rPr>
              <a:t>%)</a:t>
            </a:r>
          </a:p>
          <a:p>
            <a:pPr>
              <a:defRPr/>
            </a:pPr>
            <a:r>
              <a:rPr lang="ru-RU" sz="1400" b="1" dirty="0" smtClean="0">
                <a:solidFill>
                  <a:schemeClr val="tx1"/>
                </a:solidFill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26 чел., обучающиеся по АОП-справку об окончании обучения</a:t>
            </a:r>
            <a:r>
              <a:rPr lang="ru-RU" sz="1400" dirty="0" smtClean="0">
                <a:solidFill>
                  <a:srgbClr val="FF0000"/>
                </a:solidFill>
                <a:latin typeface="PT Astra Serif" pitchFamily="18" charset="-52"/>
                <a:ea typeface="PT Astra Serif" pitchFamily="18" charset="-52"/>
              </a:rPr>
              <a:t>  </a:t>
            </a:r>
            <a:endParaRPr lang="ru-RU" sz="1400" dirty="0">
              <a:solidFill>
                <a:srgbClr val="FF0000"/>
              </a:solidFill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857752" y="1071546"/>
            <a:ext cx="4286248" cy="428628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98000">
                <a:schemeClr val="bg1">
                  <a:alpha val="26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Arial" pitchFamily="34" charset="0"/>
              <a:buChar char="•"/>
              <a:defRPr/>
            </a:pPr>
            <a:r>
              <a:rPr lang="ru-RU" sz="16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УЧАСТВОВАЛО – </a:t>
            </a:r>
            <a:r>
              <a:rPr lang="ru-RU" sz="1600" b="1" dirty="0" smtClean="0">
                <a:solidFill>
                  <a:srgbClr val="C00000"/>
                </a:solidFill>
                <a:latin typeface="PT Astra Serif" pitchFamily="18" charset="-52"/>
                <a:ea typeface="PT Astra Serif" pitchFamily="18" charset="-52"/>
              </a:rPr>
              <a:t>103 чел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4786314" y="1357298"/>
            <a:ext cx="4357686" cy="500066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98000">
                <a:schemeClr val="bg1">
                  <a:alpha val="26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6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   </a:t>
            </a:r>
            <a:r>
              <a:rPr lang="ru-RU" sz="14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ПОЛУЧИЛИ   АТТЕСТАТ – </a:t>
            </a:r>
            <a:r>
              <a:rPr lang="ru-RU" sz="1400" b="1" dirty="0" smtClean="0">
                <a:solidFill>
                  <a:srgbClr val="C00000"/>
                </a:solidFill>
                <a:latin typeface="PT Astra Serif" pitchFamily="18" charset="-52"/>
                <a:ea typeface="PT Astra Serif" pitchFamily="18" charset="-52"/>
              </a:rPr>
              <a:t>101 (99%) 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500034" y="2143116"/>
            <a:ext cx="4143404" cy="57151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14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ПОЛУЧИЛИ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   </a:t>
            </a:r>
            <a:r>
              <a:rPr lang="ru-RU" sz="14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АТТЕСТАТ ОСОБОГО ОБРАЗЦА – </a:t>
            </a:r>
            <a:r>
              <a:rPr lang="ru-RU" sz="1400" b="1" dirty="0" smtClean="0">
                <a:solidFill>
                  <a:srgbClr val="C00000"/>
                </a:solidFill>
                <a:latin typeface="PT Astra Serif" pitchFamily="18" charset="-52"/>
                <a:ea typeface="PT Astra Serif" pitchFamily="18" charset="-52"/>
              </a:rPr>
              <a:t>11чел. (3,3%)  (2020 – 10, 2019 – 7)</a:t>
            </a:r>
            <a:endParaRPr lang="ru-RU" sz="1400" b="1" dirty="0">
              <a:solidFill>
                <a:srgbClr val="C00000"/>
              </a:solidFill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5000628" y="1857364"/>
            <a:ext cx="3857652" cy="57150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14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ПОЛУЧИЛИ   АТТЕСТАТ С ОТЛИЧИЕМ и МЕДАЛЬ – </a:t>
            </a:r>
            <a:r>
              <a:rPr lang="ru-RU" sz="1400" b="1" dirty="0" smtClean="0">
                <a:solidFill>
                  <a:srgbClr val="C00000"/>
                </a:solidFill>
                <a:latin typeface="PT Astra Serif" pitchFamily="18" charset="-52"/>
                <a:ea typeface="PT Astra Serif" pitchFamily="18" charset="-52"/>
              </a:rPr>
              <a:t>11 чел.(10,7%)  (2020 – 7; 2019 – 9)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57158" y="3214686"/>
            <a:ext cx="4214842" cy="64294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PT Astra Serif" pitchFamily="18" charset="-52"/>
                <a:ea typeface="PT Astra Serif" pitchFamily="18" charset="-52"/>
              </a:rPr>
              <a:t>каждый второй выпускник </a:t>
            </a:r>
            <a:r>
              <a:rPr lang="ru-RU" sz="1400" b="1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поучил  по русскому языку оценки «4» и «5»</a:t>
            </a:r>
            <a:endParaRPr lang="ru-RU" sz="1400" b="1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857752" y="3643314"/>
            <a:ext cx="4081655" cy="78581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ru-RU" sz="1400" b="1" dirty="0" smtClean="0">
                <a:solidFill>
                  <a:srgbClr val="C00000"/>
                </a:solidFill>
                <a:latin typeface="PT Astra Serif" pitchFamily="18" charset="-52"/>
                <a:ea typeface="PT Astra Serif" pitchFamily="18" charset="-52"/>
              </a:rPr>
              <a:t>повысился средний балл по 6 предметам:</a:t>
            </a:r>
          </a:p>
          <a:p>
            <a:r>
              <a:rPr lang="ru-RU" sz="1400" i="1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м</a:t>
            </a:r>
            <a:r>
              <a:rPr lang="ru-RU" sz="1400" b="1" i="1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атематика(профиль), биология, география, </a:t>
            </a:r>
          </a:p>
          <a:p>
            <a:r>
              <a:rPr lang="ru-RU" sz="1400" b="1" i="1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 история, литература, обществознание</a:t>
            </a:r>
            <a:endParaRPr lang="ru-RU" sz="1400" b="1" dirty="0" smtClean="0">
              <a:solidFill>
                <a:schemeClr val="tx1"/>
              </a:solidFill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857752" y="3000372"/>
            <a:ext cx="4071966" cy="50006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PT Astra Serif" pitchFamily="18" charset="-52"/>
                <a:ea typeface="PT Astra Serif" pitchFamily="18" charset="-52"/>
              </a:rPr>
              <a:t>12 (16,6%) </a:t>
            </a:r>
            <a:r>
              <a:rPr lang="ru-RU" sz="1400" b="1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- выпускников набрали по русскому языку  80 и более баллов </a:t>
            </a:r>
            <a:endParaRPr lang="ru-RU" sz="1400" b="1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786314" y="4643446"/>
            <a:ext cx="4153061" cy="128588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just"/>
            <a:r>
              <a:rPr lang="ru-RU" sz="1400" b="1" dirty="0" smtClean="0">
                <a:solidFill>
                  <a:srgbClr val="C00000"/>
                </a:solidFill>
                <a:latin typeface="PT Astra Serif" pitchFamily="18" charset="-52"/>
                <a:ea typeface="PT Astra Serif" pitchFamily="18" charset="-52"/>
              </a:rPr>
              <a:t>по 4 предметам 100% </a:t>
            </a:r>
            <a:r>
              <a:rPr lang="ru-RU" sz="1400" b="1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преодолели мин. порог (</a:t>
            </a:r>
            <a:r>
              <a:rPr lang="ru-RU" sz="1400" i="1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по </a:t>
            </a:r>
            <a:r>
              <a:rPr lang="ru-RU" sz="1400" i="1" dirty="0" err="1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рус.языку</a:t>
            </a:r>
            <a:r>
              <a:rPr lang="ru-RU" sz="1400" i="1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, географии,</a:t>
            </a:r>
            <a:r>
              <a:rPr lang="ru-RU" sz="1400" b="1" i="1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ru-RU" sz="14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PT Astra Serif" pitchFamily="18" charset="-52"/>
                <a:ea typeface="PT Astra Serif" pitchFamily="18" charset="-52"/>
              </a:rPr>
              <a:t>информатике, литературе; </a:t>
            </a:r>
            <a:r>
              <a:rPr lang="ru-RU" sz="1400" b="1" dirty="0" smtClean="0">
                <a:solidFill>
                  <a:srgbClr val="C00000"/>
                </a:solidFill>
                <a:latin typeface="PT Astra Serif" pitchFamily="18" charset="-52"/>
                <a:ea typeface="PT Astra Serif" pitchFamily="18" charset="-52"/>
              </a:rPr>
              <a:t>по 3</a:t>
            </a:r>
            <a:r>
              <a:rPr lang="ru-RU" sz="1400" b="1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PT Astra Serif" pitchFamily="18" charset="-52"/>
                <a:ea typeface="PT Astra Serif" pitchFamily="18" charset="-52"/>
              </a:rPr>
              <a:t>снизилось кол-во не преодолевших </a:t>
            </a:r>
            <a:r>
              <a:rPr lang="ru-RU" sz="1400" b="1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(</a:t>
            </a:r>
            <a:r>
              <a:rPr lang="ru-RU" sz="1400" i="1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математике(профиль.), </a:t>
            </a:r>
            <a:r>
              <a:rPr lang="ru-RU" sz="14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PT Astra Serif" pitchFamily="18" charset="-52"/>
                <a:ea typeface="PT Astra Serif" pitchFamily="18" charset="-52"/>
              </a:rPr>
              <a:t>химии, истории, обществознанию)</a:t>
            </a:r>
            <a:endParaRPr lang="ru-RU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57158" y="4786322"/>
            <a:ext cx="4214842" cy="64294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1600" dirty="0" smtClean="0">
                <a:solidFill>
                  <a:srgbClr val="C00000"/>
                </a:solidFill>
              </a:rPr>
              <a:t> </a:t>
            </a:r>
            <a:r>
              <a:rPr lang="ru-RU" sz="1400" b="1" dirty="0" smtClean="0">
                <a:solidFill>
                  <a:srgbClr val="C00000"/>
                </a:solidFill>
                <a:latin typeface="PT Astra Serif" pitchFamily="18" charset="-52"/>
                <a:ea typeface="PT Astra Serif" pitchFamily="18" charset="-52"/>
              </a:rPr>
              <a:t>все выпускники </a:t>
            </a:r>
            <a:r>
              <a:rPr lang="ru-RU" sz="1400" b="1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успешно выполнили контрольные работы по предметам по выбору</a:t>
            </a:r>
            <a:endParaRPr lang="ru-RU" sz="1400" b="1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57158" y="5643578"/>
            <a:ext cx="4214842" cy="64294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PT Astra Serif" pitchFamily="18" charset="-52"/>
                <a:ea typeface="PT Astra Serif" pitchFamily="18" charset="-52"/>
              </a:rPr>
              <a:t>6,7 % увеличилась доля выпускников </a:t>
            </a:r>
            <a:r>
              <a:rPr lang="ru-RU" sz="1400" b="1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выбирающих  для ГИА предметы технической направленности (физика, информатика) </a:t>
            </a:r>
            <a:endParaRPr lang="ru-RU" sz="1400" b="1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71472" y="2857496"/>
            <a:ext cx="37147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PT Astra Serif" pitchFamily="18" charset="-52"/>
                <a:ea typeface="PT Astra Serif" pitchFamily="18" charset="-52"/>
              </a:rPr>
              <a:t>ПОЗИТИВНЫЕ ЭФФЕКТЫ ОГЭ - 21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072066" y="2571744"/>
            <a:ext cx="4071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PT Astra Serif" pitchFamily="18" charset="-52"/>
                <a:ea typeface="PT Astra Serif" pitchFamily="18" charset="-52"/>
              </a:rPr>
              <a:t>ПОЗИТИВНЫЕ ЭФФЕКТЫ ЕГЭ - 21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57158" y="4000504"/>
            <a:ext cx="4214842" cy="64294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PT Astra Serif" pitchFamily="18" charset="-52"/>
                <a:ea typeface="PT Astra Serif" pitchFamily="18" charset="-52"/>
              </a:rPr>
              <a:t>каждый третий выпускник </a:t>
            </a:r>
            <a:r>
              <a:rPr lang="ru-RU" sz="1400" b="1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поучил в ОГЭ по математике оценки «4» и «5»</a:t>
            </a:r>
            <a:endParaRPr lang="ru-RU" sz="1400" b="1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</a:endParaRPr>
          </a:p>
        </p:txBody>
      </p:sp>
      <p:pic>
        <p:nvPicPr>
          <p:cNvPr id="24" name="Рисунок 23" descr="C:\Users\l.svechnikova\Desktop\логотип Департамента обр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142976" cy="10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Заголовок 2"/>
          <p:cNvSpPr>
            <a:spLocks noGrp="1"/>
          </p:cNvSpPr>
          <p:nvPr>
            <p:ph type="title"/>
          </p:nvPr>
        </p:nvSpPr>
        <p:spPr>
          <a:xfrm>
            <a:off x="179512" y="0"/>
            <a:ext cx="8229600" cy="714356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PT Astra Serif" pitchFamily="18" charset="-52"/>
                <a:ea typeface="PT Astra Serif" pitchFamily="18" charset="-52"/>
              </a:rPr>
              <a:t>          </a:t>
            </a:r>
            <a:r>
              <a:rPr lang="ru-RU" sz="2800" dirty="0" smtClean="0">
                <a:latin typeface="PT Astra Serif" pitchFamily="18" charset="-52"/>
              </a:rPr>
              <a:t>Результаты ГИА</a:t>
            </a:r>
            <a:endParaRPr lang="ru-RU" sz="2800" dirty="0">
              <a:latin typeface="PT Astra Serif" pitchFamily="18" charset="-52"/>
              <a:ea typeface="PT Astra Serif" pitchFamily="18" charset="-5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3992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57224" y="481910"/>
            <a:ext cx="8318328" cy="418058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Результаты мониторинговых исследований</a:t>
            </a: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pic>
        <p:nvPicPr>
          <p:cNvPr id="4" name="Picture 2" descr="http://kirov-news.net/img/20190729/4c107e483acb58339210c1c00ae5fe74.jpg">
            <a:extLst>
              <a:ext uri="{FF2B5EF4-FFF2-40B4-BE49-F238E27FC236}">
                <a16:creationId xmlns="" xmlns:a16="http://schemas.microsoft.com/office/drawing/2014/main" id="{8926396A-01BC-43C4-A7F7-8B78C6F6F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2190" t="23358"/>
          <a:stretch>
            <a:fillRect/>
          </a:stretch>
        </p:blipFill>
        <p:spPr bwMode="auto">
          <a:xfrm>
            <a:off x="7308304" y="5589057"/>
            <a:ext cx="1835696" cy="1273144"/>
          </a:xfrm>
          <a:prstGeom prst="rect">
            <a:avLst/>
          </a:prstGeom>
          <a:noFill/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CE5D55E6-7CBD-4466-92BA-C6B9FE50884E}"/>
              </a:ext>
            </a:extLst>
          </p:cNvPr>
          <p:cNvSpPr/>
          <p:nvPr/>
        </p:nvSpPr>
        <p:spPr>
          <a:xfrm>
            <a:off x="4770278" y="3910971"/>
            <a:ext cx="42148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solidFill>
                  <a:srgbClr val="0070C0"/>
                </a:solidFill>
                <a:latin typeface="PT Astra Serif" pitchFamily="18" charset="-52"/>
                <a:ea typeface="PT Astra Serif" pitchFamily="18" charset="-52"/>
              </a:rPr>
              <a:t>Оценка информационно-коммуникационной компетентности обучающихся 8-х, 10-х классов</a:t>
            </a:r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="" xmlns:a16="http://schemas.microsoft.com/office/drawing/2014/main" id="{31770C72-5FAF-4678-90EA-BE56845AF442}"/>
              </a:ext>
            </a:extLst>
          </p:cNvPr>
          <p:cNvGraphicFramePr>
            <a:graphicFrameLocks/>
          </p:cNvGraphicFramePr>
          <p:nvPr/>
        </p:nvGraphicFramePr>
        <p:xfrm>
          <a:off x="5652120" y="1873049"/>
          <a:ext cx="3006080" cy="15725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7183F9B9-1E55-4D9A-9D8F-E0F879154BCC}"/>
              </a:ext>
            </a:extLst>
          </p:cNvPr>
          <p:cNvSpPr/>
          <p:nvPr/>
        </p:nvSpPr>
        <p:spPr>
          <a:xfrm>
            <a:off x="4726360" y="1110645"/>
            <a:ext cx="421484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solidFill>
                  <a:srgbClr val="0070C0"/>
                </a:solidFill>
                <a:latin typeface="PT Astra Serif" pitchFamily="18" charset="-52"/>
                <a:ea typeface="PT Astra Serif" pitchFamily="18" charset="-52"/>
              </a:rPr>
              <a:t>Доля пятиклассников, достигших базового уровня знаний по результатам мониторинга готовности пятиклассников к обучению в основной школе (%)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B558387C-5E99-4445-AF73-468E23FB8BBC}"/>
              </a:ext>
            </a:extLst>
          </p:cNvPr>
          <p:cNvSpPr/>
          <p:nvPr/>
        </p:nvSpPr>
        <p:spPr>
          <a:xfrm>
            <a:off x="4857752" y="4516722"/>
            <a:ext cx="4000528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C00000"/>
                </a:solidFill>
                <a:latin typeface="Segoe Print" pitchFamily="2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95% </a:t>
            </a:r>
            <a:r>
              <a:rPr lang="ru-RU" sz="1200" b="1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  <a:sym typeface="Wingdings" pitchFamily="2" charset="2"/>
              </a:rPr>
              <a:t>-</a:t>
            </a:r>
            <a:r>
              <a:rPr lang="ru-RU" sz="1200" b="1" dirty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  <a:sym typeface="Wingdings" pitchFamily="2" charset="2"/>
              </a:rPr>
              <a:t> </a:t>
            </a:r>
            <a:r>
              <a:rPr lang="ru-RU" sz="1300" b="1" dirty="0">
                <a:solidFill>
                  <a:srgbClr val="000000"/>
                </a:solidFill>
                <a:latin typeface="PT Astra Serif" pitchFamily="18" charset="-52"/>
                <a:ea typeface="PT Astra Serif" panose="020A0603040505020204" pitchFamily="18" charset="-52"/>
                <a:cs typeface="Times New Roman" pitchFamily="18" charset="0"/>
                <a:sym typeface="Wingdings" pitchFamily="2" charset="2"/>
              </a:rPr>
              <a:t>восьмиклассников МБОУ ТСОШ достигли достаточного уровня компетентности;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300" b="1" dirty="0">
                <a:solidFill>
                  <a:srgbClr val="000000"/>
                </a:solidFill>
                <a:latin typeface="PT Astra Serif" pitchFamily="18" charset="-52"/>
                <a:ea typeface="PT Astra Serif" panose="020A0603040505020204" pitchFamily="18" charset="-52"/>
                <a:cs typeface="Times New Roman" pitchFamily="18" charset="0"/>
                <a:sym typeface="Wingdings" pitchFamily="2" charset="2"/>
              </a:rPr>
              <a:t> </a:t>
            </a:r>
            <a:r>
              <a:rPr lang="ru-RU" sz="1600" b="1" dirty="0">
                <a:solidFill>
                  <a:srgbClr val="C00000"/>
                </a:solidFill>
                <a:latin typeface="Segoe Print" pitchFamily="2" charset="0"/>
                <a:ea typeface="PT Astra Serif" panose="020A0603040505020204" pitchFamily="18" charset="-52"/>
                <a:cs typeface="Times New Roman" pitchFamily="18" charset="0"/>
                <a:sym typeface="Wingdings" pitchFamily="2" charset="2"/>
              </a:rPr>
              <a:t>5</a:t>
            </a:r>
            <a:r>
              <a:rPr lang="ru-RU" sz="1600" b="1" dirty="0">
                <a:solidFill>
                  <a:srgbClr val="C00000"/>
                </a:solidFill>
                <a:latin typeface="Segoe Print" pitchFamily="2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% </a:t>
            </a:r>
            <a:r>
              <a:rPr lang="ru-RU" sz="1200" b="1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  <a:sym typeface="Wingdings" pitchFamily="2" charset="2"/>
              </a:rPr>
              <a:t>-</a:t>
            </a:r>
            <a:r>
              <a:rPr lang="ru-RU" sz="1200" b="1" dirty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  <a:sym typeface="Wingdings" pitchFamily="2" charset="2"/>
              </a:rPr>
              <a:t> </a:t>
            </a:r>
            <a:r>
              <a:rPr lang="ru-RU" sz="1300" b="1" dirty="0">
                <a:solidFill>
                  <a:srgbClr val="000000"/>
                </a:solidFill>
                <a:latin typeface="PT Astra Serif" pitchFamily="18" charset="-52"/>
                <a:ea typeface="PT Astra Serif" panose="020A0603040505020204" pitchFamily="18" charset="-52"/>
                <a:cs typeface="Times New Roman" pitchFamily="18" charset="0"/>
                <a:sym typeface="Wingdings" pitchFamily="2" charset="2"/>
              </a:rPr>
              <a:t>низкий уровень компетентности.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8F3BB47C-E0C2-4534-AAF7-07A79444323F}"/>
              </a:ext>
            </a:extLst>
          </p:cNvPr>
          <p:cNvSpPr/>
          <p:nvPr/>
        </p:nvSpPr>
        <p:spPr>
          <a:xfrm>
            <a:off x="4500562" y="5423994"/>
            <a:ext cx="385765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C00000"/>
                </a:solidFill>
                <a:latin typeface="Segoe Print" pitchFamily="2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61% </a:t>
            </a:r>
            <a:r>
              <a:rPr lang="ru-RU" sz="1200" b="1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  <a:sym typeface="Wingdings" pitchFamily="2" charset="2"/>
              </a:rPr>
              <a:t>-</a:t>
            </a:r>
            <a:r>
              <a:rPr lang="ru-RU" sz="1200" b="1" dirty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  <a:sym typeface="Wingdings" pitchFamily="2" charset="2"/>
              </a:rPr>
              <a:t> </a:t>
            </a:r>
            <a:r>
              <a:rPr lang="ru-RU" sz="1300" b="1" dirty="0">
                <a:solidFill>
                  <a:srgbClr val="000000"/>
                </a:solidFill>
                <a:latin typeface="PT Astra Serif" pitchFamily="18" charset="-52"/>
                <a:ea typeface="PT Astra Serif" panose="020A0603040505020204" pitchFamily="18" charset="-52"/>
                <a:cs typeface="Times New Roman" pitchFamily="18" charset="0"/>
                <a:sym typeface="Wingdings" pitchFamily="2" charset="2"/>
              </a:rPr>
              <a:t>десятиклассников МКОУ ТШИ достигли достаточного уровня компетентности;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300" b="1" dirty="0">
                <a:solidFill>
                  <a:srgbClr val="000000"/>
                </a:solidFill>
                <a:latin typeface="PT Astra Serif" pitchFamily="18" charset="-52"/>
                <a:ea typeface="PT Astra Serif" panose="020A0603040505020204" pitchFamily="18" charset="-52"/>
                <a:cs typeface="Times New Roman" pitchFamily="18" charset="0"/>
                <a:sym typeface="Wingdings" pitchFamily="2" charset="2"/>
              </a:rPr>
              <a:t> </a:t>
            </a:r>
            <a:r>
              <a:rPr lang="ru-RU" sz="1600" b="1" dirty="0">
                <a:solidFill>
                  <a:srgbClr val="C00000"/>
                </a:solidFill>
                <a:latin typeface="Segoe Print" pitchFamily="2" charset="0"/>
                <a:ea typeface="PT Astra Serif" panose="020A0603040505020204" pitchFamily="18" charset="-52"/>
                <a:cs typeface="Times New Roman" pitchFamily="18" charset="0"/>
                <a:sym typeface="Wingdings" pitchFamily="2" charset="2"/>
              </a:rPr>
              <a:t>39</a:t>
            </a:r>
            <a:r>
              <a:rPr lang="ru-RU" sz="1600" b="1" dirty="0">
                <a:solidFill>
                  <a:srgbClr val="C00000"/>
                </a:solidFill>
                <a:latin typeface="Segoe Print" pitchFamily="2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% </a:t>
            </a:r>
            <a:r>
              <a:rPr lang="ru-RU" sz="1200" b="1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  <a:sym typeface="Wingdings" pitchFamily="2" charset="2"/>
              </a:rPr>
              <a:t>-</a:t>
            </a:r>
            <a:r>
              <a:rPr lang="ru-RU" sz="1200" b="1" dirty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  <a:sym typeface="Wingdings" pitchFamily="2" charset="2"/>
              </a:rPr>
              <a:t> </a:t>
            </a:r>
            <a:r>
              <a:rPr lang="ru-RU" sz="1300" b="1" dirty="0">
                <a:solidFill>
                  <a:srgbClr val="000000"/>
                </a:solidFill>
                <a:latin typeface="PT Astra Serif" pitchFamily="18" charset="-52"/>
                <a:ea typeface="PT Astra Serif" panose="020A0603040505020204" pitchFamily="18" charset="-52"/>
                <a:cs typeface="Times New Roman" pitchFamily="18" charset="0"/>
                <a:sym typeface="Wingdings" pitchFamily="2" charset="2"/>
              </a:rPr>
              <a:t>низкий уровень компетентности.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DF6EBA2A-84C5-4C73-8ED0-B17EFDAABB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047" y="2796794"/>
            <a:ext cx="1143008" cy="94463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85720" y="1000108"/>
            <a:ext cx="42862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i="1" dirty="0">
                <a:solidFill>
                  <a:srgbClr val="0070C0"/>
                </a:solidFill>
                <a:latin typeface="PT Astra Serif" pitchFamily="18" charset="-52"/>
                <a:ea typeface="PT Astra Serif" pitchFamily="18" charset="-52"/>
              </a:rPr>
              <a:t>Результаты мониторинга готовности первоклассников к обучению в школе по четырем методикам (%)</a:t>
            </a: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142844" y="1500174"/>
          <a:ext cx="4643470" cy="20717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6" name="Диаграмма 15"/>
          <p:cNvGraphicFramePr/>
          <p:nvPr/>
        </p:nvGraphicFramePr>
        <p:xfrm>
          <a:off x="142844" y="4286256"/>
          <a:ext cx="4429156" cy="1621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509558" y="3724276"/>
            <a:ext cx="40005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i="1" dirty="0">
                <a:solidFill>
                  <a:srgbClr val="0070C0"/>
                </a:solidFill>
                <a:latin typeface="PT Astra Serif" pitchFamily="18" charset="-52"/>
                <a:ea typeface="PT Astra Serif" pitchFamily="18" charset="-52"/>
              </a:rPr>
              <a:t> Оценка учебно-предметных достижений по технологии </a:t>
            </a:r>
            <a:r>
              <a:rPr lang="en-US" sz="1200" b="1" i="1" dirty="0">
                <a:solidFill>
                  <a:srgbClr val="0070C0"/>
                </a:solidFill>
                <a:latin typeface="PT Astra Serif" pitchFamily="18" charset="-52"/>
                <a:ea typeface="PT Astra Serif" pitchFamily="18" charset="-52"/>
              </a:rPr>
              <a:t>SAM</a:t>
            </a:r>
            <a:r>
              <a:rPr lang="ru-RU" sz="1200" b="1" i="1" dirty="0">
                <a:solidFill>
                  <a:srgbClr val="0070C0"/>
                </a:solidFill>
                <a:latin typeface="PT Astra Serif" pitchFamily="18" charset="-52"/>
                <a:ea typeface="PT Astra Serif" pitchFamily="18" charset="-52"/>
              </a:rPr>
              <a:t> обучающихся 7-х и 9-х классов </a:t>
            </a:r>
          </a:p>
          <a:p>
            <a:pPr algn="ctr"/>
            <a:r>
              <a:rPr lang="ru-RU" sz="1200" b="1" i="1" dirty="0">
                <a:solidFill>
                  <a:srgbClr val="0070C0"/>
                </a:solidFill>
                <a:latin typeface="PT Astra Serif" pitchFamily="18" charset="-52"/>
                <a:ea typeface="PT Astra Serif" pitchFamily="18" charset="-52"/>
              </a:rPr>
              <a:t>Успешность выполнения по предметам  (%)</a:t>
            </a:r>
          </a:p>
        </p:txBody>
      </p:sp>
      <p:pic>
        <p:nvPicPr>
          <p:cNvPr id="17" name="Picture 3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844" y="214290"/>
            <a:ext cx="994535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19288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8596" y="1071546"/>
            <a:ext cx="835824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8163" algn="just"/>
            <a:r>
              <a:rPr lang="ru-RU" sz="1400" dirty="0" smtClean="0">
                <a:latin typeface="PT Astra Serif" pitchFamily="18" charset="-52"/>
                <a:ea typeface="PT Astra Serif" pitchFamily="18" charset="-52"/>
              </a:rPr>
              <a:t/>
            </a:r>
            <a:br>
              <a:rPr lang="ru-RU" sz="1400" dirty="0" smtClean="0">
                <a:latin typeface="PT Astra Serif" pitchFamily="18" charset="-52"/>
                <a:ea typeface="PT Astra Serif" pitchFamily="18" charset="-52"/>
              </a:rPr>
            </a:br>
            <a:endParaRPr lang="en-US" sz="1400" dirty="0" smtClean="0">
              <a:latin typeface="PT Astra Serif" pitchFamily="18" charset="-52"/>
              <a:ea typeface="PT Astra Serif" pitchFamily="18" charset="-52"/>
            </a:endParaRPr>
          </a:p>
          <a:p>
            <a:pPr indent="538163" algn="just"/>
            <a:endParaRPr lang="ru-RU" sz="1400" b="1" dirty="0">
              <a:latin typeface="PT Astra Serif" pitchFamily="18" charset="-52"/>
              <a:ea typeface="PT Astra Serif" pitchFamily="18" charset="-52"/>
            </a:endParaRPr>
          </a:p>
          <a:p>
            <a:pPr indent="538163" algn="just"/>
            <a:endParaRPr lang="ru-RU" sz="1400" dirty="0">
              <a:latin typeface="PT Astra Serif" pitchFamily="18" charset="-52"/>
              <a:ea typeface="PT Astra Serif" pitchFamily="18" charset="-52"/>
            </a:endParaRPr>
          </a:p>
          <a:p>
            <a:pPr indent="538163" algn="just"/>
            <a:endParaRPr lang="en-US" sz="1400" dirty="0" smtClean="0">
              <a:latin typeface="PT Astra Serif" pitchFamily="18" charset="-52"/>
              <a:ea typeface="PT Astra Serif" pitchFamily="18" charset="-52"/>
            </a:endParaRPr>
          </a:p>
          <a:p>
            <a:pPr indent="538163" algn="just"/>
            <a:endParaRPr lang="en-US" sz="1400" dirty="0" smtClean="0">
              <a:latin typeface="PT Astra Serif" pitchFamily="18" charset="-52"/>
              <a:ea typeface="PT Astra Serif" pitchFamily="18" charset="-52"/>
            </a:endParaRPr>
          </a:p>
          <a:p>
            <a:pPr indent="538163" algn="just"/>
            <a:endParaRPr lang="en-US" sz="1400" dirty="0" smtClean="0">
              <a:latin typeface="PT Astra Serif" pitchFamily="18" charset="-52"/>
              <a:ea typeface="PT Astra Serif" pitchFamily="18" charset="-52"/>
            </a:endParaRPr>
          </a:p>
          <a:p>
            <a:pPr indent="538163" algn="just"/>
            <a:r>
              <a:rPr lang="ru-RU" sz="1600" i="1" dirty="0" smtClean="0">
                <a:latin typeface="PT Astra Serif" pitchFamily="18" charset="-52"/>
                <a:ea typeface="PT Astra Serif" pitchFamily="18" charset="-52"/>
              </a:rPr>
              <a:t> </a:t>
            </a:r>
          </a:p>
          <a:p>
            <a:pPr indent="538163" algn="just"/>
            <a:endParaRPr lang="ru-RU" sz="1600" i="1" dirty="0" smtClean="0">
              <a:latin typeface="PT Astra Serif" pitchFamily="18" charset="-52"/>
              <a:ea typeface="PT Astra Serif" pitchFamily="18" charset="-52"/>
            </a:endParaRPr>
          </a:p>
          <a:p>
            <a:pPr marL="0" lvl="8" algn="just"/>
            <a:endParaRPr lang="ru-RU" sz="2000" b="1" dirty="0">
              <a:latin typeface="PT Astra Serif" pitchFamily="18" charset="-52"/>
              <a:ea typeface="PT Astra Serif" pitchFamily="18" charset="-52"/>
            </a:endParaRPr>
          </a:p>
        </p:txBody>
      </p:sp>
      <p:pic>
        <p:nvPicPr>
          <p:cNvPr id="5" name="Picture 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290"/>
            <a:ext cx="1071037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s://avatars.mds.yandex.net/get-zen_doc/1864855/pub_5d989c3b35c8d800ae71e84d_5d98a2130ce57b00ae02465d/scale_1200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43834" y="5786454"/>
            <a:ext cx="1277013" cy="851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357158" y="1285860"/>
            <a:ext cx="2714644" cy="500066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Доступная среда для </a:t>
            </a:r>
            <a:r>
              <a:rPr lang="ru-RU" sz="1200" b="1" dirty="0" err="1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маломобильных</a:t>
            </a:r>
            <a:r>
              <a:rPr lang="ru-RU" sz="1200" b="1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 групп населения  создана в </a:t>
            </a:r>
            <a:r>
              <a:rPr lang="ru-RU" sz="1400" b="1" i="1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15 </a:t>
            </a:r>
            <a:r>
              <a:rPr lang="ru-RU" sz="1200" b="1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образовательных организациях района (83 %):</a:t>
            </a:r>
          </a:p>
          <a:p>
            <a:pPr>
              <a:buFont typeface="Wingdings" pitchFamily="2" charset="2"/>
              <a:buChar char="Ø"/>
            </a:pPr>
            <a:r>
              <a:rPr lang="ru-RU" sz="12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МБОУ </a:t>
            </a:r>
            <a:r>
              <a:rPr lang="ru-RU" sz="1200" dirty="0" err="1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Тазовская</a:t>
            </a:r>
            <a:r>
              <a:rPr lang="ru-RU" sz="12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 СОШ;</a:t>
            </a:r>
          </a:p>
          <a:p>
            <a:pPr>
              <a:buFont typeface="Wingdings" pitchFamily="2" charset="2"/>
              <a:buChar char="Ø"/>
            </a:pPr>
            <a:r>
              <a:rPr lang="ru-RU" sz="12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 МКОУ </a:t>
            </a:r>
            <a:r>
              <a:rPr lang="ru-RU" sz="1200" dirty="0" err="1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Тазовская</a:t>
            </a:r>
            <a:r>
              <a:rPr lang="ru-RU" sz="12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 ШИ;</a:t>
            </a:r>
          </a:p>
          <a:p>
            <a:pPr>
              <a:buFont typeface="Wingdings" pitchFamily="2" charset="2"/>
              <a:buChar char="Ø"/>
            </a:pPr>
            <a:r>
              <a:rPr lang="ru-RU" sz="12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 МКОУ </a:t>
            </a:r>
            <a:r>
              <a:rPr lang="ru-RU" sz="1200" dirty="0" err="1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Гыданская</a:t>
            </a:r>
            <a:r>
              <a:rPr lang="ru-RU" sz="12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 ШИ;</a:t>
            </a:r>
          </a:p>
          <a:p>
            <a:pPr>
              <a:buFont typeface="Wingdings" pitchFamily="2" charset="2"/>
              <a:buChar char="Ø"/>
            </a:pPr>
            <a:r>
              <a:rPr lang="ru-RU" sz="12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 МКОУ </a:t>
            </a:r>
            <a:r>
              <a:rPr lang="ru-RU" sz="1200" dirty="0" err="1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Антипаютинская</a:t>
            </a:r>
            <a:r>
              <a:rPr lang="ru-RU" sz="12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 ШИ;</a:t>
            </a:r>
          </a:p>
          <a:p>
            <a:pPr>
              <a:buFont typeface="Wingdings" pitchFamily="2" charset="2"/>
              <a:buChar char="Ø"/>
            </a:pPr>
            <a:r>
              <a:rPr lang="ru-RU" sz="12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 МКОУ </a:t>
            </a:r>
            <a:r>
              <a:rPr lang="ru-RU" sz="1200" dirty="0" err="1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Газ-Салинская</a:t>
            </a:r>
            <a:r>
              <a:rPr lang="ru-RU" sz="12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 СОШ;</a:t>
            </a:r>
          </a:p>
          <a:p>
            <a:pPr>
              <a:buFont typeface="Wingdings" pitchFamily="2" charset="2"/>
              <a:buChar char="Ø"/>
            </a:pPr>
            <a:r>
              <a:rPr lang="ru-RU" sz="12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 МБДОУ детский сад «</a:t>
            </a:r>
            <a:r>
              <a:rPr lang="ru-RU" sz="1200" dirty="0" err="1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Северяночка</a:t>
            </a:r>
            <a:r>
              <a:rPr lang="ru-RU" sz="12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»;</a:t>
            </a:r>
          </a:p>
          <a:p>
            <a:pPr>
              <a:buFont typeface="Wingdings" pitchFamily="2" charset="2"/>
              <a:buChar char="Ø"/>
            </a:pPr>
            <a:r>
              <a:rPr lang="ru-RU" sz="12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МБДОУ детский сад «Радуга»;</a:t>
            </a:r>
          </a:p>
          <a:p>
            <a:pPr>
              <a:buFont typeface="Wingdings" pitchFamily="2" charset="2"/>
              <a:buChar char="Ø"/>
            </a:pPr>
            <a:r>
              <a:rPr lang="ru-RU" sz="12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 МБДОУ детский сад «Оленёнок»;</a:t>
            </a:r>
          </a:p>
          <a:p>
            <a:pPr>
              <a:buFont typeface="Wingdings" pitchFamily="2" charset="2"/>
              <a:buChar char="Ø"/>
            </a:pPr>
            <a:r>
              <a:rPr lang="ru-RU" sz="12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 МБДОУ детский сад «Рыбка»;</a:t>
            </a:r>
          </a:p>
          <a:p>
            <a:pPr>
              <a:buFont typeface="Wingdings" pitchFamily="2" charset="2"/>
              <a:buChar char="Ø"/>
            </a:pPr>
            <a:r>
              <a:rPr lang="ru-RU" sz="12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 МБДОУ детский сад «Белый медвежонок»;</a:t>
            </a:r>
          </a:p>
          <a:p>
            <a:pPr>
              <a:buFont typeface="Wingdings" pitchFamily="2" charset="2"/>
              <a:buChar char="Ø"/>
            </a:pPr>
            <a:r>
              <a:rPr lang="ru-RU" sz="12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 МБДОУ детский сад «Сказка»;</a:t>
            </a:r>
          </a:p>
          <a:p>
            <a:pPr>
              <a:buFont typeface="Wingdings" pitchFamily="2" charset="2"/>
              <a:buChar char="Ø"/>
            </a:pPr>
            <a:r>
              <a:rPr lang="ru-RU" sz="12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 МБДОУ детский сад «Солнышко»;</a:t>
            </a:r>
          </a:p>
          <a:p>
            <a:pPr>
              <a:buFont typeface="Wingdings" pitchFamily="2" charset="2"/>
              <a:buChar char="Ø"/>
            </a:pPr>
            <a:r>
              <a:rPr lang="ru-RU" sz="12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 МБДОУ детский сад «Теремок»;</a:t>
            </a:r>
          </a:p>
          <a:p>
            <a:pPr>
              <a:buFont typeface="Wingdings" pitchFamily="2" charset="2"/>
              <a:buChar char="Ø"/>
            </a:pPr>
            <a:r>
              <a:rPr lang="ru-RU" sz="12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 МБОУ ДО «</a:t>
            </a:r>
            <a:r>
              <a:rPr lang="ru-RU" sz="1200" dirty="0" err="1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Газ-Салинский</a:t>
            </a:r>
            <a:r>
              <a:rPr lang="ru-RU" sz="12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 детско-юношеский центр»;</a:t>
            </a:r>
          </a:p>
          <a:p>
            <a:pPr>
              <a:buFont typeface="Wingdings" pitchFamily="2" charset="2"/>
              <a:buChar char="Ø"/>
            </a:pPr>
            <a:r>
              <a:rPr lang="ru-RU" sz="12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 МБОУ ДО «Тазовский районный Дом творчества».</a:t>
            </a:r>
          </a:p>
          <a:p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6" name="Схема 15"/>
          <p:cNvGraphicFramePr/>
          <p:nvPr/>
        </p:nvGraphicFramePr>
        <p:xfrm>
          <a:off x="3643306" y="1571612"/>
          <a:ext cx="5500694" cy="2286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20" name="Диаграмма 19"/>
          <p:cNvGraphicFramePr/>
          <p:nvPr/>
        </p:nvGraphicFramePr>
        <p:xfrm>
          <a:off x="3071802" y="4714860"/>
          <a:ext cx="4500594" cy="21431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3286116" y="4357694"/>
            <a:ext cx="39290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Реализуются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АООП НОО для детей с ОВЗ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1000100" y="500042"/>
            <a:ext cx="7686700" cy="571504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PT Astra Serif" pitchFamily="18" charset="-52"/>
                <a:ea typeface="PT Astra Serif" pitchFamily="18" charset="-52"/>
              </a:rPr>
              <a:t>Мы разные – мы равные!</a:t>
            </a:r>
            <a:endParaRPr lang="ru-RU" sz="2800" dirty="0"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11" name="Содержимое 10"/>
          <p:cNvSpPr>
            <a:spLocks noGrp="1"/>
          </p:cNvSpPr>
          <p:nvPr>
            <p:ph idx="1"/>
          </p:nvPr>
        </p:nvSpPr>
        <p:spPr>
          <a:xfrm>
            <a:off x="428596" y="1214422"/>
            <a:ext cx="8301038" cy="4857784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PT Astra Serif" pitchFamily="18" charset="-52"/>
                <a:ea typeface="PT Astra Serif" pitchFamily="18" charset="-52"/>
              </a:rPr>
              <a:t>          </a:t>
            </a:r>
            <a:r>
              <a:rPr lang="ru-RU" sz="2800" dirty="0" smtClean="0">
                <a:latin typeface="PT Astra Serif" pitchFamily="18" charset="-52"/>
                <a:ea typeface="PT Astra Serif" pitchFamily="18" charset="-52"/>
              </a:rPr>
              <a:t>Этнокультурное образование</a:t>
            </a:r>
            <a:endParaRPr lang="ru-RU" sz="2800" dirty="0">
              <a:latin typeface="PT Astra Serif" pitchFamily="18" charset="-52"/>
              <a:ea typeface="PT Astra Serif" pitchFamily="18" charset="-52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00958" y="857232"/>
            <a:ext cx="1285884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5715016"/>
            <a:ext cx="1357322" cy="9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Рисунок 13" descr="C:\Users\l.svechnikova\Desktop\фото в доклад\5834161380930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1714488"/>
            <a:ext cx="1357322" cy="10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3" descr="C:\Users\лымар\Desktop\СФ\выступление\file.png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072198" y="2500306"/>
            <a:ext cx="3385791" cy="2643206"/>
          </a:xfrm>
          <a:prstGeom prst="rect">
            <a:avLst/>
          </a:prstGeom>
          <a:noFill/>
          <a:extLst>
            <a:ext uri="{909E8E84-426E-40DD-AFC4-6F175D3DCCD1}"/>
          </a:extLst>
        </p:spPr>
      </p:pic>
      <p:sp>
        <p:nvSpPr>
          <p:cNvPr id="7" name="Прямоугольник 6"/>
          <p:cNvSpPr/>
          <p:nvPr/>
        </p:nvSpPr>
        <p:spPr>
          <a:xfrm>
            <a:off x="7429520" y="2643182"/>
            <a:ext cx="12858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dirty="0" smtClean="0">
                <a:solidFill>
                  <a:srgbClr val="FF0000"/>
                </a:solidFill>
                <a:latin typeface="PT Astra Serif" pitchFamily="18" charset="-52"/>
                <a:ea typeface="PT Astra Serif" pitchFamily="18" charset="-52"/>
              </a:rPr>
              <a:t>Программа </a:t>
            </a:r>
          </a:p>
          <a:p>
            <a:pPr algn="ctr">
              <a:defRPr/>
            </a:pPr>
            <a:r>
              <a:rPr lang="ru-RU" sz="1400" dirty="0" smtClean="0">
                <a:solidFill>
                  <a:srgbClr val="FF0000"/>
                </a:solidFill>
                <a:latin typeface="PT Astra Serif" pitchFamily="18" charset="-52"/>
                <a:ea typeface="PT Astra Serif" pitchFamily="18" charset="-52"/>
              </a:rPr>
              <a:t>«АВАНГАРД»</a:t>
            </a:r>
            <a:endParaRPr lang="ru-RU" sz="1400" dirty="0">
              <a:solidFill>
                <a:srgbClr val="FF0000"/>
              </a:solidFill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00694" y="4857760"/>
            <a:ext cx="909637" cy="254978"/>
          </a:xfrm>
          <a:prstGeom prst="rect">
            <a:avLst/>
          </a:prstGeom>
          <a:noFill/>
        </p:spPr>
        <p:txBody>
          <a:bodyPr lIns="69632" tIns="34816" rIns="69632" bIns="34816">
            <a:spAutoFit/>
          </a:bodyPr>
          <a:lstStyle/>
          <a:p>
            <a:pPr>
              <a:defRPr/>
            </a:pPr>
            <a:endParaRPr lang="ru-RU" sz="1200" dirty="0">
              <a:solidFill>
                <a:schemeClr val="accent1">
                  <a:lumMod val="50000"/>
                </a:schemeClr>
              </a:solidFill>
              <a:latin typeface="a_DomIno" pitchFamily="66" charset="-5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0" y="3571876"/>
            <a:ext cx="909637" cy="254978"/>
          </a:xfrm>
          <a:prstGeom prst="rect">
            <a:avLst/>
          </a:prstGeom>
          <a:noFill/>
        </p:spPr>
        <p:txBody>
          <a:bodyPr lIns="69632" tIns="34816" rIns="69632" bIns="34816">
            <a:spAutoFit/>
          </a:bodyPr>
          <a:lstStyle/>
          <a:p>
            <a:pPr>
              <a:defRPr/>
            </a:pPr>
            <a:endParaRPr lang="ru-RU" sz="1200" dirty="0">
              <a:solidFill>
                <a:schemeClr val="accent1">
                  <a:lumMod val="50000"/>
                </a:schemeClr>
              </a:solidFill>
              <a:latin typeface="a_DomIno" pitchFamily="66" charset="-52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786446" y="5473005"/>
            <a:ext cx="192882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b="1" dirty="0" smtClean="0">
                <a:solidFill>
                  <a:srgbClr val="8E0000"/>
                </a:solidFill>
                <a:latin typeface="PT Astra Serif" pitchFamily="18" charset="-52"/>
                <a:ea typeface="PT Astra Serif" pitchFamily="18" charset="-52"/>
              </a:rPr>
              <a:t>19</a:t>
            </a:r>
            <a:r>
              <a:rPr lang="ru-RU" sz="1200" b="1" dirty="0" smtClean="0">
                <a:solidFill>
                  <a:srgbClr val="6B3305"/>
                </a:solidFill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воспитанников объединения «Авангард» прошли летнюю практику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8E0000"/>
                </a:solidFill>
                <a:latin typeface="PT Astra Serif" pitchFamily="18" charset="-52"/>
                <a:ea typeface="PT Astra Serif" pitchFamily="18" charset="-52"/>
              </a:rPr>
              <a:t>90</a:t>
            </a:r>
            <a:r>
              <a:rPr lang="ru-RU" sz="1200" b="1" dirty="0" smtClean="0">
                <a:solidFill>
                  <a:srgbClr val="6B3305"/>
                </a:solidFill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детей в возрасте от 3 до 7 лет прошли обучение</a:t>
            </a:r>
            <a:endParaRPr lang="ru-RU" sz="1200" b="1" dirty="0">
              <a:solidFill>
                <a:schemeClr val="accent1">
                  <a:lumMod val="50000"/>
                </a:schemeClr>
              </a:solidFill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715140" y="3286124"/>
            <a:ext cx="221457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Подготовка организаторов для работы </a:t>
            </a:r>
          </a:p>
          <a:p>
            <a:pPr algn="just">
              <a:defRPr/>
            </a:pP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с дошкольниками на летних кочевых площадках</a:t>
            </a:r>
          </a:p>
          <a:p>
            <a:pPr algn="just">
              <a:defRPr/>
            </a:pPr>
            <a:r>
              <a:rPr lang="ru-RU" sz="1200" b="1" dirty="0" err="1" smtClean="0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Предшкольная</a:t>
            </a: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 подготовка детей дошкольного возраста к обучению в начальной школе</a:t>
            </a:r>
            <a:endParaRPr lang="ru-RU" sz="1200" b="1" dirty="0">
              <a:solidFill>
                <a:schemeClr val="accent1">
                  <a:lumMod val="50000"/>
                </a:schemeClr>
              </a:solidFill>
              <a:latin typeface="PT Astra Serif" pitchFamily="18" charset="-52"/>
              <a:ea typeface="PT Astra Serif" pitchFamily="18" charset="-52"/>
            </a:endParaRPr>
          </a:p>
        </p:txBody>
      </p:sp>
      <p:pic>
        <p:nvPicPr>
          <p:cNvPr id="15" name="Picture 10" descr="D:\Рыбкина О.Н\2019\Информации\Для Бучковой по кочевому\Фото\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15272" y="5500702"/>
            <a:ext cx="1214446" cy="9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9" name="Схема 18"/>
          <p:cNvGraphicFramePr/>
          <p:nvPr/>
        </p:nvGraphicFramePr>
        <p:xfrm>
          <a:off x="428596" y="928670"/>
          <a:ext cx="4429156" cy="2857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5000628" y="1071546"/>
            <a:ext cx="178595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000" b="1" dirty="0">
                <a:latin typeface="+mn-lt"/>
                <a:cs typeface="+mn-cs"/>
              </a:rPr>
              <a:t>Доля </a:t>
            </a:r>
            <a:r>
              <a:rPr lang="ru-RU" sz="1000" b="1" dirty="0" smtClean="0"/>
              <a:t>обучающихся из числа КМНС- 2208</a:t>
            </a:r>
          </a:p>
          <a:p>
            <a:pPr algn="ctr"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000" b="1" dirty="0" smtClean="0"/>
              <a:t>64 %</a:t>
            </a:r>
            <a:endParaRPr lang="ru-RU" sz="1000" b="1" dirty="0">
              <a:latin typeface="+mn-lt"/>
              <a:cs typeface="+mn-cs"/>
            </a:endParaRPr>
          </a:p>
          <a:p>
            <a:pPr algn="ctr"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 sz="1200" b="1" dirty="0">
              <a:solidFill>
                <a:srgbClr val="FF0000"/>
              </a:solidFill>
              <a:latin typeface="+mn-lt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14876" y="3143248"/>
            <a:ext cx="164307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000" b="1" dirty="0">
                <a:latin typeface="+mn-lt"/>
                <a:cs typeface="+mn-cs"/>
              </a:rPr>
              <a:t>Численность детей КМНС, </a:t>
            </a:r>
          </a:p>
          <a:p>
            <a:pPr algn="ctr"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000" b="1" dirty="0">
                <a:latin typeface="+mn-lt"/>
                <a:cs typeface="+mn-cs"/>
              </a:rPr>
              <a:t>изучающих родной язык</a:t>
            </a:r>
          </a:p>
          <a:p>
            <a:pPr algn="ctr"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000" b="1" dirty="0">
                <a:latin typeface="+mn-lt"/>
                <a:cs typeface="+mn-cs"/>
              </a:rPr>
              <a:t>(1-9 классы</a:t>
            </a:r>
            <a:r>
              <a:rPr lang="ru-RU" sz="1000" b="1" dirty="0" smtClean="0">
                <a:latin typeface="+mn-lt"/>
                <a:cs typeface="+mn-cs"/>
              </a:rPr>
              <a:t>) -614</a:t>
            </a:r>
            <a:endParaRPr lang="ru-RU" sz="1000" b="1" dirty="0">
              <a:latin typeface="+mn-lt"/>
              <a:cs typeface="+mn-cs"/>
            </a:endParaRPr>
          </a:p>
        </p:txBody>
      </p:sp>
      <p:pic>
        <p:nvPicPr>
          <p:cNvPr id="23" name="Picture 3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42844" y="214290"/>
            <a:ext cx="1071570" cy="1000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357290" y="5580727"/>
            <a:ext cx="2857520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100" i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Реализуется </a:t>
            </a:r>
            <a:r>
              <a:rPr lang="ru-RU" sz="1100" b="1" i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7 программ внеурочной деятельности </a:t>
            </a:r>
            <a:r>
              <a:rPr lang="ru-RU" sz="1100" i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(охват 59 детей)</a:t>
            </a:r>
            <a:endParaRPr lang="ru-RU" sz="1100" i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i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«Истоки родного языка» - 7</a:t>
            </a:r>
            <a:endParaRPr lang="ru-RU" sz="1100" i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i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«Северное многоборье «- 6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i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«Пока говорю на ненецком» -19</a:t>
            </a:r>
            <a:endParaRPr lang="ru-RU" sz="1100" i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i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«Северное многоборье «</a:t>
            </a:r>
            <a:r>
              <a:rPr lang="ru-RU" sz="1100" i="1" dirty="0" smtClean="0">
                <a:solidFill>
                  <a:srgbClr val="000000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lang="ru-RU" sz="1100" i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6</a:t>
            </a:r>
            <a:endParaRPr lang="ru-RU" sz="1100" i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i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1100" i="1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Музееводы</a:t>
            </a:r>
            <a:r>
              <a:rPr lang="ru-RU" sz="1100" i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»-23</a:t>
            </a:r>
            <a:endParaRPr lang="ru-RU" sz="1100" i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500034" y="3500438"/>
            <a:ext cx="3000396" cy="207170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11 программ  дополнительного образования 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(188 детей) этнокультурной направленности</a:t>
            </a:r>
            <a:endParaRPr lang="ru-RU" sz="1200" dirty="0" smtClean="0">
              <a:solidFill>
                <a:schemeClr val="accent4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«Рыболовство». «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Бурановедение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»-  15</a:t>
            </a:r>
            <a:endParaRPr lang="ru-RU" sz="1200" dirty="0" smtClean="0">
              <a:solidFill>
                <a:schemeClr val="accent4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Яля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иняко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15</a:t>
            </a:r>
            <a:endParaRPr lang="ru-RU" sz="1200" dirty="0" smtClean="0">
              <a:solidFill>
                <a:schemeClr val="accent4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Тундровичок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12</a:t>
            </a:r>
            <a:endParaRPr lang="ru-RU" sz="1200" dirty="0" smtClean="0">
              <a:solidFill>
                <a:schemeClr val="accent4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«Северные росписи» 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22</a:t>
            </a:r>
            <a:endParaRPr lang="ru-RU" sz="1200" dirty="0" smtClean="0">
              <a:solidFill>
                <a:schemeClr val="accent4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«Национальные виды спорта» 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47</a:t>
            </a:r>
            <a:endParaRPr lang="ru-RU" sz="1200" dirty="0" smtClean="0">
              <a:solidFill>
                <a:schemeClr val="accent4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«Северное многоборье» 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45</a:t>
            </a:r>
            <a:endParaRPr lang="ru-RU" sz="1200" dirty="0" smtClean="0">
              <a:solidFill>
                <a:schemeClr val="accent4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«Резьба по кости и рогу» 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11</a:t>
            </a:r>
            <a:endParaRPr lang="ru-RU" sz="1200" dirty="0" smtClean="0">
              <a:solidFill>
                <a:schemeClr val="accent4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Илебей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но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- 6</a:t>
            </a:r>
            <a:endParaRPr lang="ru-RU" dirty="0"/>
          </a:p>
        </p:txBody>
      </p:sp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3714744" y="4071942"/>
            <a:ext cx="2643206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T Astra Serif" pitchFamily="18" charset="-52"/>
                <a:ea typeface="PT Astra Serif" pitchFamily="18" charset="-52"/>
                <a:cs typeface="Segoe UI" pitchFamily="34" charset="0"/>
              </a:rPr>
              <a:t>С января 2021 года в общеобразовательных учреждениях Тазовского района организована апробация учебных пособий по изучению родного языка и родной литературы: « Литературное чтение» для 2-4 классов.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PT Astra Serif" pitchFamily="18" charset="-52"/>
              <a:ea typeface="PT Astra Serif" pitchFamily="18" charset="-52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98292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4864307"/>
          </a:xfrm>
        </p:spPr>
        <p:txBody>
          <a:bodyPr/>
          <a:lstStyle/>
          <a:p>
            <a:pPr>
              <a:buNone/>
            </a:pPr>
            <a:r>
              <a:rPr lang="ru-RU" sz="1600" dirty="0" smtClean="0">
                <a:latin typeface="PT Astra Serif" pitchFamily="18" charset="-52"/>
                <a:ea typeface="PT Astra Serif" pitchFamily="18" charset="-52"/>
              </a:rPr>
              <a:t>Охват дополнительным образованием и внеурочной занятостью детей от 5 до 18 лет  – </a:t>
            </a:r>
            <a:r>
              <a:rPr lang="ru-RU" sz="1600" b="1" dirty="0" smtClean="0">
                <a:solidFill>
                  <a:srgbClr val="FF0000"/>
                </a:solidFill>
                <a:latin typeface="PT Astra Serif" pitchFamily="18" charset="-52"/>
                <a:ea typeface="PT Astra Serif" pitchFamily="18" charset="-52"/>
              </a:rPr>
              <a:t>77,72 %</a:t>
            </a:r>
            <a:r>
              <a:rPr lang="ru-RU" sz="1600" dirty="0" smtClean="0">
                <a:solidFill>
                  <a:srgbClr val="FF0000"/>
                </a:solidFill>
                <a:latin typeface="PT Astra Serif" pitchFamily="18" charset="-52"/>
                <a:ea typeface="PT Astra Serif" pitchFamily="18" charset="-52"/>
              </a:rPr>
              <a:t> ( 2019 г. – 75,96 %)</a:t>
            </a:r>
            <a:endParaRPr lang="ru-RU" sz="1600" dirty="0">
              <a:solidFill>
                <a:srgbClr val="FF0000"/>
              </a:solidFill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PT Astra Serif" pitchFamily="18" charset="-52"/>
                <a:ea typeface="PT Astra Serif" pitchFamily="18" charset="-52"/>
              </a:rPr>
              <a:t>       </a:t>
            </a:r>
            <a:r>
              <a:rPr lang="ru-RU" sz="2800" dirty="0" smtClean="0">
                <a:latin typeface="PT Astra Serif" pitchFamily="18" charset="-52"/>
                <a:ea typeface="PT Astra Serif" pitchFamily="18" charset="-52"/>
              </a:rPr>
              <a:t>Дополнительное образование</a:t>
            </a:r>
            <a:endParaRPr lang="ru-RU" sz="2800" dirty="0">
              <a:latin typeface="PT Astra Serif" pitchFamily="18" charset="-52"/>
              <a:ea typeface="PT Astra Serif" pitchFamily="18" charset="-52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5214950"/>
            <a:ext cx="1071570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5214950"/>
            <a:ext cx="1500198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72396" y="5357826"/>
            <a:ext cx="1237377" cy="1241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Рисунок 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0430" y="4214818"/>
            <a:ext cx="1938539" cy="1312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0430" y="2857496"/>
            <a:ext cx="1989489" cy="1220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28992" y="1857364"/>
            <a:ext cx="2500329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214282" y="1785926"/>
            <a:ext cx="29289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i="1" dirty="0">
                <a:solidFill>
                  <a:srgbClr val="0070C0"/>
                </a:solidFill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200" b="1" i="1" dirty="0" err="1" smtClean="0">
                <a:solidFill>
                  <a:srgbClr val="0070C0"/>
                </a:solidFill>
                <a:latin typeface="PT Astra Serif" pitchFamily="18" charset="-52"/>
                <a:ea typeface="PT Astra Serif" pitchFamily="18" charset="-52"/>
              </a:rPr>
              <a:t>Дополнительное</a:t>
            </a:r>
            <a:r>
              <a:rPr lang="en-US" sz="1200" b="1" i="1" dirty="0" smtClean="0">
                <a:solidFill>
                  <a:srgbClr val="0070C0"/>
                </a:solidFill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200" b="1" i="1" dirty="0" err="1" smtClean="0">
                <a:solidFill>
                  <a:srgbClr val="0070C0"/>
                </a:solidFill>
                <a:latin typeface="PT Astra Serif" pitchFamily="18" charset="-52"/>
                <a:ea typeface="PT Astra Serif" pitchFamily="18" charset="-52"/>
              </a:rPr>
              <a:t>образование</a:t>
            </a:r>
            <a:r>
              <a:rPr lang="en-US" sz="1200" b="1" i="1" dirty="0" smtClean="0">
                <a:solidFill>
                  <a:srgbClr val="0070C0"/>
                </a:solidFill>
                <a:latin typeface="PT Astra Serif" pitchFamily="18" charset="-52"/>
                <a:ea typeface="PT Astra Serif" pitchFamily="18" charset="-52"/>
              </a:rPr>
              <a:t>.</a:t>
            </a:r>
          </a:p>
          <a:p>
            <a:pPr algn="ctr"/>
            <a:r>
              <a:rPr lang="en-US" sz="1200" b="1" i="1" dirty="0" smtClean="0">
                <a:solidFill>
                  <a:srgbClr val="0070C0"/>
                </a:solidFill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200" b="1" i="1" dirty="0" err="1" smtClean="0">
                <a:solidFill>
                  <a:srgbClr val="0070C0"/>
                </a:solidFill>
                <a:latin typeface="PT Astra Serif" pitchFamily="18" charset="-52"/>
                <a:ea typeface="PT Astra Serif" pitchFamily="18" charset="-52"/>
              </a:rPr>
              <a:t>Охват</a:t>
            </a:r>
            <a:r>
              <a:rPr lang="en-US" sz="1200" b="1" i="1" dirty="0" smtClean="0">
                <a:solidFill>
                  <a:srgbClr val="0070C0"/>
                </a:solidFill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200" b="1" i="1" dirty="0" err="1" smtClean="0">
                <a:solidFill>
                  <a:srgbClr val="0070C0"/>
                </a:solidFill>
                <a:latin typeface="PT Astra Serif" pitchFamily="18" charset="-52"/>
                <a:ea typeface="PT Astra Serif" pitchFamily="18" charset="-52"/>
              </a:rPr>
              <a:t>по</a:t>
            </a:r>
            <a:r>
              <a:rPr lang="en-US" sz="1200" b="1" i="1" dirty="0" smtClean="0">
                <a:solidFill>
                  <a:srgbClr val="0070C0"/>
                </a:solidFill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200" b="1" i="1" dirty="0" err="1" smtClean="0">
                <a:solidFill>
                  <a:srgbClr val="0070C0"/>
                </a:solidFill>
                <a:latin typeface="PT Astra Serif" pitchFamily="18" charset="-52"/>
                <a:ea typeface="PT Astra Serif" pitchFamily="18" charset="-52"/>
              </a:rPr>
              <a:t>направлен</a:t>
            </a:r>
            <a:r>
              <a:rPr lang="ru-RU" sz="1200" b="1" i="1" dirty="0" err="1" smtClean="0">
                <a:solidFill>
                  <a:srgbClr val="0070C0"/>
                </a:solidFill>
                <a:latin typeface="PT Astra Serif" pitchFamily="18" charset="-52"/>
                <a:ea typeface="PT Astra Serif" pitchFamily="18" charset="-52"/>
              </a:rPr>
              <a:t>ностям</a:t>
            </a:r>
            <a:endParaRPr lang="ru-RU" sz="1200" b="1" i="1" dirty="0">
              <a:solidFill>
                <a:srgbClr val="0070C0"/>
              </a:solidFill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28596" y="3214686"/>
            <a:ext cx="1785950" cy="3571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latin typeface="PT Astra Serif" pitchFamily="18" charset="-52"/>
                <a:ea typeface="PT Astra Serif" pitchFamily="18" charset="-52"/>
              </a:rPr>
              <a:t>Тех</a:t>
            </a:r>
            <a:r>
              <a:rPr lang="ru-RU" sz="1200" dirty="0" err="1" smtClean="0">
                <a:latin typeface="PT Astra Serif" pitchFamily="18" charset="-52"/>
                <a:ea typeface="PT Astra Serif" pitchFamily="18" charset="-52"/>
              </a:rPr>
              <a:t>н</a:t>
            </a:r>
            <a:r>
              <a:rPr lang="en-US" sz="1200" dirty="0" err="1" smtClean="0">
                <a:latin typeface="PT Astra Serif" pitchFamily="18" charset="-52"/>
                <a:ea typeface="PT Astra Serif" pitchFamily="18" charset="-52"/>
              </a:rPr>
              <a:t>ическ</a:t>
            </a:r>
            <a:r>
              <a:rPr lang="ru-RU" sz="1200" dirty="0" err="1" smtClean="0">
                <a:latin typeface="PT Astra Serif" pitchFamily="18" charset="-52"/>
                <a:ea typeface="PT Astra Serif" pitchFamily="18" charset="-52"/>
              </a:rPr>
              <a:t>ая</a:t>
            </a:r>
            <a:endParaRPr lang="ru-RU" sz="1200" dirty="0"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28596" y="3643314"/>
            <a:ext cx="1785950" cy="3571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latin typeface="PT Astra Serif" pitchFamily="18" charset="-52"/>
                <a:ea typeface="PT Astra Serif" pitchFamily="18" charset="-52"/>
              </a:rPr>
              <a:t>Естественнонаучн</a:t>
            </a:r>
            <a:r>
              <a:rPr lang="ru-RU" sz="1200" dirty="0" err="1" smtClean="0">
                <a:latin typeface="PT Astra Serif" pitchFamily="18" charset="-52"/>
                <a:ea typeface="PT Astra Serif" pitchFamily="18" charset="-52"/>
              </a:rPr>
              <a:t>ая</a:t>
            </a:r>
            <a:endParaRPr lang="ru-RU" sz="1200" dirty="0"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28596" y="4143380"/>
            <a:ext cx="1785950" cy="3571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Ф</a:t>
            </a:r>
            <a:r>
              <a:rPr lang="en-US" sz="1200" dirty="0" err="1" smtClean="0">
                <a:latin typeface="PT Astra Serif" pitchFamily="18" charset="-52"/>
                <a:ea typeface="PT Astra Serif" pitchFamily="18" charset="-52"/>
              </a:rPr>
              <a:t>изкультурно-спортивн</a:t>
            </a:r>
            <a:r>
              <a:rPr lang="ru-RU" sz="1200" dirty="0" err="1" smtClean="0">
                <a:latin typeface="PT Astra Serif" pitchFamily="18" charset="-52"/>
                <a:ea typeface="PT Astra Serif" pitchFamily="18" charset="-52"/>
              </a:rPr>
              <a:t>ая</a:t>
            </a:r>
            <a:endParaRPr lang="ru-RU" sz="1200" dirty="0"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28596" y="4643446"/>
            <a:ext cx="1785950" cy="3571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latin typeface="PT Astra Serif" pitchFamily="18" charset="-52"/>
                <a:ea typeface="PT Astra Serif" pitchFamily="18" charset="-52"/>
              </a:rPr>
              <a:t>Туристско-краеведческ</a:t>
            </a:r>
            <a:r>
              <a:rPr lang="ru-RU" sz="1200" dirty="0" err="1" smtClean="0">
                <a:latin typeface="PT Astra Serif" pitchFamily="18" charset="-52"/>
                <a:ea typeface="PT Astra Serif" pitchFamily="18" charset="-52"/>
              </a:rPr>
              <a:t>ая</a:t>
            </a:r>
            <a:endParaRPr lang="ru-RU" sz="1200" dirty="0"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28596" y="2786058"/>
            <a:ext cx="1785950" cy="3571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Х</a:t>
            </a:r>
            <a:r>
              <a:rPr lang="en-US" sz="1200" dirty="0" err="1" smtClean="0">
                <a:latin typeface="PT Astra Serif" pitchFamily="18" charset="-52"/>
                <a:ea typeface="PT Astra Serif" pitchFamily="18" charset="-52"/>
              </a:rPr>
              <a:t>удожествен</a:t>
            </a:r>
            <a:r>
              <a:rPr lang="ru-RU" sz="1200" dirty="0" err="1" smtClean="0">
                <a:latin typeface="PT Astra Serif" pitchFamily="18" charset="-52"/>
                <a:ea typeface="PT Astra Serif" pitchFamily="18" charset="-52"/>
              </a:rPr>
              <a:t>ная</a:t>
            </a:r>
            <a:r>
              <a:rPr lang="en-US" sz="1200" dirty="0" smtClean="0">
                <a:latin typeface="PT Astra Serif" pitchFamily="18" charset="-52"/>
                <a:ea typeface="PT Astra Serif" pitchFamily="18" charset="-52"/>
              </a:rPr>
              <a:t> </a:t>
            </a:r>
            <a:endParaRPr lang="ru-RU" sz="1200" dirty="0"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28596" y="2500306"/>
            <a:ext cx="1785950" cy="3571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С</a:t>
            </a:r>
            <a:r>
              <a:rPr lang="en-US" sz="1200" dirty="0" err="1" smtClean="0">
                <a:latin typeface="PT Astra Serif" pitchFamily="18" charset="-52"/>
                <a:ea typeface="PT Astra Serif" pitchFamily="18" charset="-52"/>
              </a:rPr>
              <a:t>оциально-педагогическ</a:t>
            </a:r>
            <a:r>
              <a:rPr lang="ru-RU" sz="1200" dirty="0" err="1" smtClean="0">
                <a:latin typeface="PT Astra Serif" pitchFamily="18" charset="-52"/>
                <a:ea typeface="PT Astra Serif" pitchFamily="18" charset="-52"/>
              </a:rPr>
              <a:t>ая</a:t>
            </a:r>
            <a:endParaRPr lang="ru-RU" sz="1200" dirty="0"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357422" y="2428868"/>
            <a:ext cx="914400" cy="3571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970</a:t>
            </a:r>
            <a:endParaRPr lang="ru-RU" sz="1200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357422" y="2857496"/>
            <a:ext cx="914400" cy="3571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1201</a:t>
            </a:r>
            <a:endParaRPr lang="ru-RU" sz="1200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357422" y="3286124"/>
            <a:ext cx="914400" cy="3571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460</a:t>
            </a:r>
            <a:endParaRPr lang="ru-RU" sz="1200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357422" y="4643446"/>
            <a:ext cx="914400" cy="3571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95</a:t>
            </a:r>
            <a:endParaRPr lang="ru-RU" sz="1200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357422" y="4214818"/>
            <a:ext cx="914400" cy="3571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1356</a:t>
            </a:r>
            <a:endParaRPr lang="ru-RU" sz="1200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357422" y="3786190"/>
            <a:ext cx="914400" cy="3571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362</a:t>
            </a:r>
            <a:endParaRPr lang="ru-RU" sz="1200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072198" y="1714488"/>
            <a:ext cx="2786082" cy="26432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П</a:t>
            </a:r>
            <a:r>
              <a:rPr lang="en-US" sz="1400" dirty="0" err="1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оставщиками</a:t>
            </a:r>
            <a:r>
              <a:rPr lang="en-US" sz="14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услуг</a:t>
            </a:r>
            <a:r>
              <a:rPr lang="en-US" sz="14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являются</a:t>
            </a:r>
            <a:r>
              <a:rPr lang="en-US" sz="14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 14 </a:t>
            </a:r>
            <a:r>
              <a:rPr lang="en-US" sz="1400" dirty="0" err="1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образовательных</a:t>
            </a:r>
            <a:r>
              <a:rPr lang="en-US" sz="14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организаций</a:t>
            </a:r>
            <a:r>
              <a:rPr lang="en-US" sz="14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.</a:t>
            </a:r>
          </a:p>
          <a:p>
            <a:r>
              <a:rPr lang="en-US" sz="1400" dirty="0" smtClean="0">
                <a:latin typeface="PT Astra Serif" pitchFamily="18" charset="-52"/>
                <a:ea typeface="PT Astra Serif" pitchFamily="18" charset="-52"/>
              </a:rPr>
              <a:t>К</a:t>
            </a:r>
            <a:r>
              <a:rPr lang="ru-RU" sz="1400" dirty="0" err="1" smtClean="0">
                <a:latin typeface="PT Astra Serif" pitchFamily="18" charset="-52"/>
                <a:ea typeface="PT Astra Serif" pitchFamily="18" charset="-52"/>
              </a:rPr>
              <a:t>оличество</a:t>
            </a:r>
            <a:r>
              <a:rPr lang="ru-RU" sz="1400" dirty="0" smtClean="0">
                <a:latin typeface="PT Astra Serif" pitchFamily="18" charset="-52"/>
                <a:ea typeface="PT Astra Serif" pitchFamily="18" charset="-52"/>
              </a:rPr>
              <a:t> получателей муниципальной услуги – 4 444 обучающихся (в сравнении с аналогичным периодом 2020 года - на 72 обучающихся больше).</a:t>
            </a:r>
          </a:p>
          <a:p>
            <a:r>
              <a:rPr lang="ru-RU" sz="1400" dirty="0" smtClean="0">
                <a:latin typeface="PT Astra Serif" pitchFamily="18" charset="-52"/>
                <a:ea typeface="PT Astra Serif" pitchFamily="18" charset="-52"/>
              </a:rPr>
              <a:t> Один ребенок посещает несколько объединений,</a:t>
            </a:r>
          </a:p>
          <a:p>
            <a:r>
              <a:rPr lang="ru-RU" sz="1400" dirty="0" smtClean="0">
                <a:latin typeface="PT Astra Serif" pitchFamily="18" charset="-52"/>
                <a:ea typeface="PT Astra Serif" pitchFamily="18" charset="-52"/>
              </a:rPr>
              <a:t> обучается по нескольким программам</a:t>
            </a:r>
            <a:endParaRPr lang="ru-RU" sz="1400" dirty="0"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571868" y="5715016"/>
            <a:ext cx="3429024" cy="92869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PT Astra Serif" pitchFamily="18" charset="-52"/>
                <a:ea typeface="PT Astra Serif" pitchFamily="18" charset="-52"/>
              </a:rPr>
              <a:t>124 объединения</a:t>
            </a:r>
          </a:p>
          <a:p>
            <a:pPr algn="ctr"/>
            <a:r>
              <a:rPr lang="ru-RU" sz="1400" dirty="0" smtClean="0">
                <a:latin typeface="PT Astra Serif" pitchFamily="18" charset="-52"/>
                <a:ea typeface="PT Astra Serif" pitchFamily="18" charset="-52"/>
              </a:rPr>
              <a:t>204 общеобразовательные </a:t>
            </a:r>
            <a:r>
              <a:rPr lang="ru-RU" sz="1400" dirty="0" err="1" smtClean="0">
                <a:latin typeface="PT Astra Serif" pitchFamily="18" charset="-52"/>
                <a:ea typeface="PT Astra Serif" pitchFamily="18" charset="-52"/>
              </a:rPr>
              <a:t>общеразвивающие</a:t>
            </a:r>
            <a:r>
              <a:rPr lang="ru-RU" sz="1400" dirty="0" smtClean="0">
                <a:latin typeface="PT Astra Serif" pitchFamily="18" charset="-52"/>
                <a:ea typeface="PT Astra Serif" pitchFamily="18" charset="-52"/>
              </a:rPr>
              <a:t> дополнительные программы для детей от 5 до 18 лет</a:t>
            </a:r>
            <a:endParaRPr lang="ru-RU" sz="1400" dirty="0"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929322" y="4643446"/>
            <a:ext cx="25717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PT Astra Serif" pitchFamily="18" charset="-52"/>
                <a:ea typeface="PT Astra Serif" pitchFamily="18" charset="-52"/>
              </a:rPr>
              <a:t>Охват детей с ограниченными возможностями здоровья и детей-инвалидов -332  </a:t>
            </a:r>
            <a:endParaRPr lang="ru-RU" sz="1400" dirty="0">
              <a:latin typeface="PT Astra Serif" pitchFamily="18" charset="-52"/>
              <a:ea typeface="PT Astra Serif" pitchFamily="18" charset="-52"/>
            </a:endParaRPr>
          </a:p>
        </p:txBody>
      </p:sp>
      <p:pic>
        <p:nvPicPr>
          <p:cNvPr id="30" name="Рисунок 29" descr="https://tatngpi.ru/upload/iblock/d89/d897d2afe94b39267449263e1d01fea1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001024" y="357166"/>
            <a:ext cx="85725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2844" y="214291"/>
            <a:ext cx="1000132" cy="933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PT Astra Serif" pitchFamily="18" charset="-52"/>
                <a:ea typeface="PT Astra Serif" pitchFamily="18" charset="-52"/>
              </a:rPr>
              <a:t>         </a:t>
            </a:r>
            <a:r>
              <a:rPr lang="ru-RU" sz="2800" dirty="0" smtClean="0">
                <a:latin typeface="PT Astra Serif" pitchFamily="18" charset="-52"/>
                <a:ea typeface="PT Astra Serif" pitchFamily="18" charset="-52"/>
              </a:rPr>
              <a:t>Воспитательная работа</a:t>
            </a:r>
            <a:endParaRPr lang="ru-RU" sz="2800" dirty="0"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13" name="Содержимое 12"/>
          <p:cNvSpPr>
            <a:spLocks noGrp="1"/>
          </p:cNvSpPr>
          <p:nvPr>
            <p:ph idx="1"/>
          </p:nvPr>
        </p:nvSpPr>
        <p:spPr>
          <a:xfrm>
            <a:off x="428596" y="1643050"/>
            <a:ext cx="8229600" cy="3733622"/>
          </a:xfrm>
        </p:spPr>
        <p:txBody>
          <a:bodyPr>
            <a:normAutofit/>
          </a:bodyPr>
          <a:lstStyle/>
          <a:p>
            <a:endParaRPr lang="ru-RU" sz="1100" b="1" dirty="0" smtClean="0"/>
          </a:p>
          <a:p>
            <a:endParaRPr lang="ru-RU" sz="1100" b="1" dirty="0" smtClean="0"/>
          </a:p>
          <a:p>
            <a:endParaRPr lang="ru-RU" sz="1100" b="1" dirty="0" smtClean="0"/>
          </a:p>
          <a:p>
            <a:endParaRPr lang="ru-RU" sz="1100" b="1" dirty="0" smtClean="0"/>
          </a:p>
          <a:p>
            <a:endParaRPr lang="ru-RU" sz="1100" b="1" dirty="0" smtClean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rot="5400000">
            <a:off x="2143902" y="3785396"/>
            <a:ext cx="171451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rot="5400000">
            <a:off x="4858546" y="3856834"/>
            <a:ext cx="171451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с одним вырезанным углом 13"/>
          <p:cNvSpPr/>
          <p:nvPr/>
        </p:nvSpPr>
        <p:spPr>
          <a:xfrm>
            <a:off x="571472" y="1285860"/>
            <a:ext cx="2071702" cy="785818"/>
          </a:xfrm>
          <a:prstGeom prst="snip1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Мероприятия патриотической направленности</a:t>
            </a:r>
          </a:p>
          <a:p>
            <a:pPr algn="ctr"/>
            <a:endParaRPr lang="ru-RU" dirty="0"/>
          </a:p>
        </p:txBody>
      </p:sp>
      <p:sp>
        <p:nvSpPr>
          <p:cNvPr id="15" name="Прямоугольник с одним вырезанным углом 14"/>
          <p:cNvSpPr/>
          <p:nvPr/>
        </p:nvSpPr>
        <p:spPr>
          <a:xfrm>
            <a:off x="3643306" y="1428736"/>
            <a:ext cx="1714512" cy="500066"/>
          </a:xfrm>
          <a:prstGeom prst="snip1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dirty="0" smtClean="0">
              <a:solidFill>
                <a:schemeClr val="accent4">
                  <a:lumMod val="50000"/>
                </a:schemeClr>
              </a:solidFill>
              <a:latin typeface="PT Astra Serif" pitchFamily="18" charset="-52"/>
              <a:ea typeface="PT Astra Serif" pitchFamily="18" charset="-52"/>
            </a:endParaRPr>
          </a:p>
          <a:p>
            <a:pPr algn="ctr"/>
            <a:r>
              <a:rPr lang="en-US" sz="1400" dirty="0" err="1" smtClean="0">
                <a:solidFill>
                  <a:schemeClr val="accent4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Социальная</a:t>
            </a:r>
            <a:r>
              <a:rPr lang="en-US" sz="1400" dirty="0" smtClean="0">
                <a:solidFill>
                  <a:schemeClr val="accent4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400" dirty="0" err="1" smtClean="0">
                <a:solidFill>
                  <a:schemeClr val="accent4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активность</a:t>
            </a:r>
            <a:endParaRPr lang="ru-RU" sz="1400" dirty="0" smtClean="0">
              <a:solidFill>
                <a:schemeClr val="accent4">
                  <a:lumMod val="50000"/>
                </a:schemeClr>
              </a:solidFill>
              <a:latin typeface="PT Astra Serif" pitchFamily="18" charset="-52"/>
              <a:ea typeface="PT Astra Serif" pitchFamily="18" charset="-52"/>
            </a:endParaRPr>
          </a:p>
          <a:p>
            <a:pPr algn="ctr"/>
            <a:endParaRPr lang="ru-RU" dirty="0"/>
          </a:p>
        </p:txBody>
      </p:sp>
      <p:sp>
        <p:nvSpPr>
          <p:cNvPr id="16" name="Прямоугольник с одним вырезанным углом 15"/>
          <p:cNvSpPr/>
          <p:nvPr/>
        </p:nvSpPr>
        <p:spPr>
          <a:xfrm>
            <a:off x="6429388" y="1071546"/>
            <a:ext cx="1714512" cy="857256"/>
          </a:xfrm>
          <a:prstGeom prst="snip1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dirty="0" smtClean="0">
              <a:solidFill>
                <a:schemeClr val="accent4">
                  <a:lumMod val="50000"/>
                </a:schemeClr>
              </a:solidFill>
              <a:latin typeface="PT Astra Serif" pitchFamily="18" charset="-52"/>
              <a:ea typeface="PT Astra Serif" pitchFamily="18" charset="-52"/>
            </a:endParaRPr>
          </a:p>
          <a:p>
            <a:pPr algn="ctr"/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Мероприятия по 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формированию здорового 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образа жизни </a:t>
            </a:r>
          </a:p>
          <a:p>
            <a:pPr algn="ctr"/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3071802" y="2071678"/>
            <a:ext cx="2643206" cy="157163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7 волонтёрских отрядов </a:t>
            </a:r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на базе школ и учреждений дополнительного образования, в которых состоит 115 обучающихся в возрасте от 10 до 18 лет, в мероприятия вовлекаются от 70 до 100% обучающихся образовательных организаций</a:t>
            </a:r>
            <a:endParaRPr lang="ru-RU" dirty="0"/>
          </a:p>
        </p:txBody>
      </p:sp>
      <p:pic>
        <p:nvPicPr>
          <p:cNvPr id="18" name="Рисунок 17" descr="https://cf2.ppt-online.org/files2/slide/e/eK6MRczs9U5Iq73uwNvDkPl4TyxbBamfidAJYO2VoW/slide-1.jpg"/>
          <p:cNvPicPr/>
          <p:nvPr/>
        </p:nvPicPr>
        <p:blipFill>
          <a:blip r:embed="rId2"/>
          <a:srcRect l="26173" t="42857" r="29713" b="11250"/>
          <a:stretch>
            <a:fillRect/>
          </a:stretch>
        </p:blipFill>
        <p:spPr bwMode="auto">
          <a:xfrm>
            <a:off x="3500430" y="5764820"/>
            <a:ext cx="1739185" cy="1093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428596" y="2071678"/>
            <a:ext cx="250033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200" dirty="0" smtClean="0">
                <a:latin typeface="PT Astra Serif" pitchFamily="18" charset="-52"/>
                <a:ea typeface="PT Astra Serif" pitchFamily="18" charset="-52"/>
              </a:rPr>
              <a:t>- </a:t>
            </a:r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Муниципальный этап конкурса на лучший макет мемориала славы городов-героев СССР и городов воинской славы, ключевых событий и сражений времени Великой отечественной войны в рамках регионального сетевого проекта «</a:t>
            </a:r>
            <a:r>
              <a:rPr lang="ru-RU" sz="1200" dirty="0" err="1" smtClean="0">
                <a:latin typeface="PT Astra Serif" pitchFamily="18" charset="-52"/>
                <a:ea typeface="PT Astra Serif" pitchFamily="18" charset="-52"/>
              </a:rPr>
              <a:t>ЮнАрктика</a:t>
            </a:r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»</a:t>
            </a:r>
            <a:r>
              <a:rPr lang="en-US" sz="1200" dirty="0" smtClean="0">
                <a:latin typeface="PT Astra Serif" pitchFamily="18" charset="-52"/>
                <a:ea typeface="PT Astra Serif" pitchFamily="18" charset="-52"/>
              </a:rPr>
              <a:t>.</a:t>
            </a:r>
          </a:p>
          <a:p>
            <a:pPr algn="just"/>
            <a:r>
              <a:rPr lang="en-US" sz="1200" dirty="0" smtClean="0">
                <a:latin typeface="PT Astra Serif" pitchFamily="18" charset="-52"/>
                <a:ea typeface="PT Astra Serif" pitchFamily="18" charset="-52"/>
              </a:rPr>
              <a:t>-</a:t>
            </a:r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 Участие команды МКОУ </a:t>
            </a:r>
            <a:r>
              <a:rPr lang="ru-RU" sz="1200" dirty="0" err="1" smtClean="0">
                <a:latin typeface="PT Astra Serif" pitchFamily="18" charset="-52"/>
                <a:ea typeface="PT Astra Serif" pitchFamily="18" charset="-52"/>
              </a:rPr>
              <a:t>Гыданская</a:t>
            </a:r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 школа-интернат среднего общего образования имени Н.И. </a:t>
            </a:r>
            <a:r>
              <a:rPr lang="ru-RU" sz="1200" dirty="0" err="1" smtClean="0">
                <a:latin typeface="PT Astra Serif" pitchFamily="18" charset="-52"/>
                <a:ea typeface="PT Astra Serif" pitchFamily="18" charset="-52"/>
              </a:rPr>
              <a:t>Яптунай</a:t>
            </a:r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 в региональном этапе IX ежегодного смотра-конкурса на звание «Лучший кадетский казачий класс Уральского федерального округа».</a:t>
            </a:r>
          </a:p>
          <a:p>
            <a:pPr algn="just"/>
            <a:r>
              <a:rPr lang="en-US" sz="1200" dirty="0" smtClean="0">
                <a:latin typeface="PT Astra Serif" pitchFamily="18" charset="-52"/>
                <a:ea typeface="PT Astra Serif" pitchFamily="18" charset="-52"/>
              </a:rPr>
              <a:t>- </a:t>
            </a:r>
            <a:r>
              <a:rPr lang="ru-RU" sz="1200" dirty="0" err="1" smtClean="0">
                <a:latin typeface="PT Astra Serif" pitchFamily="18" charset="-52"/>
                <a:ea typeface="PT Astra Serif" pitchFamily="18" charset="-52"/>
              </a:rPr>
              <a:t>Еежегодная</a:t>
            </a:r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 акция «Посылка солдату»</a:t>
            </a:r>
          </a:p>
          <a:p>
            <a:pPr algn="just"/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 </a:t>
            </a:r>
          </a:p>
          <a:p>
            <a:pPr algn="just"/>
            <a:endParaRPr lang="ru-RU" sz="1200" b="1" dirty="0" smtClean="0"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857884" y="2009764"/>
            <a:ext cx="307183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4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7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 профилактических программ</a:t>
            </a:r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, </a:t>
            </a:r>
          </a:p>
          <a:p>
            <a:pPr algn="just"/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направленных на сохранение психологического здоровья и эмоциональной стабильности</a:t>
            </a:r>
            <a:r>
              <a:rPr lang="en-US" sz="1200" dirty="0" smtClean="0">
                <a:latin typeface="PT Astra Serif" pitchFamily="18" charset="-52"/>
                <a:ea typeface="PT Astra Serif" pitchFamily="18" charset="-52"/>
              </a:rPr>
              <a:t>:</a:t>
            </a:r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 </a:t>
            </a:r>
            <a:endParaRPr lang="en-US" sz="1200" dirty="0" smtClean="0">
              <a:latin typeface="PT Astra Serif" pitchFamily="18" charset="-52"/>
              <a:ea typeface="PT Astra Serif" pitchFamily="18" charset="-52"/>
            </a:endParaRPr>
          </a:p>
          <a:p>
            <a:pPr algn="just"/>
            <a:r>
              <a:rPr lang="en-US" sz="1200" dirty="0" smtClean="0">
                <a:latin typeface="PT Astra Serif" pitchFamily="18" charset="-52"/>
                <a:ea typeface="PT Astra Serif" pitchFamily="18" charset="-52"/>
              </a:rPr>
              <a:t>-</a:t>
            </a:r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 «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Счастливый подросток</a:t>
            </a:r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» в  МКОУ </a:t>
            </a:r>
            <a:r>
              <a:rPr lang="ru-RU" sz="1200" dirty="0" err="1" smtClean="0">
                <a:latin typeface="PT Astra Serif" pitchFamily="18" charset="-52"/>
                <a:ea typeface="PT Astra Serif" pitchFamily="18" charset="-52"/>
              </a:rPr>
              <a:t>Газ-Салинская</a:t>
            </a:r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 средняя общеобразовательная школа. </a:t>
            </a:r>
          </a:p>
          <a:p>
            <a:pPr algn="just"/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-  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«Надежда</a:t>
            </a:r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» в МКОУ </a:t>
            </a:r>
            <a:r>
              <a:rPr lang="ru-RU" sz="1200" dirty="0" err="1" smtClean="0">
                <a:latin typeface="PT Astra Serif" pitchFamily="18" charset="-52"/>
                <a:ea typeface="PT Astra Serif" pitchFamily="18" charset="-52"/>
              </a:rPr>
              <a:t>Газ-Салинская</a:t>
            </a:r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 средняя общеобразовательная школа. </a:t>
            </a:r>
          </a:p>
          <a:p>
            <a:pPr algn="just">
              <a:buFontTx/>
              <a:buChar char="-"/>
            </a:pPr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«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Благополучная семья» </a:t>
            </a:r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в МКОУ </a:t>
            </a:r>
            <a:r>
              <a:rPr lang="ru-RU" sz="1200" dirty="0" err="1" smtClean="0">
                <a:latin typeface="PT Astra Serif" pitchFamily="18" charset="-52"/>
                <a:ea typeface="PT Astra Serif" pitchFamily="18" charset="-52"/>
              </a:rPr>
              <a:t>Газ-Салинская</a:t>
            </a:r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 средняя общеобразовательная школа.</a:t>
            </a:r>
            <a:endParaRPr lang="en-US" sz="1200" dirty="0" smtClean="0">
              <a:latin typeface="PT Astra Serif" pitchFamily="18" charset="-52"/>
              <a:ea typeface="PT Astra Serif" pitchFamily="18" charset="-52"/>
            </a:endParaRPr>
          </a:p>
          <a:p>
            <a:pPr algn="just"/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200" dirty="0" smtClean="0">
                <a:latin typeface="PT Astra Serif" pitchFamily="18" charset="-52"/>
                <a:ea typeface="PT Astra Serif" pitchFamily="18" charset="-52"/>
              </a:rPr>
              <a:t>- </a:t>
            </a:r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профилактической работы по употреблению 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ПАВ</a:t>
            </a:r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 в МКОУ </a:t>
            </a:r>
            <a:r>
              <a:rPr lang="ru-RU" sz="1200" dirty="0" err="1" smtClean="0">
                <a:latin typeface="PT Astra Serif" pitchFamily="18" charset="-52"/>
                <a:ea typeface="PT Astra Serif" pitchFamily="18" charset="-52"/>
              </a:rPr>
              <a:t>Антипаютинская</a:t>
            </a:r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 школа-интернат среднего общего образования </a:t>
            </a:r>
          </a:p>
          <a:p>
            <a:pPr algn="just"/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-  «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Трудный подросток</a:t>
            </a:r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» в МКОУ </a:t>
            </a:r>
            <a:r>
              <a:rPr lang="ru-RU" sz="1200" dirty="0" err="1" smtClean="0">
                <a:latin typeface="PT Astra Serif" pitchFamily="18" charset="-52"/>
                <a:ea typeface="PT Astra Serif" pitchFamily="18" charset="-52"/>
              </a:rPr>
              <a:t>Гыданская</a:t>
            </a:r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 школа-интернат среднего общего образования имени Натальи Ивановны </a:t>
            </a:r>
            <a:r>
              <a:rPr lang="ru-RU" sz="1200" dirty="0" err="1" smtClean="0">
                <a:latin typeface="PT Astra Serif" pitchFamily="18" charset="-52"/>
                <a:ea typeface="PT Astra Serif" pitchFamily="18" charset="-52"/>
              </a:rPr>
              <a:t>Яптунай</a:t>
            </a:r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.</a:t>
            </a:r>
          </a:p>
          <a:p>
            <a:pPr algn="just"/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- программа психолого-педагогического 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сопровождения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предпрофильной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 подготовки </a:t>
            </a:r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и профилактическая программа «Мы вместе» в МБОУ </a:t>
            </a:r>
            <a:r>
              <a:rPr lang="ru-RU" sz="1200" dirty="0" err="1" smtClean="0">
                <a:latin typeface="PT Astra Serif" pitchFamily="18" charset="-52"/>
                <a:ea typeface="PT Astra Serif" pitchFamily="18" charset="-52"/>
              </a:rPr>
              <a:t>Тазовская</a:t>
            </a:r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 средняя </a:t>
            </a:r>
            <a:r>
              <a:rPr lang="en-US" sz="1200" dirty="0" smtClean="0">
                <a:latin typeface="PT Astra Serif" pitchFamily="18" charset="-52"/>
                <a:ea typeface="PT Astra Serif" pitchFamily="18" charset="-52"/>
              </a:rPr>
              <a:t>о</a:t>
            </a:r>
            <a:r>
              <a:rPr lang="ru-RU" sz="1200" dirty="0" err="1" smtClean="0">
                <a:latin typeface="PT Astra Serif" pitchFamily="18" charset="-52"/>
                <a:ea typeface="PT Astra Serif" pitchFamily="18" charset="-52"/>
              </a:rPr>
              <a:t>бщеобразовательная</a:t>
            </a:r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 школа</a:t>
            </a:r>
            <a:endParaRPr lang="ru-RU" sz="1200" dirty="0"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143240" y="3714752"/>
            <a:ext cx="250033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 МКОУ ГСОШ (отряд «Регион 89»), МБОУ ТСОШ («Мегафон»), МКОУ АШИ («Феникс»), МКОУ «ТШИ» («Надежда»), МБОУ ДО «Тазовский РДТ» («Лига добра»), МКОУ ГШИ имени Н.И. </a:t>
            </a:r>
            <a:r>
              <a:rPr lang="ru-RU" sz="1200" dirty="0" err="1" smtClean="0">
                <a:latin typeface="PT Astra Serif" pitchFamily="18" charset="-52"/>
                <a:ea typeface="PT Astra Serif" pitchFamily="18" charset="-52"/>
              </a:rPr>
              <a:t>Яптунай</a:t>
            </a:r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 («Импульс»). Волонтерский отряд создан в МБДОУ детский сад «Олененок»</a:t>
            </a:r>
            <a:endParaRPr lang="ru-RU" sz="1200" dirty="0"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00034" y="5500702"/>
            <a:ext cx="2714644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solidFill>
                  <a:schemeClr val="accent4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В</a:t>
            </a:r>
            <a:r>
              <a:rPr lang="ru-RU" sz="1100" dirty="0" err="1" smtClean="0">
                <a:solidFill>
                  <a:schemeClr val="accent4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оенно-патриотической</a:t>
            </a:r>
            <a:r>
              <a:rPr lang="ru-RU" sz="1100" dirty="0" smtClean="0">
                <a:solidFill>
                  <a:schemeClr val="accent4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 клуб «Факел» </a:t>
            </a:r>
            <a:r>
              <a:rPr lang="en-US" sz="1100" dirty="0" smtClean="0">
                <a:solidFill>
                  <a:schemeClr val="accent4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МКОУ АШИ</a:t>
            </a:r>
            <a:endParaRPr lang="ru-RU" sz="1100" dirty="0" smtClean="0">
              <a:solidFill>
                <a:schemeClr val="accent4">
                  <a:lumMod val="50000"/>
                </a:schemeClr>
              </a:solidFill>
              <a:latin typeface="PT Astra Serif" pitchFamily="18" charset="-52"/>
              <a:ea typeface="PT Astra Serif" pitchFamily="18" charset="-52"/>
            </a:endParaRPr>
          </a:p>
          <a:p>
            <a:endParaRPr lang="ru-RU" sz="1100" dirty="0" smtClean="0">
              <a:solidFill>
                <a:srgbClr val="C00000"/>
              </a:solidFill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100" dirty="0" smtClean="0">
                <a:solidFill>
                  <a:srgbClr val="C00000"/>
                </a:solidFill>
                <a:latin typeface="PT Astra Serif" pitchFamily="18" charset="-52"/>
                <a:ea typeface="PT Astra Serif" pitchFamily="18" charset="-52"/>
              </a:rPr>
              <a:t>Муниципальный штаб регионального отделения ВВПОД "ЮНАРМИЯ" (всероссийское военно-патриотическое общественное движение)</a:t>
            </a:r>
            <a:endParaRPr lang="ru-RU" sz="1100" dirty="0">
              <a:solidFill>
                <a:srgbClr val="C00000"/>
              </a:solidFill>
              <a:latin typeface="PT Astra Serif" pitchFamily="18" charset="-52"/>
              <a:ea typeface="PT Astra Serif" pitchFamily="18" charset="-52"/>
            </a:endParaRPr>
          </a:p>
        </p:txBody>
      </p:sp>
      <p:pic>
        <p:nvPicPr>
          <p:cNvPr id="25" name="Рисунок 24" descr="http://900igr.net/up/datas/116079/031.jpg"/>
          <p:cNvPicPr/>
          <p:nvPr/>
        </p:nvPicPr>
        <p:blipFill>
          <a:blip r:embed="rId3"/>
          <a:srcRect l="11189" t="12299" r="62945" b="55615"/>
          <a:stretch>
            <a:fillRect/>
          </a:stretch>
        </p:blipFill>
        <p:spPr bwMode="auto">
          <a:xfrm>
            <a:off x="8143900" y="357166"/>
            <a:ext cx="714380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3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214290"/>
            <a:ext cx="1071570" cy="1000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4507117"/>
          </a:xfrm>
        </p:spPr>
        <p:txBody>
          <a:bodyPr>
            <a:normAutofit/>
          </a:bodyPr>
          <a:lstStyle/>
          <a:p>
            <a:pPr marL="360000" indent="450000" algn="just">
              <a:spcBef>
                <a:spcPts val="0"/>
              </a:spcBef>
            </a:pPr>
            <a:r>
              <a:rPr lang="ru-RU" sz="1600" i="1" dirty="0" smtClean="0">
                <a:latin typeface="PT Astra Serif" pitchFamily="18" charset="-52"/>
                <a:ea typeface="PT Astra Serif" pitchFamily="18" charset="-52"/>
              </a:rPr>
              <a:t>2020</a:t>
            </a:r>
            <a:r>
              <a:rPr lang="en-US" sz="1600" i="1" dirty="0" smtClean="0">
                <a:latin typeface="PT Astra Serif" pitchFamily="18" charset="-52"/>
                <a:ea typeface="PT Astra Serif" pitchFamily="18" charset="-52"/>
              </a:rPr>
              <a:t>/2021 </a:t>
            </a:r>
            <a:r>
              <a:rPr lang="en-US" sz="1600" i="1" dirty="0" err="1" smtClean="0">
                <a:latin typeface="PT Astra Serif" pitchFamily="18" charset="-52"/>
                <a:ea typeface="PT Astra Serif" pitchFamily="18" charset="-52"/>
              </a:rPr>
              <a:t>учебный</a:t>
            </a:r>
            <a:r>
              <a:rPr lang="ru-RU" sz="1600" i="1" dirty="0" smtClean="0">
                <a:latin typeface="PT Astra Serif" pitchFamily="18" charset="-52"/>
                <a:ea typeface="PT Astra Serif" pitchFamily="18" charset="-52"/>
              </a:rPr>
              <a:t> год для системы образования Тазовского района стал годом индивидуальных и коллективных достижений, решения амбициозных и сложных задач. </a:t>
            </a:r>
          </a:p>
          <a:p>
            <a:pPr marL="360000" indent="450000" algn="just">
              <a:spcBef>
                <a:spcPts val="0"/>
              </a:spcBef>
            </a:pPr>
            <a:r>
              <a:rPr lang="ru-RU" sz="1600" i="1" dirty="0" smtClean="0">
                <a:latin typeface="PT Astra Serif" pitchFamily="18" charset="-52"/>
                <a:ea typeface="PT Astra Serif" pitchFamily="18" charset="-52"/>
              </a:rPr>
              <a:t>Национальный проект «Образование» определил векторы преобразований, нацеленных на повышение качества образования, создания комфортной среды с учетом этнокультурных особенностей района. </a:t>
            </a:r>
          </a:p>
          <a:p>
            <a:pPr marL="360000" indent="450000" algn="just">
              <a:spcBef>
                <a:spcPts val="0"/>
              </a:spcBef>
            </a:pPr>
            <a:r>
              <a:rPr lang="ru-RU" sz="1600" i="1" dirty="0" smtClean="0">
                <a:latin typeface="PT Astra Serif" pitchFamily="18" charset="-52"/>
                <a:ea typeface="PT Astra Serif" pitchFamily="18" charset="-52"/>
              </a:rPr>
              <a:t>В </a:t>
            </a:r>
            <a:r>
              <a:rPr lang="en-US" sz="1600" i="1" dirty="0" err="1" smtClean="0">
                <a:latin typeface="PT Astra Serif" pitchFamily="18" charset="-52"/>
                <a:ea typeface="PT Astra Serif" pitchFamily="18" charset="-52"/>
              </a:rPr>
              <a:t>новом</a:t>
            </a:r>
            <a:r>
              <a:rPr lang="en-US" sz="1600" i="1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600" i="1" dirty="0" err="1" smtClean="0">
                <a:latin typeface="PT Astra Serif" pitchFamily="18" charset="-52"/>
                <a:ea typeface="PT Astra Serif" pitchFamily="18" charset="-52"/>
              </a:rPr>
              <a:t>учебном</a:t>
            </a:r>
            <a:r>
              <a:rPr lang="en-US" sz="1600" i="1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ru-RU" sz="1600" i="1" dirty="0" smtClean="0">
                <a:latin typeface="PT Astra Serif" pitchFamily="18" charset="-52"/>
                <a:ea typeface="PT Astra Serif" pitchFamily="18" charset="-52"/>
              </a:rPr>
              <a:t>году нам предстоит продолжить работу  по   </a:t>
            </a:r>
            <a:r>
              <a:rPr lang="ru-RU" sz="1600" i="1" dirty="0" err="1" smtClean="0">
                <a:latin typeface="PT Astra Serif" pitchFamily="18" charset="-52"/>
                <a:ea typeface="PT Astra Serif" pitchFamily="18" charset="-52"/>
              </a:rPr>
              <a:t>обеспечени</a:t>
            </a:r>
            <a:r>
              <a:rPr lang="en-US" sz="1600" i="1" dirty="0" smtClean="0">
                <a:latin typeface="PT Astra Serif" pitchFamily="18" charset="-52"/>
                <a:ea typeface="PT Astra Serif" pitchFamily="18" charset="-52"/>
              </a:rPr>
              <a:t>ю</a:t>
            </a:r>
            <a:r>
              <a:rPr lang="ru-RU" sz="1600" i="1" dirty="0" smtClean="0">
                <a:latin typeface="PT Astra Serif" pitchFamily="18" charset="-52"/>
                <a:ea typeface="PT Astra Serif" pitchFamily="18" charset="-52"/>
              </a:rPr>
              <a:t> достижений целевых показателей и мероприятий, установленных </a:t>
            </a:r>
            <a:r>
              <a:rPr lang="ru-RU" sz="1600" i="1" dirty="0" err="1" smtClean="0">
                <a:latin typeface="PT Astra Serif" pitchFamily="18" charset="-52"/>
                <a:ea typeface="PT Astra Serif" pitchFamily="18" charset="-52"/>
              </a:rPr>
              <a:t>УКАЗом</a:t>
            </a:r>
            <a:r>
              <a:rPr lang="ru-RU" sz="1600" i="1" dirty="0" smtClean="0">
                <a:latin typeface="PT Astra Serif" pitchFamily="18" charset="-52"/>
                <a:ea typeface="PT Astra Serif" pitchFamily="18" charset="-52"/>
              </a:rPr>
              <a:t> ПРЕЗИДЕНТА РОССИЙСКОЙ ФЕДЕРАЦИИ «О национальных целях и стратегических задачах развития   Российской Федерации на период до 2024 года», где основной задачей является обеспечение глобальной конкурентоспособности российского образования и воспитание гармонично развитой и социально активной личности. </a:t>
            </a:r>
            <a:endParaRPr lang="en-US" sz="1600" i="1" dirty="0" smtClean="0">
              <a:latin typeface="PT Astra Serif" pitchFamily="18" charset="-52"/>
              <a:ea typeface="PT Astra Serif" pitchFamily="18" charset="-52"/>
            </a:endParaRPr>
          </a:p>
          <a:p>
            <a:pPr marL="360000" indent="450000" algn="just">
              <a:spcBef>
                <a:spcPts val="0"/>
              </a:spcBef>
            </a:pPr>
            <a:r>
              <a:rPr lang="ru-RU" sz="1600" i="1" dirty="0" smtClean="0">
                <a:latin typeface="PT Astra Serif" pitchFamily="18" charset="-52"/>
                <a:ea typeface="PT Astra Serif" pitchFamily="18" charset="-52"/>
              </a:rPr>
              <a:t>Успех- это достижение поставленных целей в задуманные сроки!</a:t>
            </a:r>
            <a:endParaRPr lang="en-US" sz="1600" i="1" dirty="0" smtClean="0">
              <a:latin typeface="PT Astra Serif" pitchFamily="18" charset="-52"/>
              <a:ea typeface="PT Astra Serif" pitchFamily="18" charset="-52"/>
            </a:endParaRPr>
          </a:p>
          <a:p>
            <a:pPr algn="r"/>
            <a:endParaRPr lang="ru-RU" sz="1600" dirty="0" smtClean="0">
              <a:latin typeface="PT Astra Serif" pitchFamily="18" charset="-52"/>
              <a:ea typeface="PT Astra Serif" pitchFamily="18" charset="-52"/>
            </a:endParaRPr>
          </a:p>
          <a:p>
            <a:pPr algn="r"/>
            <a:endParaRPr lang="ru-RU" sz="1600" dirty="0" smtClean="0">
              <a:latin typeface="PT Astra Serif" pitchFamily="18" charset="-52"/>
              <a:ea typeface="PT Astra Serif" pitchFamily="18" charset="-52"/>
            </a:endParaRPr>
          </a:p>
          <a:p>
            <a:pPr algn="r"/>
            <a:r>
              <a:rPr lang="en-US" sz="1600" dirty="0" err="1" smtClean="0">
                <a:latin typeface="PT Astra Serif" pitchFamily="18" charset="-52"/>
                <a:ea typeface="PT Astra Serif" pitchFamily="18" charset="-52"/>
              </a:rPr>
              <a:t>Тетерина</a:t>
            </a:r>
            <a:r>
              <a:rPr lang="en-US" sz="1600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600" dirty="0" err="1" smtClean="0">
                <a:latin typeface="PT Astra Serif" pitchFamily="18" charset="-52"/>
                <a:ea typeface="PT Astra Serif" pitchFamily="18" charset="-52"/>
              </a:rPr>
              <a:t>Алевтина</a:t>
            </a:r>
            <a:r>
              <a:rPr lang="en-US" sz="1600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600" dirty="0" err="1" smtClean="0">
                <a:latin typeface="PT Astra Serif" pitchFamily="18" charset="-52"/>
                <a:ea typeface="PT Astra Serif" pitchFamily="18" charset="-52"/>
              </a:rPr>
              <a:t>Эриковна</a:t>
            </a:r>
            <a:r>
              <a:rPr lang="en-US" sz="1600" dirty="0" smtClean="0">
                <a:latin typeface="PT Astra Serif" pitchFamily="18" charset="-52"/>
                <a:ea typeface="PT Astra Serif" pitchFamily="18" charset="-52"/>
              </a:rPr>
              <a:t>, </a:t>
            </a:r>
            <a:r>
              <a:rPr lang="en-US" sz="1600" dirty="0" err="1" smtClean="0">
                <a:latin typeface="PT Astra Serif" pitchFamily="18" charset="-52"/>
                <a:ea typeface="PT Astra Serif" pitchFamily="18" charset="-52"/>
              </a:rPr>
              <a:t>начальник</a:t>
            </a:r>
            <a:r>
              <a:rPr lang="en-US" sz="1600" dirty="0" smtClean="0">
                <a:latin typeface="PT Astra Serif" pitchFamily="18" charset="-52"/>
                <a:ea typeface="PT Astra Serif" pitchFamily="18" charset="-52"/>
              </a:rPr>
              <a:t> </a:t>
            </a:r>
          </a:p>
          <a:p>
            <a:pPr algn="r"/>
            <a:r>
              <a:rPr lang="en-US" sz="1600" dirty="0" err="1" smtClean="0">
                <a:latin typeface="PT Astra Serif" pitchFamily="18" charset="-52"/>
                <a:ea typeface="PT Astra Serif" pitchFamily="18" charset="-52"/>
              </a:rPr>
              <a:t>департамента</a:t>
            </a:r>
            <a:r>
              <a:rPr lang="en-US" sz="1600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600" dirty="0" err="1" smtClean="0">
                <a:latin typeface="PT Astra Serif" pitchFamily="18" charset="-52"/>
                <a:ea typeface="PT Astra Serif" pitchFamily="18" charset="-52"/>
              </a:rPr>
              <a:t>образования</a:t>
            </a:r>
            <a:r>
              <a:rPr lang="en-US" sz="1600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600" dirty="0" err="1" smtClean="0">
                <a:latin typeface="PT Astra Serif" pitchFamily="18" charset="-52"/>
                <a:ea typeface="PT Astra Serif" pitchFamily="18" charset="-52"/>
              </a:rPr>
              <a:t>Администрации</a:t>
            </a:r>
            <a:r>
              <a:rPr lang="en-US" sz="1600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600" dirty="0" err="1" smtClean="0">
                <a:latin typeface="PT Astra Serif" pitchFamily="18" charset="-52"/>
                <a:ea typeface="PT Astra Serif" pitchFamily="18" charset="-52"/>
              </a:rPr>
              <a:t>Тазовского</a:t>
            </a:r>
            <a:r>
              <a:rPr lang="en-US" sz="1600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600" dirty="0" err="1" smtClean="0">
                <a:latin typeface="PT Astra Serif" pitchFamily="18" charset="-52"/>
                <a:ea typeface="PT Astra Serif" pitchFamily="18" charset="-52"/>
              </a:rPr>
              <a:t>района</a:t>
            </a:r>
            <a:endParaRPr lang="ru-RU" sz="1600" dirty="0" smtClean="0">
              <a:latin typeface="PT Astra Serif" pitchFamily="18" charset="-52"/>
              <a:ea typeface="PT Astra Serif" pitchFamily="18" charset="-52"/>
            </a:endParaRPr>
          </a:p>
          <a:p>
            <a:endParaRPr lang="ru-RU" sz="1600" dirty="0"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274638"/>
            <a:ext cx="7615262" cy="796908"/>
          </a:xfrm>
        </p:spPr>
        <p:txBody>
          <a:bodyPr>
            <a:noAutofit/>
          </a:bodyPr>
          <a:lstStyle/>
          <a:p>
            <a:pPr algn="just"/>
            <a:r>
              <a:rPr lang="ru-RU" sz="2800" b="1" dirty="0">
                <a:solidFill>
                  <a:schemeClr val="tx1"/>
                </a:solidFill>
                <a:effectLst/>
                <a:latin typeface="PT Astra Serif" pitchFamily="18" charset="-52"/>
                <a:ea typeface="PT Astra Serif" pitchFamily="18" charset="-52"/>
              </a:rPr>
              <a:t>.</a:t>
            </a:r>
            <a:r>
              <a:rPr lang="ru-RU" sz="2800" dirty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2800" dirty="0" smtClean="0">
                <a:latin typeface="PT Astra Serif" pitchFamily="18" charset="-52"/>
                <a:ea typeface="PT Astra Serif" pitchFamily="18" charset="-52"/>
              </a:rPr>
              <a:t>	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PT Astra Serif" pitchFamily="18" charset="-52"/>
                <a:ea typeface="PT Astra Serif" pitchFamily="18" charset="-52"/>
              </a:rPr>
              <a:t>Обращение руководителя департамента 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PT Astra Serif" pitchFamily="18" charset="-52"/>
                <a:ea typeface="PT Astra Serif" pitchFamily="18" charset="-52"/>
              </a:rPr>
              <a:t>образования к 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PT Astra Serif" pitchFamily="18" charset="-52"/>
                <a:ea typeface="PT Astra Serif" pitchFamily="18" charset="-52"/>
              </a:rPr>
              <a:t>читателям</a:t>
            </a:r>
            <a:endParaRPr lang="ru-RU" sz="2800" dirty="0">
              <a:solidFill>
                <a:schemeClr val="accent1">
                  <a:lumMod val="75000"/>
                </a:schemeClr>
              </a:solidFill>
              <a:effectLst/>
              <a:latin typeface="PT Astra Serif" pitchFamily="18" charset="-52"/>
              <a:ea typeface="PT Astra Serif" pitchFamily="18" charset="-52"/>
            </a:endParaRPr>
          </a:p>
        </p:txBody>
      </p:sp>
      <p:pic>
        <p:nvPicPr>
          <p:cNvPr id="4" name="Picture 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994535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l.svechnikova\Desktop\Публичный доклад 20 21\IMG_806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4857760"/>
            <a:ext cx="1857388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PT Astra Serif" pitchFamily="18" charset="-52"/>
                <a:ea typeface="PT Astra Serif" pitchFamily="18" charset="-52"/>
              </a:rPr>
              <a:t>        </a:t>
            </a:r>
            <a:r>
              <a:rPr lang="ru-RU" sz="2800" dirty="0" smtClean="0">
                <a:latin typeface="PT Astra Serif" pitchFamily="18" charset="-52"/>
                <a:ea typeface="PT Astra Serif" pitchFamily="18" charset="-52"/>
              </a:rPr>
              <a:t>Инновационное развитие</a:t>
            </a:r>
            <a:endParaRPr lang="ru-RU" sz="2800" dirty="0">
              <a:latin typeface="PT Astra Serif" pitchFamily="18" charset="-52"/>
              <a:ea typeface="PT Astra Serif" pitchFamily="18" charset="-52"/>
            </a:endParaRPr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0892" y="3929066"/>
            <a:ext cx="1571636" cy="1178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3500430" y="1214422"/>
            <a:ext cx="29289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0070C0"/>
                </a:solidFill>
                <a:latin typeface="PT Astra Serif" pitchFamily="18" charset="-52"/>
                <a:ea typeface="PT Astra Serif" pitchFamily="18" charset="-52"/>
              </a:rPr>
              <a:t>И</a:t>
            </a:r>
            <a:r>
              <a:rPr lang="en-US" sz="1600" b="1" i="1" dirty="0" err="1" smtClean="0">
                <a:solidFill>
                  <a:srgbClr val="0070C0"/>
                </a:solidFill>
                <a:latin typeface="PT Astra Serif" pitchFamily="18" charset="-52"/>
                <a:ea typeface="PT Astra Serif" pitchFamily="18" charset="-52"/>
              </a:rPr>
              <a:t>нновационные</a:t>
            </a:r>
            <a:r>
              <a:rPr lang="en-US" sz="1600" b="1" i="1" dirty="0" smtClean="0">
                <a:solidFill>
                  <a:srgbClr val="0070C0"/>
                </a:solidFill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600" b="1" i="1" dirty="0" err="1" smtClean="0">
                <a:solidFill>
                  <a:srgbClr val="0070C0"/>
                </a:solidFill>
                <a:latin typeface="PT Astra Serif" pitchFamily="18" charset="-52"/>
                <a:ea typeface="PT Astra Serif" pitchFamily="18" charset="-52"/>
              </a:rPr>
              <a:t>площадки</a:t>
            </a:r>
            <a:endParaRPr lang="ru-RU" sz="1600" b="1" i="1" dirty="0">
              <a:solidFill>
                <a:srgbClr val="0070C0"/>
              </a:solidFill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00100" y="1142984"/>
            <a:ext cx="1643074" cy="50006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PT Astra Serif" pitchFamily="18" charset="-52"/>
                <a:ea typeface="PT Astra Serif" pitchFamily="18" charset="-52"/>
              </a:rPr>
              <a:t>М</a:t>
            </a:r>
            <a:r>
              <a:rPr lang="en-US" sz="1400" dirty="0" err="1" smtClean="0">
                <a:latin typeface="PT Astra Serif" pitchFamily="18" charset="-52"/>
                <a:ea typeface="PT Astra Serif" pitchFamily="18" charset="-52"/>
              </a:rPr>
              <a:t>униципальный</a:t>
            </a:r>
            <a:r>
              <a:rPr lang="en-US" sz="1400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400" dirty="0" err="1" smtClean="0">
                <a:latin typeface="PT Astra Serif" pitchFamily="18" charset="-52"/>
                <a:ea typeface="PT Astra Serif" pitchFamily="18" charset="-52"/>
              </a:rPr>
              <a:t>уровень</a:t>
            </a:r>
            <a:endParaRPr lang="ru-RU" sz="1400" dirty="0"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357686" y="1714488"/>
            <a:ext cx="1643074" cy="50006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err="1" smtClean="0">
                <a:latin typeface="PT Astra Serif" pitchFamily="18" charset="-52"/>
                <a:ea typeface="PT Astra Serif" pitchFamily="18" charset="-52"/>
              </a:rPr>
              <a:t>Региональный</a:t>
            </a:r>
            <a:r>
              <a:rPr lang="en-US" sz="1400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400" dirty="0" err="1" smtClean="0">
                <a:latin typeface="PT Astra Serif" pitchFamily="18" charset="-52"/>
                <a:ea typeface="PT Astra Serif" pitchFamily="18" charset="-52"/>
              </a:rPr>
              <a:t>уровень</a:t>
            </a:r>
            <a:endParaRPr lang="ru-RU" sz="1400" dirty="0"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00892" y="1428736"/>
            <a:ext cx="1643074" cy="50006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err="1" smtClean="0">
                <a:latin typeface="PT Astra Serif" pitchFamily="18" charset="-52"/>
                <a:ea typeface="PT Astra Serif" pitchFamily="18" charset="-52"/>
              </a:rPr>
              <a:t>Федеральный</a:t>
            </a:r>
            <a:r>
              <a:rPr lang="en-US" sz="1400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400" dirty="0" err="1" smtClean="0">
                <a:latin typeface="PT Astra Serif" pitchFamily="18" charset="-52"/>
                <a:ea typeface="PT Astra Serif" pitchFamily="18" charset="-52"/>
              </a:rPr>
              <a:t>уровень</a:t>
            </a:r>
            <a:endParaRPr lang="ru-RU" sz="1400" dirty="0"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357686" y="5286388"/>
            <a:ext cx="450059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latin typeface="PT Astra Serif" pitchFamily="18" charset="-52"/>
                <a:ea typeface="PT Astra Serif" pitchFamily="18" charset="-52"/>
              </a:rPr>
              <a:t>На муниципальном уровне реализуются проекты</a:t>
            </a:r>
            <a:r>
              <a:rPr lang="en-US" sz="1000" b="1" dirty="0" smtClean="0">
                <a:latin typeface="PT Astra Serif" pitchFamily="18" charset="-52"/>
                <a:ea typeface="PT Astra Serif" pitchFamily="18" charset="-52"/>
              </a:rPr>
              <a:t>:</a:t>
            </a:r>
            <a:r>
              <a:rPr lang="ru-RU" sz="1000" b="1" dirty="0" smtClean="0">
                <a:latin typeface="PT Astra Serif" pitchFamily="18" charset="-52"/>
                <a:ea typeface="PT Astra Serif" pitchFamily="18" charset="-52"/>
              </a:rPr>
              <a:t> «Умные каникулы», «Острова успеха», «Колесо гармонии», модели профильного обучения, открытого образования, этнокультурного образования, модель поддержки и сопровождения одаренных детей, </a:t>
            </a:r>
            <a:r>
              <a:rPr lang="ru-RU" sz="1000" dirty="0" err="1" smtClean="0">
                <a:latin typeface="PT Astra Serif" pitchFamily="18" charset="-52"/>
                <a:ea typeface="PT Astra Serif" pitchFamily="18" charset="-52"/>
              </a:rPr>
              <a:t>персонализации</a:t>
            </a:r>
            <a:r>
              <a:rPr lang="ru-RU" sz="1000" dirty="0" smtClean="0">
                <a:latin typeface="PT Astra Serif" pitchFamily="18" charset="-52"/>
                <a:ea typeface="PT Astra Serif" pitchFamily="18" charset="-52"/>
              </a:rPr>
              <a:t> образовательных услуг с использованием индивидуальных учебных планов и сетевой формы обучения при организации изучения предметной области «Технология» в Тазовском районе</a:t>
            </a:r>
            <a:endParaRPr lang="ru-RU" sz="1000" dirty="0"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42844" y="1714488"/>
            <a:ext cx="3643338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ru-RU" sz="1000" b="1" dirty="0" smtClean="0">
                <a:solidFill>
                  <a:schemeClr val="accent3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МБОУ ДО «</a:t>
            </a:r>
            <a:r>
              <a:rPr lang="en-US" sz="1000" b="1" dirty="0" err="1" smtClean="0">
                <a:solidFill>
                  <a:schemeClr val="accent3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Г</a:t>
            </a:r>
            <a:r>
              <a:rPr lang="ru-RU" sz="1000" b="1" dirty="0" err="1" smtClean="0">
                <a:solidFill>
                  <a:schemeClr val="accent3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аз-Салинский</a:t>
            </a:r>
            <a:r>
              <a:rPr lang="ru-RU" sz="1000" b="1" dirty="0" smtClean="0">
                <a:solidFill>
                  <a:schemeClr val="accent3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 детско-юношеский центр»</a:t>
            </a:r>
            <a:r>
              <a:rPr lang="en-US" sz="1000" b="1" dirty="0" smtClean="0">
                <a:solidFill>
                  <a:schemeClr val="accent3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-”</a:t>
            </a:r>
            <a:r>
              <a:rPr lang="ru-RU" sz="1000" b="1" dirty="0" smtClean="0">
                <a:solidFill>
                  <a:schemeClr val="accent3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Развитие новых форм работы  по профориентации  школьников «</a:t>
            </a:r>
            <a:r>
              <a:rPr lang="ru-RU" sz="1000" b="1" dirty="0" err="1" smtClean="0">
                <a:solidFill>
                  <a:schemeClr val="accent3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ПрофСубботы</a:t>
            </a:r>
            <a:r>
              <a:rPr lang="ru-RU" sz="1000" b="1" dirty="0" smtClean="0">
                <a:solidFill>
                  <a:schemeClr val="accent3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»</a:t>
            </a:r>
            <a:endParaRPr lang="en-US" sz="1000" b="1" dirty="0" smtClean="0">
              <a:solidFill>
                <a:schemeClr val="accent3">
                  <a:lumMod val="50000"/>
                </a:schemeClr>
              </a:solidFill>
              <a:latin typeface="PT Astra Serif" pitchFamily="18" charset="-52"/>
              <a:ea typeface="PT Astra Serif" pitchFamily="18" charset="-52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1000" dirty="0" smtClean="0">
                <a:latin typeface="PT Astra Serif" pitchFamily="18" charset="-52"/>
                <a:ea typeface="PT Astra Serif" pitchFamily="18" charset="-52"/>
              </a:rPr>
              <a:t>МКОУ </a:t>
            </a:r>
            <a:r>
              <a:rPr lang="ru-RU" sz="1000" dirty="0" err="1" smtClean="0">
                <a:latin typeface="PT Astra Serif" pitchFamily="18" charset="-52"/>
                <a:ea typeface="PT Astra Serif" pitchFamily="18" charset="-52"/>
              </a:rPr>
              <a:t>Г</a:t>
            </a:r>
            <a:r>
              <a:rPr lang="ru-RU" sz="1000" u="sng" dirty="0" err="1" smtClean="0">
                <a:latin typeface="PT Astra Serif" pitchFamily="18" charset="-52"/>
                <a:ea typeface="PT Astra Serif" pitchFamily="18" charset="-52"/>
              </a:rPr>
              <a:t>аз-</a:t>
            </a:r>
            <a:r>
              <a:rPr lang="ru-RU" sz="1000" dirty="0" err="1" smtClean="0">
                <a:latin typeface="PT Astra Serif" pitchFamily="18" charset="-52"/>
                <a:ea typeface="PT Astra Serif" pitchFamily="18" charset="-52"/>
              </a:rPr>
              <a:t>Салинская</a:t>
            </a:r>
            <a:r>
              <a:rPr lang="ru-RU" sz="1000" dirty="0" smtClean="0">
                <a:latin typeface="PT Astra Serif" pitchFamily="18" charset="-52"/>
                <a:ea typeface="PT Astra Serif" pitchFamily="18" charset="-52"/>
              </a:rPr>
              <a:t> средняя общеобразовательная школа</a:t>
            </a:r>
            <a:r>
              <a:rPr lang="en-US" sz="1000" dirty="0" smtClean="0">
                <a:latin typeface="PT Astra Serif" pitchFamily="18" charset="-52"/>
                <a:ea typeface="PT Astra Serif" pitchFamily="18" charset="-52"/>
              </a:rPr>
              <a:t> –”</a:t>
            </a:r>
            <a:r>
              <a:rPr lang="ru-RU" sz="1000" dirty="0" smtClean="0">
                <a:latin typeface="PT Astra Serif" pitchFamily="18" charset="-52"/>
                <a:ea typeface="PT Astra Serif" pitchFamily="18" charset="-52"/>
              </a:rPr>
              <a:t>Создание </a:t>
            </a:r>
            <a:r>
              <a:rPr lang="ru-RU" sz="1000" dirty="0" err="1" smtClean="0">
                <a:latin typeface="PT Astra Serif" pitchFamily="18" charset="-52"/>
                <a:ea typeface="PT Astra Serif" pitchFamily="18" charset="-52"/>
              </a:rPr>
              <a:t>арт-терапевтической</a:t>
            </a:r>
            <a:r>
              <a:rPr lang="ru-RU" sz="1000" dirty="0" smtClean="0">
                <a:latin typeface="PT Astra Serif" pitchFamily="18" charset="-52"/>
                <a:ea typeface="PT Astra Serif" pitchFamily="18" charset="-52"/>
              </a:rPr>
              <a:t>  студии с использованием интерактивных технологий как одна из форм психологического сопровождения обучающихся «Цветной мир»</a:t>
            </a:r>
            <a:endParaRPr lang="en-US" sz="1000" dirty="0" smtClean="0">
              <a:latin typeface="PT Astra Serif" pitchFamily="18" charset="-52"/>
              <a:ea typeface="PT Astra Serif" pitchFamily="18" charset="-52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1000" dirty="0" smtClean="0">
                <a:solidFill>
                  <a:schemeClr val="accent4">
                    <a:lumMod val="50000"/>
                  </a:schemeClr>
                </a:solidFill>
              </a:rPr>
              <a:t>МБДОУ детский сад «Рыбка»</a:t>
            </a:r>
            <a:r>
              <a:rPr lang="en-US" sz="1000" dirty="0" smtClean="0">
                <a:solidFill>
                  <a:schemeClr val="accent4">
                    <a:lumMod val="50000"/>
                  </a:schemeClr>
                </a:solidFill>
              </a:rPr>
              <a:t> -</a:t>
            </a:r>
            <a:r>
              <a:rPr lang="ru-RU" sz="1000" dirty="0" smtClean="0">
                <a:solidFill>
                  <a:schemeClr val="accent4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Внедрение сенсорно – интегративного метода логопедической работы с детьми раннего возраста и детьми с ОВЗ для активизации речевой деятельности</a:t>
            </a:r>
            <a:endParaRPr lang="en-US" sz="1000" dirty="0" smtClean="0">
              <a:solidFill>
                <a:schemeClr val="accent4">
                  <a:lumMod val="50000"/>
                </a:schemeClr>
              </a:solidFill>
              <a:latin typeface="PT Astra Serif" pitchFamily="18" charset="-52"/>
              <a:ea typeface="PT Astra Serif" pitchFamily="18" charset="-52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1000" dirty="0" smtClean="0">
                <a:latin typeface="PT Astra Serif" pitchFamily="18" charset="-52"/>
                <a:ea typeface="PT Astra Serif" pitchFamily="18" charset="-52"/>
              </a:rPr>
              <a:t>МБДОУ детский сад «Сказка»</a:t>
            </a:r>
            <a:r>
              <a:rPr lang="en-US" sz="1000" dirty="0" smtClean="0">
                <a:latin typeface="PT Astra Serif" pitchFamily="18" charset="-52"/>
                <a:ea typeface="PT Astra Serif" pitchFamily="18" charset="-52"/>
              </a:rPr>
              <a:t> = “</a:t>
            </a:r>
            <a:r>
              <a:rPr lang="ru-RU" sz="1000" dirty="0" smtClean="0">
                <a:latin typeface="PT Astra Serif" pitchFamily="18" charset="-52"/>
                <a:ea typeface="PT Astra Serif" pitchFamily="18" charset="-52"/>
              </a:rPr>
              <a:t>Внедрение научно-методической системы Н.М.Крыловой «Детский сад - дом радости» как условие индивидуализации образовательного процесса</a:t>
            </a:r>
            <a:r>
              <a:rPr lang="en-US" sz="1000" dirty="0" smtClean="0">
                <a:latin typeface="PT Astra Serif" pitchFamily="18" charset="-52"/>
                <a:ea typeface="PT Astra Serif" pitchFamily="18" charset="-52"/>
              </a:rPr>
              <a:t>”</a:t>
            </a:r>
          </a:p>
          <a:p>
            <a:pPr algn="just">
              <a:buFont typeface="Arial" pitchFamily="34" charset="0"/>
              <a:buChar char="•"/>
            </a:pPr>
            <a:r>
              <a:rPr lang="ru-RU" sz="1000" dirty="0" smtClean="0">
                <a:solidFill>
                  <a:schemeClr val="accent3">
                    <a:lumMod val="50000"/>
                  </a:schemeClr>
                </a:solidFill>
              </a:rPr>
              <a:t>М</a:t>
            </a:r>
            <a:r>
              <a:rPr lang="ru-RU" sz="1000" dirty="0" smtClean="0">
                <a:solidFill>
                  <a:schemeClr val="accent3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БОУ </a:t>
            </a:r>
            <a:r>
              <a:rPr lang="ru-RU" sz="1000" dirty="0" err="1" smtClean="0">
                <a:solidFill>
                  <a:schemeClr val="accent3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Тазовская</a:t>
            </a:r>
            <a:r>
              <a:rPr lang="ru-RU" sz="1000" dirty="0" smtClean="0">
                <a:solidFill>
                  <a:schemeClr val="accent3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 средняя общеобразовательная школа</a:t>
            </a:r>
            <a:r>
              <a:rPr lang="en-US" sz="1000" dirty="0" smtClean="0">
                <a:solidFill>
                  <a:schemeClr val="accent3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 –”</a:t>
            </a:r>
            <a:r>
              <a:rPr lang="ru-RU" sz="1000" dirty="0" smtClean="0">
                <a:solidFill>
                  <a:schemeClr val="accent3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Модель повышения уровня образовательных результатов обучающихся МБОУ ТСОШ по русскому языку и математике</a:t>
            </a:r>
            <a:r>
              <a:rPr lang="en-US" sz="1000" dirty="0" smtClean="0">
                <a:solidFill>
                  <a:schemeClr val="accent3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”</a:t>
            </a:r>
          </a:p>
          <a:p>
            <a:pPr algn="just">
              <a:buFont typeface="Arial" pitchFamily="34" charset="0"/>
              <a:buChar char="•"/>
            </a:pPr>
            <a:r>
              <a:rPr lang="ru-RU" sz="1000" dirty="0" smtClean="0">
                <a:latin typeface="PT Astra Serif" pitchFamily="18" charset="-52"/>
                <a:ea typeface="PT Astra Serif" pitchFamily="18" charset="-52"/>
              </a:rPr>
              <a:t>МБОУ ДО «Тазовский районный Дом творчества»</a:t>
            </a:r>
            <a:r>
              <a:rPr lang="en-US" sz="1000" dirty="0" smtClean="0">
                <a:latin typeface="PT Astra Serif" pitchFamily="18" charset="-52"/>
                <a:ea typeface="PT Astra Serif" pitchFamily="18" charset="-52"/>
              </a:rPr>
              <a:t>-”</a:t>
            </a:r>
            <a:r>
              <a:rPr lang="ru-RU" sz="1000" dirty="0" smtClean="0">
                <a:latin typeface="PT Astra Serif" pitchFamily="18" charset="-52"/>
                <a:ea typeface="PT Astra Serif" pitchFamily="18" charset="-52"/>
              </a:rPr>
              <a:t>Сетевые формы  взаимодействия как условие повышения образовательных результатов обучающихся по предметам естественнонаучного и технического </a:t>
            </a:r>
            <a:r>
              <a:rPr lang="ru-RU" sz="1000" dirty="0" err="1" smtClean="0">
                <a:latin typeface="PT Astra Serif" pitchFamily="18" charset="-52"/>
                <a:ea typeface="PT Astra Serif" pitchFamily="18" charset="-52"/>
              </a:rPr>
              <a:t>профил</a:t>
            </a:r>
            <a:r>
              <a:rPr lang="en-US" sz="1000" dirty="0" smtClean="0">
                <a:latin typeface="PT Astra Serif" pitchFamily="18" charset="-52"/>
                <a:ea typeface="PT Astra Serif" pitchFamily="18" charset="-52"/>
              </a:rPr>
              <a:t>”</a:t>
            </a:r>
            <a:r>
              <a:rPr lang="ru-RU" sz="1000" dirty="0" smtClean="0">
                <a:latin typeface="PT Astra Serif" pitchFamily="18" charset="-52"/>
                <a:ea typeface="PT Astra Serif" pitchFamily="18" charset="-52"/>
              </a:rPr>
              <a:t>я</a:t>
            </a:r>
            <a:endParaRPr lang="en-US" sz="1000" dirty="0" smtClean="0">
              <a:latin typeface="PT Astra Serif" pitchFamily="18" charset="-52"/>
              <a:ea typeface="PT Astra Serif" pitchFamily="18" charset="-52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1000" dirty="0" smtClean="0">
                <a:solidFill>
                  <a:schemeClr val="accent4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МБОУ ДО «Тазовский районный Дом творчества»</a:t>
            </a:r>
            <a:r>
              <a:rPr lang="en-US" sz="1000" dirty="0" smtClean="0">
                <a:solidFill>
                  <a:schemeClr val="accent4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 -”</a:t>
            </a:r>
            <a:r>
              <a:rPr lang="ru-RU" sz="1000" dirty="0" smtClean="0">
                <a:solidFill>
                  <a:schemeClr val="accent4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Развитие научно-технического творчества, направленного на самоопределение и профессиональную ориентацию обучающихся</a:t>
            </a:r>
            <a:r>
              <a:rPr lang="en-US" sz="1000" dirty="0" smtClean="0">
                <a:solidFill>
                  <a:schemeClr val="accent4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”</a:t>
            </a:r>
          </a:p>
          <a:p>
            <a:pPr>
              <a:buFont typeface="Arial" pitchFamily="34" charset="0"/>
              <a:buChar char="•"/>
            </a:pPr>
            <a:endParaRPr lang="ru-RU" sz="1200" dirty="0" smtClean="0">
              <a:latin typeface="PT Astra Serif" pitchFamily="18" charset="-52"/>
              <a:ea typeface="PT Astra Serif" pitchFamily="18" charset="-52"/>
            </a:endParaRPr>
          </a:p>
          <a:p>
            <a:r>
              <a:rPr lang="en-US" sz="1200" b="1" dirty="0" smtClean="0">
                <a:latin typeface="PT Astra Serif" pitchFamily="18" charset="-52"/>
                <a:ea typeface="PT Astra Serif" pitchFamily="18" charset="-52"/>
              </a:rPr>
              <a:t> </a:t>
            </a:r>
            <a:endParaRPr lang="ru-RU" sz="1200" dirty="0"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929058" y="2500306"/>
            <a:ext cx="271464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 smtClean="0">
                <a:latin typeface="PT Astra Serif" pitchFamily="18" charset="-52"/>
                <a:ea typeface="PT Astra Serif" pitchFamily="18" charset="-52"/>
              </a:rPr>
              <a:t>МБДОУ </a:t>
            </a:r>
            <a:r>
              <a:rPr lang="en-US" sz="1200" dirty="0" err="1" smtClean="0">
                <a:latin typeface="PT Astra Serif" pitchFamily="18" charset="-52"/>
                <a:ea typeface="PT Astra Serif" pitchFamily="18" charset="-52"/>
              </a:rPr>
              <a:t>детский</a:t>
            </a:r>
            <a:r>
              <a:rPr lang="en-US" sz="1200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200" dirty="0" err="1" smtClean="0">
                <a:latin typeface="PT Astra Serif" pitchFamily="18" charset="-52"/>
                <a:ea typeface="PT Astra Serif" pitchFamily="18" charset="-52"/>
              </a:rPr>
              <a:t>сад</a:t>
            </a:r>
            <a:r>
              <a:rPr lang="en-US" sz="1200" dirty="0" smtClean="0">
                <a:latin typeface="PT Astra Serif" pitchFamily="18" charset="-52"/>
                <a:ea typeface="PT Astra Serif" pitchFamily="18" charset="-52"/>
              </a:rPr>
              <a:t> “</a:t>
            </a:r>
            <a:r>
              <a:rPr lang="en-US" sz="1200" dirty="0" err="1" smtClean="0">
                <a:latin typeface="PT Astra Serif" pitchFamily="18" charset="-52"/>
                <a:ea typeface="PT Astra Serif" pitchFamily="18" charset="-52"/>
              </a:rPr>
              <a:t>Северяночка</a:t>
            </a:r>
            <a:r>
              <a:rPr lang="en-US" sz="1200" dirty="0" smtClean="0">
                <a:latin typeface="PT Astra Serif" pitchFamily="18" charset="-52"/>
                <a:ea typeface="PT Astra Serif" pitchFamily="18" charset="-52"/>
              </a:rPr>
              <a:t>” </a:t>
            </a:r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«Психолого-педагогическое сопровождение родителей по организации </a:t>
            </a:r>
            <a:r>
              <a:rPr lang="ru-RU" sz="1200" dirty="0" err="1" smtClean="0">
                <a:latin typeface="PT Astra Serif" pitchFamily="18" charset="-52"/>
                <a:ea typeface="PT Astra Serif" pitchFamily="18" charset="-52"/>
              </a:rPr>
              <a:t>предшкольной</a:t>
            </a:r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 подготовки детей в условиях кочевья»  </a:t>
            </a:r>
          </a:p>
          <a:p>
            <a:endParaRPr lang="ru-RU" dirty="0"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715140" y="2285992"/>
            <a:ext cx="221457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 МБДОУ детский сад «Оленёнок» - в режиме </a:t>
            </a:r>
            <a:r>
              <a:rPr lang="ru-RU" sz="1200" dirty="0" err="1" smtClean="0">
                <a:latin typeface="PT Astra Serif" pitchFamily="18" charset="-52"/>
                <a:ea typeface="PT Astra Serif" pitchFamily="18" charset="-52"/>
              </a:rPr>
              <a:t>пилотной</a:t>
            </a:r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 площадки апробируется программный методический комплекс дошкольного образования «Мозаичный парк»</a:t>
            </a:r>
            <a:endParaRPr lang="ru-RU" sz="1200" dirty="0">
              <a:latin typeface="PT Astra Serif" pitchFamily="18" charset="-52"/>
              <a:ea typeface="PT Astra Serif" pitchFamily="18" charset="-52"/>
            </a:endParaRP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 rotWithShape="1">
          <a:blip r:embed="rId4" cstate="print"/>
          <a:srcRect l="3637" r="6713"/>
          <a:stretch/>
        </p:blipFill>
        <p:spPr bwMode="auto">
          <a:xfrm>
            <a:off x="4286248" y="3714752"/>
            <a:ext cx="1714512" cy="1245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097" name="rectole0000000000"/>
          <p:cNvGraphicFramePr>
            <a:graphicFrameLocks noChangeAspect="1"/>
          </p:cNvGraphicFramePr>
          <p:nvPr/>
        </p:nvGraphicFramePr>
        <p:xfrm>
          <a:off x="3071802" y="5819287"/>
          <a:ext cx="1142976" cy="1038713"/>
        </p:xfrm>
        <a:graphic>
          <a:graphicData uri="http://schemas.openxmlformats.org/presentationml/2006/ole">
            <p:oleObj spid="_x0000_s4097" name="Картинка" r:id="rId5" imgW="0" imgH="0" progId="StaticMetafile">
              <p:embed/>
            </p:oleObj>
          </a:graphicData>
        </a:graphic>
      </p:graphicFrame>
      <p:pic>
        <p:nvPicPr>
          <p:cNvPr id="18" name="Рисунок 17" descr="http://900igr.net/up/datas/184396/005.jpg"/>
          <p:cNvPicPr/>
          <p:nvPr/>
        </p:nvPicPr>
        <p:blipFill>
          <a:blip r:embed="rId6" cstate="print"/>
          <a:srcRect l="56157" t="49536" r="2138" b="1640"/>
          <a:stretch>
            <a:fillRect/>
          </a:stretch>
        </p:blipFill>
        <p:spPr bwMode="auto">
          <a:xfrm>
            <a:off x="7715272" y="500042"/>
            <a:ext cx="842342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844" y="214291"/>
            <a:ext cx="994535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 descr="C:\Users\l.svechnikova\Desktop\МОИ документы\Бренды Ямала\Умные каникулы 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58" y="5828102"/>
            <a:ext cx="1143008" cy="1029898"/>
          </a:xfrm>
          <a:prstGeom prst="rect">
            <a:avLst/>
          </a:prstGeom>
          <a:noFill/>
        </p:spPr>
      </p:pic>
      <p:pic>
        <p:nvPicPr>
          <p:cNvPr id="20" name="Рисунок 19" descr="C:\Users\l.svechnikova\Desktop\колесо гармонии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00232" y="5929330"/>
            <a:ext cx="713250" cy="714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PT Astra Serif" pitchFamily="18" charset="-52"/>
                <a:ea typeface="PT Astra Serif" pitchFamily="18" charset="-52"/>
              </a:rPr>
              <a:t>            </a:t>
            </a:r>
            <a:r>
              <a:rPr lang="ru-RU" sz="2800" dirty="0" smtClean="0">
                <a:latin typeface="PT Astra Serif" pitchFamily="18" charset="-52"/>
                <a:ea typeface="PT Astra Serif" pitchFamily="18" charset="-52"/>
              </a:rPr>
              <a:t>Комплексная безопасность</a:t>
            </a:r>
            <a:endParaRPr lang="ru-RU" sz="2800" dirty="0"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1481329"/>
            <a:ext cx="8229600" cy="3233555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b="1" dirty="0" smtClean="0"/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14348" y="1428736"/>
            <a:ext cx="1428760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solidFill>
                <a:schemeClr val="tx1"/>
              </a:solidFill>
              <a:latin typeface="PT Astra Serif" pitchFamily="18" charset="-52"/>
              <a:ea typeface="PT Astra Serif" pitchFamily="18" charset="-52"/>
            </a:endParaRP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Организация охраны </a:t>
            </a:r>
            <a:endParaRPr lang="ru-RU" sz="1200" dirty="0" smtClean="0">
              <a:solidFill>
                <a:schemeClr val="tx1"/>
              </a:solidFill>
              <a:latin typeface="PT Astra Serif" pitchFamily="18" charset="-52"/>
              <a:ea typeface="PT Astra Serif" pitchFamily="18" charset="-52"/>
            </a:endParaRPr>
          </a:p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00298" y="1357298"/>
            <a:ext cx="1857388" cy="71438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PT Astra Serif" pitchFamily="18" charset="-52"/>
                <a:ea typeface="PT Astra Serif" pitchFamily="18" charset="-52"/>
              </a:rPr>
              <a:t>Инженерно-техническая </a:t>
            </a:r>
            <a:r>
              <a:rPr lang="ru-RU" sz="1200" b="1" dirty="0" err="1" smtClean="0">
                <a:latin typeface="PT Astra Serif" pitchFamily="18" charset="-52"/>
                <a:ea typeface="PT Astra Serif" pitchFamily="18" charset="-52"/>
              </a:rPr>
              <a:t>укрепленность</a:t>
            </a:r>
            <a:endParaRPr lang="ru-RU" sz="1200" dirty="0"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43438" y="1357298"/>
            <a:ext cx="1643074" cy="64294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latin typeface="PT Astra Serif" pitchFamily="18" charset="-52"/>
              <a:ea typeface="PT Astra Serif" pitchFamily="18" charset="-52"/>
            </a:endParaRPr>
          </a:p>
          <a:p>
            <a:pPr algn="ctr"/>
            <a:r>
              <a:rPr lang="ru-RU" sz="1200" b="1" dirty="0" smtClean="0">
                <a:latin typeface="PT Astra Serif" pitchFamily="18" charset="-52"/>
                <a:ea typeface="PT Astra Serif" pitchFamily="18" charset="-52"/>
              </a:rPr>
              <a:t>Инженерно-техническое оборудо</a:t>
            </a:r>
            <a:r>
              <a:rPr lang="ru-RU" sz="1200" b="1" dirty="0" smtClean="0"/>
              <a:t>вание </a:t>
            </a:r>
          </a:p>
          <a:p>
            <a:pPr algn="ctr"/>
            <a:endParaRPr lang="ru-RU" sz="1200" dirty="0"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500826" y="1357298"/>
            <a:ext cx="2357454" cy="64294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 smtClean="0">
              <a:latin typeface="PT Astra Serif" pitchFamily="18" charset="-52"/>
              <a:ea typeface="PT Astra Serif" pitchFamily="18" charset="-52"/>
            </a:endParaRP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Формирование современной культуры безопасности </a:t>
            </a:r>
          </a:p>
          <a:p>
            <a:pPr algn="ctr"/>
            <a:endParaRPr lang="ru-RU" dirty="0"/>
          </a:p>
        </p:txBody>
      </p:sp>
      <p:pic>
        <p:nvPicPr>
          <p:cNvPr id="9" name="Рисунок 8" descr="https://consot.ru/wp-content/uploads/2020/02/%D0%9A%D0%BE%D0%BC%D0%BF%D0%BB%D0%B5%D0%BA%D1%81%D0%BD%D0%B0%D1%8F-%D0%B1%D0%B5%D0%B7%D0%BE%D0%BF%D0%B0%D1%81%D0%BD%D0%BE%D1%81%D1%82%D1%8C-2020.jpg"/>
          <p:cNvPicPr/>
          <p:nvPr/>
        </p:nvPicPr>
        <p:blipFill>
          <a:blip r:embed="rId2"/>
          <a:srcRect l="13866" t="29048" r="67526" b="37857"/>
          <a:stretch>
            <a:fillRect/>
          </a:stretch>
        </p:blipFill>
        <p:spPr bwMode="auto">
          <a:xfrm>
            <a:off x="8215338" y="357166"/>
            <a:ext cx="622898" cy="620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14290"/>
            <a:ext cx="1147540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1285852" y="5000636"/>
            <a:ext cx="6858032" cy="512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3956"/>
              </a:lnSpc>
              <a:spcBef>
                <a:spcPct val="0"/>
              </a:spcBef>
            </a:pPr>
            <a:r>
              <a:rPr lang="ru-RU" sz="1200" b="1" spc="129" dirty="0" smtClean="0">
                <a:solidFill>
                  <a:schemeClr val="accent4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АНТИТЕРРОРИСТИЧЕСКАЯ ЗАЩИЩЕННОСТЬ </a:t>
            </a:r>
            <a:r>
              <a:rPr lang="en-US" sz="1200" b="1" spc="129" dirty="0" smtClean="0">
                <a:solidFill>
                  <a:schemeClr val="accent4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ОБЪЕКТ</a:t>
            </a:r>
            <a:r>
              <a:rPr lang="ru-RU" sz="1200" b="1" spc="129" dirty="0" smtClean="0">
                <a:solidFill>
                  <a:schemeClr val="accent4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ОВ</a:t>
            </a:r>
            <a:r>
              <a:rPr lang="en-US" sz="1200" b="1" spc="129" dirty="0" smtClean="0">
                <a:solidFill>
                  <a:schemeClr val="accent4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 ОБРАЗОВАНИЯ</a:t>
            </a:r>
            <a:endParaRPr lang="en-US" sz="1200" b="1" spc="129" dirty="0">
              <a:solidFill>
                <a:schemeClr val="accent4">
                  <a:lumMod val="50000"/>
                </a:schemeClr>
              </a:solidFill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928662" y="5572140"/>
            <a:ext cx="3571900" cy="1143008"/>
          </a:xfrm>
          <a:prstGeom prst="roundRect">
            <a:avLst>
              <a:gd name="adj" fmla="val 100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lvl="0"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latin typeface="PT Astra Serif" pitchFamily="18" charset="-52"/>
                <a:ea typeface="PT Astra Serif" pitchFamily="18" charset="-52"/>
              </a:rPr>
              <a:t>3 категория опасности</a:t>
            </a:r>
          </a:p>
          <a:p>
            <a:pPr lvl="0"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srgbClr val="443890"/>
                </a:solidFill>
                <a:latin typeface="PT Astra Serif" pitchFamily="18" charset="-52"/>
                <a:ea typeface="PT Astra Serif" pitchFamily="18" charset="-52"/>
              </a:rPr>
              <a:t>ТСОШ, ТШИ, ГШИ, «Радуга», «Олененок», «Рыбка»</a:t>
            </a:r>
          </a:p>
          <a:p>
            <a:pPr lvl="0"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i="1" dirty="0" smtClean="0">
                <a:solidFill>
                  <a:srgbClr val="443890"/>
                </a:solidFill>
                <a:latin typeface="PT Astra Serif" pitchFamily="18" charset="-52"/>
                <a:ea typeface="PT Astra Serif" pitchFamily="18" charset="-52"/>
              </a:rPr>
              <a:t>на стадии переоформления - АШИ</a:t>
            </a:r>
            <a:endParaRPr lang="ru-RU" sz="1400" dirty="0"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5072066" y="5572140"/>
            <a:ext cx="3286148" cy="1143008"/>
          </a:xfrm>
          <a:prstGeom prst="roundRect">
            <a:avLst>
              <a:gd name="adj" fmla="val 100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latin typeface="PT Astra Serif" pitchFamily="18" charset="-52"/>
                <a:ea typeface="PT Astra Serif" pitchFamily="18" charset="-52"/>
              </a:rPr>
              <a:t>4 категория опасности</a:t>
            </a:r>
          </a:p>
          <a:p>
            <a:pPr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srgbClr val="443890"/>
                </a:solidFill>
                <a:latin typeface="PT Astra Serif" pitchFamily="18" charset="-52"/>
                <a:ea typeface="PT Astra Serif" pitchFamily="18" charset="-52"/>
              </a:rPr>
              <a:t>ГСОШ, ННШИ, ДЮЦ, ТРДТ, «Солнышко», «Теремок», «Сказка», «Белый медвежонок»,»</a:t>
            </a:r>
            <a:r>
              <a:rPr lang="ru-RU" sz="1400" dirty="0" err="1" smtClean="0">
                <a:solidFill>
                  <a:srgbClr val="443890"/>
                </a:solidFill>
                <a:latin typeface="PT Astra Serif" pitchFamily="18" charset="-52"/>
                <a:ea typeface="PT Astra Serif" pitchFamily="18" charset="-52"/>
              </a:rPr>
              <a:t>Северяночка</a:t>
            </a:r>
            <a:r>
              <a:rPr lang="ru-RU" sz="1400" dirty="0" smtClean="0">
                <a:solidFill>
                  <a:srgbClr val="443890"/>
                </a:solidFill>
                <a:latin typeface="PT Astra Serif" pitchFamily="18" charset="-52"/>
                <a:ea typeface="PT Astra Serif" pitchFamily="18" charset="-52"/>
              </a:rPr>
              <a:t>», «Звездочка»</a:t>
            </a:r>
            <a:endParaRPr lang="ru-RU" sz="1400" dirty="0">
              <a:solidFill>
                <a:srgbClr val="443890"/>
              </a:solidFill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14282" y="2071678"/>
            <a:ext cx="2143140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PT Astra Serif" pitchFamily="18" charset="-52"/>
                <a:ea typeface="PT Astra Serif" pitchFamily="18" charset="-52"/>
              </a:rPr>
              <a:t>•</a:t>
            </a:r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Во всех ОО организован контрольно-пропускной режим с регистрацией посетителей. </a:t>
            </a:r>
          </a:p>
          <a:p>
            <a:pPr algn="just"/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•</a:t>
            </a:r>
            <a:r>
              <a:rPr lang="ru-RU" sz="1200" b="1" dirty="0" smtClean="0">
                <a:latin typeface="PT Astra Serif" pitchFamily="18" charset="-52"/>
                <a:ea typeface="PT Astra Serif" pitchFamily="18" charset="-52"/>
              </a:rPr>
              <a:t> 7 объектов охраняются сотрудниками частных охранных организаций. </a:t>
            </a:r>
          </a:p>
          <a:p>
            <a:pPr algn="just"/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•В </a:t>
            </a:r>
            <a:r>
              <a:rPr lang="ru-RU" sz="1200" b="1" dirty="0" smtClean="0">
                <a:latin typeface="PT Astra Serif" pitchFamily="18" charset="-52"/>
                <a:ea typeface="PT Astra Serif" pitchFamily="18" charset="-52"/>
              </a:rPr>
              <a:t>10 учреждениях  охрана осуществляется персоналом: вахтеры, дежурные по зданию, сторожа;.</a:t>
            </a:r>
          </a:p>
          <a:p>
            <a:pPr algn="just"/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•Проведение мероприятий по информационной безопасности. </a:t>
            </a:r>
            <a:endParaRPr lang="ru-RU" dirty="0" smtClean="0"/>
          </a:p>
        </p:txBody>
      </p:sp>
      <p:sp>
        <p:nvSpPr>
          <p:cNvPr id="23" name="Прямоугольник 22"/>
          <p:cNvSpPr/>
          <p:nvPr/>
        </p:nvSpPr>
        <p:spPr>
          <a:xfrm>
            <a:off x="2357422" y="1714488"/>
            <a:ext cx="2214578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pPr algn="just"/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•Все объекты оснащены системой наружного видеонаблюдения, тревожной кнопкой </a:t>
            </a:r>
          </a:p>
          <a:p>
            <a:pPr algn="just"/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с выходом на сигнал «112», системой оповещения и управления эвакуацией, автоматической  пожарной сигнализацией.. </a:t>
            </a:r>
          </a:p>
          <a:p>
            <a:pPr algn="just">
              <a:buFont typeface="Arial" pitchFamily="34" charset="0"/>
              <a:buChar char="•"/>
            </a:pP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Территории образовательных организаций имеют ограждения. </a:t>
            </a:r>
          </a:p>
          <a:p>
            <a:pPr algn="just"/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•Имеется наружное освещение территорий объектов. </a:t>
            </a:r>
          </a:p>
          <a:p>
            <a:endParaRPr lang="ru-RU" dirty="0" smtClean="0"/>
          </a:p>
        </p:txBody>
      </p:sp>
      <p:sp>
        <p:nvSpPr>
          <p:cNvPr id="24" name="Прямоугольник 23"/>
          <p:cNvSpPr/>
          <p:nvPr/>
        </p:nvSpPr>
        <p:spPr>
          <a:xfrm>
            <a:off x="4643438" y="1500174"/>
            <a:ext cx="1928826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pPr algn="just"/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•Телефонные аппараты с автоматическим определителем номера, записью разговора; </a:t>
            </a:r>
          </a:p>
          <a:p>
            <a:pPr algn="just"/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•Системы видеонаблюдения; </a:t>
            </a:r>
          </a:p>
          <a:p>
            <a:pPr algn="just"/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•Системы автоматической пожарной сигнализации с выводом сигнала на пульт ФГКУ «3-ОФПС по ЯНАО»; </a:t>
            </a:r>
          </a:p>
          <a:p>
            <a:pPr algn="just"/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•Системы тревожной сигнализации с выводом сигнала на пульт вневедомственной охраны.</a:t>
            </a:r>
            <a:endParaRPr lang="ru-RU" sz="1200" dirty="0" smtClean="0"/>
          </a:p>
        </p:txBody>
      </p:sp>
      <p:sp>
        <p:nvSpPr>
          <p:cNvPr id="25" name="Прямоугольник 24"/>
          <p:cNvSpPr/>
          <p:nvPr/>
        </p:nvSpPr>
        <p:spPr>
          <a:xfrm>
            <a:off x="6643702" y="1582341"/>
            <a:ext cx="2143140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•Нормативно-правовое обеспечение деятельности по комплексной безопасности. </a:t>
            </a:r>
          </a:p>
          <a:p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•Профилактическая работа по усилению бдительности участников образовательного процесса. </a:t>
            </a:r>
          </a:p>
          <a:p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•Учения и тренировки по отработке планов эвакуации работников и детей из здания при возникновении ЧС. </a:t>
            </a:r>
          </a:p>
          <a:p>
            <a:endParaRPr lang="ru-RU" dirty="0" smtClean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214290"/>
            <a:ext cx="8786874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	  </a:t>
            </a:r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Школьное питание</a:t>
            </a:r>
            <a:endParaRPr lang="ru-RU" sz="2800" b="1" u="sng" dirty="0" smtClean="0">
              <a:solidFill>
                <a:schemeClr val="accent4">
                  <a:lumMod val="50000"/>
                </a:schemeClr>
              </a:solidFill>
              <a:latin typeface="PT Astra Serif" pitchFamily="18" charset="-52"/>
              <a:ea typeface="PT Astra Serif" pitchFamily="18" charset="-52"/>
            </a:endParaRPr>
          </a:p>
          <a:p>
            <a:endParaRPr lang="ru-RU" b="1" i="1" u="sng" dirty="0" smtClean="0">
              <a:solidFill>
                <a:schemeClr val="accent4">
                  <a:lumMod val="50000"/>
                </a:schemeClr>
              </a:solidFill>
              <a:latin typeface="PT Astra Serif" pitchFamily="18" charset="-52"/>
              <a:ea typeface="PT Astra Serif" pitchFamily="18" charset="-52"/>
            </a:endParaRPr>
          </a:p>
          <a:p>
            <a:r>
              <a:rPr lang="ru-RU" b="1" i="1" u="sng" dirty="0" smtClean="0">
                <a:solidFill>
                  <a:schemeClr val="accent4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Контракт на обслуживание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:        </a:t>
            </a:r>
            <a:r>
              <a:rPr lang="ru-RU" b="1" i="1" u="sng" dirty="0" smtClean="0">
                <a:solidFill>
                  <a:schemeClr val="accent4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Охват  горячим питанием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      </a:t>
            </a:r>
            <a:r>
              <a:rPr lang="ru-RU" b="1" i="1" u="sng" dirty="0" smtClean="0">
                <a:solidFill>
                  <a:schemeClr val="accent4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Качество питания</a:t>
            </a:r>
          </a:p>
          <a:p>
            <a:pPr algn="just"/>
            <a:r>
              <a:rPr lang="ru-RU" sz="1400" i="1" dirty="0" smtClean="0">
                <a:solidFill>
                  <a:srgbClr val="A50021"/>
                </a:solidFill>
                <a:latin typeface="PT Astra Serif" pitchFamily="18" charset="-52"/>
                <a:ea typeface="PT Astra Serif" pitchFamily="18" charset="-52"/>
              </a:rPr>
              <a:t>ООО «Ямал»                                                          </a:t>
            </a:r>
            <a:r>
              <a:rPr lang="ru-RU" sz="1400" i="1" dirty="0" smtClean="0">
                <a:solidFill>
                  <a:srgbClr val="3333FF"/>
                </a:solidFill>
                <a:latin typeface="PT Astra Serif" pitchFamily="18" charset="-52"/>
                <a:ea typeface="PT Astra Serif" pitchFamily="18" charset="-52"/>
              </a:rPr>
              <a:t>в</a:t>
            </a:r>
            <a:r>
              <a:rPr lang="ru-RU" sz="1400" i="1" dirty="0" smtClean="0">
                <a:solidFill>
                  <a:srgbClr val="A50021"/>
                </a:solidFill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ru-RU" sz="1400" i="1" dirty="0" smtClean="0">
                <a:solidFill>
                  <a:srgbClr val="3333FF"/>
                </a:solidFill>
                <a:latin typeface="PT Astra Serif" pitchFamily="18" charset="-52"/>
                <a:ea typeface="PT Astra Serif" pitchFamily="18" charset="-52"/>
              </a:rPr>
              <a:t>2020/2021 учебном году                    </a:t>
            </a:r>
            <a:r>
              <a:rPr lang="ru-RU" sz="1400" i="1" dirty="0" smtClean="0">
                <a:solidFill>
                  <a:srgbClr val="A50021"/>
                </a:solidFill>
                <a:latin typeface="PT Astra Serif" pitchFamily="18" charset="-52"/>
                <a:ea typeface="PT Astra Serif" pitchFamily="18" charset="-52"/>
              </a:rPr>
              <a:t>* Для контроля качества</a:t>
            </a:r>
          </a:p>
          <a:p>
            <a:pPr algn="just"/>
            <a:r>
              <a:rPr lang="ru-RU" sz="1400" i="1" dirty="0" err="1" smtClean="0">
                <a:solidFill>
                  <a:srgbClr val="A50021"/>
                </a:solidFill>
                <a:latin typeface="PT Astra Serif" pitchFamily="18" charset="-52"/>
                <a:ea typeface="PT Astra Serif" pitchFamily="18" charset="-52"/>
              </a:rPr>
              <a:t>Тазовское</a:t>
            </a:r>
            <a:r>
              <a:rPr lang="ru-RU" sz="1400" i="1" dirty="0" smtClean="0">
                <a:solidFill>
                  <a:srgbClr val="A50021"/>
                </a:solidFill>
                <a:latin typeface="PT Astra Serif" pitchFamily="18" charset="-52"/>
                <a:ea typeface="PT Astra Serif" pitchFamily="18" charset="-52"/>
              </a:rPr>
              <a:t>                                                                   </a:t>
            </a:r>
            <a:r>
              <a:rPr lang="ru-RU" sz="1400" i="1" dirty="0" smtClean="0">
                <a:solidFill>
                  <a:srgbClr val="3333FF"/>
                </a:solidFill>
                <a:latin typeface="PT Astra Serif" pitchFamily="18" charset="-52"/>
                <a:ea typeface="PT Astra Serif" pitchFamily="18" charset="-52"/>
              </a:rPr>
              <a:t>1 -11 классы </a:t>
            </a:r>
            <a:r>
              <a:rPr lang="ru-RU" sz="1400" i="1" dirty="0" smtClean="0">
                <a:solidFill>
                  <a:srgbClr val="A50021"/>
                </a:solidFill>
                <a:latin typeface="PT Astra Serif" pitchFamily="18" charset="-52"/>
                <a:ea typeface="PT Astra Serif" pitchFamily="18" charset="-52"/>
              </a:rPr>
              <a:t>– 100%                      питания в каждой школе</a:t>
            </a:r>
          </a:p>
          <a:p>
            <a:pPr algn="just"/>
            <a:r>
              <a:rPr lang="ru-RU" sz="1400" i="1" dirty="0" smtClean="0">
                <a:solidFill>
                  <a:srgbClr val="A50021"/>
                </a:solidFill>
                <a:latin typeface="PT Astra Serif" pitchFamily="18" charset="-52"/>
                <a:ea typeface="PT Astra Serif" pitchFamily="18" charset="-52"/>
              </a:rPr>
              <a:t>потребительское общество                                                                                                 утверждена </a:t>
            </a:r>
            <a:r>
              <a:rPr lang="ru-RU" sz="1400" i="1" dirty="0" err="1" smtClean="0">
                <a:solidFill>
                  <a:srgbClr val="A50021"/>
                </a:solidFill>
                <a:latin typeface="PT Astra Serif" pitchFamily="18" charset="-52"/>
                <a:ea typeface="PT Astra Serif" pitchFamily="18" charset="-52"/>
              </a:rPr>
              <a:t>бракеражная</a:t>
            </a:r>
            <a:endParaRPr lang="ru-RU" sz="1400" i="1" dirty="0" smtClean="0">
              <a:solidFill>
                <a:srgbClr val="A50021"/>
              </a:solidFill>
              <a:latin typeface="PT Astra Serif" pitchFamily="18" charset="-52"/>
              <a:ea typeface="PT Astra Serif" pitchFamily="18" charset="-52"/>
            </a:endParaRPr>
          </a:p>
          <a:p>
            <a:pPr algn="just"/>
            <a:r>
              <a:rPr lang="ru-RU" sz="1400" u="sng" dirty="0" smtClean="0">
                <a:latin typeface="PT Astra Serif" pitchFamily="18" charset="-52"/>
                <a:ea typeface="PT Astra Serif" pitchFamily="18" charset="-52"/>
              </a:rPr>
              <a:t>______________________</a:t>
            </a:r>
            <a:r>
              <a:rPr lang="ru-RU" sz="1400" dirty="0" smtClean="0">
                <a:latin typeface="PT Astra Serif" pitchFamily="18" charset="-52"/>
                <a:ea typeface="PT Astra Serif" pitchFamily="18" charset="-52"/>
              </a:rPr>
              <a:t>                                                                                                     </a:t>
            </a:r>
            <a:r>
              <a:rPr lang="ru-RU" sz="1400" i="1" dirty="0" smtClean="0">
                <a:solidFill>
                  <a:srgbClr val="A50021"/>
                </a:solidFill>
                <a:latin typeface="PT Astra Serif" pitchFamily="18" charset="-52"/>
                <a:ea typeface="PT Astra Serif" pitchFamily="18" charset="-52"/>
              </a:rPr>
              <a:t>комиссия;</a:t>
            </a:r>
          </a:p>
          <a:p>
            <a:pPr algn="just"/>
            <a:r>
              <a:rPr lang="ru-RU" sz="1400" b="1" i="1" dirty="0" smtClean="0">
                <a:solidFill>
                  <a:schemeClr val="accent4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Бесплатное питание за </a:t>
            </a:r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                                                                                                     </a:t>
            </a:r>
            <a:r>
              <a:rPr lang="ru-RU" sz="1400" i="1" dirty="0" smtClean="0">
                <a:solidFill>
                  <a:srgbClr val="A50021"/>
                </a:solidFill>
                <a:latin typeface="PT Astra Serif" pitchFamily="18" charset="-52"/>
                <a:ea typeface="PT Astra Serif" pitchFamily="18" charset="-52"/>
              </a:rPr>
              <a:t>* в рамках регионального</a:t>
            </a:r>
          </a:p>
          <a:p>
            <a:pPr algn="just"/>
            <a:r>
              <a:rPr lang="ru-RU" sz="1400" b="1" i="1" u="sng" dirty="0" smtClean="0">
                <a:solidFill>
                  <a:schemeClr val="accent4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счет  бюджетных средств </a:t>
            </a:r>
            <a:r>
              <a:rPr lang="ru-RU" sz="1400" i="1" dirty="0" smtClean="0">
                <a:solidFill>
                  <a:schemeClr val="accent4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ru-RU" sz="1400" i="1" dirty="0" smtClean="0">
                <a:solidFill>
                  <a:srgbClr val="A50021"/>
                </a:solidFill>
                <a:latin typeface="PT Astra Serif" pitchFamily="18" charset="-52"/>
                <a:ea typeface="PT Astra Serif" pitchFamily="18" charset="-52"/>
              </a:rPr>
              <a:t>                                                                                            проекта «Здоровое питание»</a:t>
            </a:r>
            <a:endParaRPr lang="ru-RU" sz="1400" b="1" i="1" u="sng" dirty="0" smtClean="0">
              <a:solidFill>
                <a:srgbClr val="A50021"/>
              </a:solidFill>
              <a:latin typeface="PT Astra Serif" pitchFamily="18" charset="-52"/>
              <a:ea typeface="PT Astra Serif" pitchFamily="18" charset="-52"/>
            </a:endParaRPr>
          </a:p>
          <a:p>
            <a:pPr marL="342900" indent="-342900" algn="just"/>
            <a:r>
              <a:rPr lang="ru-RU" sz="1400" i="1" dirty="0" smtClean="0">
                <a:solidFill>
                  <a:srgbClr val="A50021"/>
                </a:solidFill>
                <a:latin typeface="PT Astra Serif" pitchFamily="18" charset="-52"/>
                <a:ea typeface="PT Astra Serif" pitchFamily="18" charset="-52"/>
              </a:rPr>
              <a:t>1. Дети из многодетных семей;                                                                                       представители родительской </a:t>
            </a:r>
          </a:p>
          <a:p>
            <a:pPr marL="342900" indent="-342900" algn="just"/>
            <a:r>
              <a:rPr lang="ru-RU" sz="1400" i="1" dirty="0" smtClean="0">
                <a:solidFill>
                  <a:srgbClr val="A50021"/>
                </a:solidFill>
                <a:latin typeface="PT Astra Serif" pitchFamily="18" charset="-52"/>
                <a:ea typeface="PT Astra Serif" pitchFamily="18" charset="-52"/>
              </a:rPr>
              <a:t>2. Дети</a:t>
            </a:r>
            <a:r>
              <a:rPr lang="en-US" sz="1400" i="1" dirty="0" smtClean="0">
                <a:solidFill>
                  <a:srgbClr val="A50021"/>
                </a:solidFill>
                <a:latin typeface="PT Astra Serif" pitchFamily="18" charset="-52"/>
                <a:ea typeface="PT Astra Serif" pitchFamily="18" charset="-52"/>
              </a:rPr>
              <a:t>-</a:t>
            </a:r>
            <a:r>
              <a:rPr lang="ru-RU" sz="1400" i="1" dirty="0" smtClean="0">
                <a:solidFill>
                  <a:srgbClr val="A50021"/>
                </a:solidFill>
                <a:latin typeface="PT Astra Serif" pitchFamily="18" charset="-52"/>
                <a:ea typeface="PT Astra Serif" pitchFamily="18" charset="-52"/>
              </a:rPr>
              <a:t>сироты и дети, оставшиеся без                                                                         общественности проводят</a:t>
            </a:r>
          </a:p>
          <a:p>
            <a:pPr algn="just"/>
            <a:r>
              <a:rPr lang="ru-RU" sz="1400" i="1" dirty="0" smtClean="0">
                <a:solidFill>
                  <a:srgbClr val="A50021"/>
                </a:solidFill>
                <a:latin typeface="PT Astra Serif" pitchFamily="18" charset="-52"/>
                <a:ea typeface="PT Astra Serif" pitchFamily="18" charset="-52"/>
              </a:rPr>
              <a:t>попечения родителей;                                                                                                          рейды по проверке качества </a:t>
            </a:r>
          </a:p>
          <a:p>
            <a:pPr algn="just"/>
            <a:r>
              <a:rPr lang="ru-RU" sz="1400" i="1" dirty="0" smtClean="0">
                <a:solidFill>
                  <a:srgbClr val="A50021"/>
                </a:solidFill>
                <a:latin typeface="PT Astra Serif" pitchFamily="18" charset="-52"/>
                <a:ea typeface="PT Astra Serif" pitchFamily="18" charset="-52"/>
              </a:rPr>
              <a:t>3. Обучающиеся с ограниченными                                                                                          питания школьников;</a:t>
            </a:r>
          </a:p>
          <a:p>
            <a:pPr algn="just"/>
            <a:r>
              <a:rPr lang="ru-RU" sz="1400" i="1" dirty="0" smtClean="0">
                <a:solidFill>
                  <a:srgbClr val="A50021"/>
                </a:solidFill>
                <a:latin typeface="PT Astra Serif" pitchFamily="18" charset="-52"/>
                <a:ea typeface="PT Astra Serif" pitchFamily="18" charset="-52"/>
              </a:rPr>
              <a:t>возможностями здоровья;                                                                                                       * Ежегодно проводятся </a:t>
            </a:r>
          </a:p>
          <a:p>
            <a:pPr algn="just"/>
            <a:r>
              <a:rPr lang="ru-RU" sz="1400" i="1" dirty="0" smtClean="0">
                <a:solidFill>
                  <a:srgbClr val="A50021"/>
                </a:solidFill>
                <a:latin typeface="PT Astra Serif" pitchFamily="18" charset="-52"/>
                <a:ea typeface="PT Astra Serif" pitchFamily="18" charset="-52"/>
              </a:rPr>
              <a:t>4. Дети из малоимущих семей;                                                                                               опросы среди учащихся и </a:t>
            </a:r>
          </a:p>
          <a:p>
            <a:pPr algn="just"/>
            <a:r>
              <a:rPr lang="ru-RU" sz="1400" i="1" dirty="0" smtClean="0">
                <a:solidFill>
                  <a:srgbClr val="A50021"/>
                </a:solidFill>
                <a:latin typeface="PT Astra Serif" pitchFamily="18" charset="-52"/>
                <a:ea typeface="PT Astra Serif" pitchFamily="18" charset="-52"/>
              </a:rPr>
              <a:t>5. обучающиеся, находящиеся в трудной                                                                                               их родителей</a:t>
            </a:r>
            <a:r>
              <a:rPr lang="en-US" sz="1400" i="1" dirty="0" smtClean="0">
                <a:solidFill>
                  <a:srgbClr val="A50021"/>
                </a:solidFill>
                <a:latin typeface="PT Astra Serif" pitchFamily="18" charset="-52"/>
                <a:ea typeface="PT Astra Serif" pitchFamily="18" charset="-52"/>
              </a:rPr>
              <a:t> </a:t>
            </a:r>
            <a:endParaRPr lang="ru-RU" sz="1400" i="1" dirty="0" smtClean="0">
              <a:solidFill>
                <a:srgbClr val="A50021"/>
              </a:solidFill>
              <a:latin typeface="PT Astra Serif" pitchFamily="18" charset="-52"/>
              <a:ea typeface="PT Astra Serif" pitchFamily="18" charset="-52"/>
            </a:endParaRPr>
          </a:p>
          <a:p>
            <a:pPr algn="just"/>
            <a:r>
              <a:rPr lang="ru-RU" sz="1400" i="1" dirty="0" smtClean="0">
                <a:solidFill>
                  <a:srgbClr val="A50021"/>
                </a:solidFill>
                <a:latin typeface="PT Astra Serif" pitchFamily="18" charset="-52"/>
                <a:ea typeface="PT Astra Serif" pitchFamily="18" charset="-52"/>
              </a:rPr>
              <a:t> жизненной ситуации;                                                                                                     на тему «Удовлетворенность</a:t>
            </a:r>
          </a:p>
          <a:p>
            <a:pPr algn="just"/>
            <a:r>
              <a:rPr lang="ru-RU" sz="1400" i="1" dirty="0" smtClean="0">
                <a:solidFill>
                  <a:srgbClr val="A50021"/>
                </a:solidFill>
                <a:latin typeface="PT Astra Serif" pitchFamily="18" charset="-52"/>
                <a:ea typeface="PT Astra Serif" pitchFamily="18" charset="-52"/>
              </a:rPr>
              <a:t>6. Дети из числа коренных малочисленных                                                                             качеством организации </a:t>
            </a:r>
          </a:p>
          <a:p>
            <a:pPr algn="just"/>
            <a:r>
              <a:rPr lang="ru-RU" sz="1400" i="1" dirty="0" smtClean="0">
                <a:solidFill>
                  <a:srgbClr val="A50021"/>
                </a:solidFill>
                <a:latin typeface="PT Astra Serif" pitchFamily="18" charset="-52"/>
                <a:ea typeface="PT Astra Serif" pitchFamily="18" charset="-52"/>
              </a:rPr>
              <a:t>народов Севера, которые совместно                                                                                                               питания»</a:t>
            </a:r>
          </a:p>
          <a:p>
            <a:r>
              <a:rPr lang="ru-RU" sz="1400" i="1" dirty="0" smtClean="0">
                <a:solidFill>
                  <a:srgbClr val="A50021"/>
                </a:solidFill>
                <a:latin typeface="PT Astra Serif" pitchFamily="18" charset="-52"/>
                <a:ea typeface="PT Astra Serif" pitchFamily="18" charset="-52"/>
              </a:rPr>
              <a:t> с родителями(законными представителями)                                                                     </a:t>
            </a:r>
          </a:p>
          <a:p>
            <a:r>
              <a:rPr lang="ru-RU" sz="1400" i="1" dirty="0" smtClean="0">
                <a:solidFill>
                  <a:srgbClr val="A50021"/>
                </a:solidFill>
                <a:latin typeface="PT Astra Serif" pitchFamily="18" charset="-52"/>
                <a:ea typeface="PT Astra Serif" pitchFamily="18" charset="-52"/>
              </a:rPr>
              <a:t> ведут кочевой и (или)полукочевой </a:t>
            </a:r>
          </a:p>
          <a:p>
            <a:r>
              <a:rPr lang="ru-RU" sz="1400" i="1" dirty="0" smtClean="0">
                <a:solidFill>
                  <a:srgbClr val="A50021"/>
                </a:solidFill>
                <a:latin typeface="PT Astra Serif" pitchFamily="18" charset="-52"/>
                <a:ea typeface="PT Astra Serif" pitchFamily="18" charset="-52"/>
              </a:rPr>
              <a:t>образ жизни;                                                                 </a:t>
            </a:r>
            <a:endParaRPr lang="ru-RU" sz="1400" i="1" dirty="0" smtClean="0">
              <a:solidFill>
                <a:srgbClr val="3333FF"/>
              </a:solidFill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400" i="1" dirty="0" smtClean="0">
                <a:solidFill>
                  <a:srgbClr val="A50021"/>
                </a:solidFill>
                <a:latin typeface="PT Astra Serif" pitchFamily="18" charset="-52"/>
                <a:ea typeface="PT Astra Serif" pitchFamily="18" charset="-52"/>
              </a:rPr>
              <a:t>7. Обучающиеся специализированных                         </a:t>
            </a:r>
            <a:endParaRPr lang="ru-RU" sz="1400" i="1" dirty="0" smtClean="0">
              <a:solidFill>
                <a:srgbClr val="3333FF"/>
              </a:solidFill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400" i="1" dirty="0" smtClean="0">
                <a:solidFill>
                  <a:srgbClr val="A50021"/>
                </a:solidFill>
                <a:latin typeface="PT Astra Serif" pitchFamily="18" charset="-52"/>
                <a:ea typeface="PT Astra Serif" pitchFamily="18" charset="-52"/>
              </a:rPr>
              <a:t> кадетских классов;                                                       </a:t>
            </a:r>
            <a:endParaRPr lang="ru-RU" sz="1400" i="1" dirty="0" smtClean="0">
              <a:solidFill>
                <a:srgbClr val="3333FF"/>
              </a:solidFill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400" i="1" dirty="0" smtClean="0">
                <a:solidFill>
                  <a:srgbClr val="A50021"/>
                </a:solidFill>
                <a:latin typeface="PT Astra Serif" pitchFamily="18" charset="-52"/>
                <a:ea typeface="PT Astra Serif" pitchFamily="18" charset="-52"/>
              </a:rPr>
              <a:t>8. Обучающиеся 1-4 классов МОО;                              </a:t>
            </a:r>
            <a:endParaRPr lang="ru-RU" sz="1400" i="1" dirty="0" smtClean="0">
              <a:solidFill>
                <a:srgbClr val="3333FF"/>
              </a:solidFill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400" i="1" dirty="0" smtClean="0">
                <a:solidFill>
                  <a:srgbClr val="A50021"/>
                </a:solidFill>
                <a:latin typeface="PT Astra Serif" pitchFamily="18" charset="-52"/>
                <a:ea typeface="PT Astra Serif" pitchFamily="18" charset="-52"/>
              </a:rPr>
              <a:t>9. Обучающиеся 5-11 классов МОО</a:t>
            </a:r>
            <a:r>
              <a:rPr lang="ru-RU" sz="1400" dirty="0" smtClean="0">
                <a:latin typeface="PT Astra Serif" pitchFamily="18" charset="-52"/>
                <a:ea typeface="PT Astra Serif" pitchFamily="18" charset="-52"/>
              </a:rPr>
              <a:t>.</a:t>
            </a:r>
          </a:p>
          <a:p>
            <a:endParaRPr lang="ru-RU" sz="1400" dirty="0" smtClean="0">
              <a:latin typeface="PT Astra Serif" pitchFamily="18" charset="-52"/>
              <a:ea typeface="PT Astra Serif" pitchFamily="18" charset="-52"/>
            </a:endParaRPr>
          </a:p>
        </p:txBody>
      </p:sp>
      <p:pic>
        <p:nvPicPr>
          <p:cNvPr id="4" name="Рисунок 3" descr="C:\Users\m.parhomenko\Desktop\питание 2020-2021 уч.год\2018-19  питание\Пархоменко инфо фото питание\DSC_015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1928802"/>
            <a:ext cx="2571768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Прямая соединительная линия 6"/>
          <p:cNvCxnSpPr/>
          <p:nvPr/>
        </p:nvCxnSpPr>
        <p:spPr>
          <a:xfrm rot="5400000">
            <a:off x="4786314" y="3071810"/>
            <a:ext cx="328614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3714744" y="4929198"/>
            <a:ext cx="4643470" cy="15001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solidFill>
                  <a:srgbClr val="3333FF"/>
                </a:solidFill>
                <a:latin typeface="PT Astra Serif" pitchFamily="18" charset="-52"/>
                <a:ea typeface="PT Astra Serif" pitchFamily="18" charset="-52"/>
              </a:rPr>
              <a:t>*</a:t>
            </a:r>
            <a:r>
              <a:rPr lang="ru-RU" i="1" dirty="0" smtClean="0">
                <a:solidFill>
                  <a:srgbClr val="A50021"/>
                </a:solidFill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ru-RU" sz="1600" i="1" dirty="0" smtClean="0">
                <a:solidFill>
                  <a:srgbClr val="3333FF"/>
                </a:solidFill>
                <a:latin typeface="PT Astra Serif" pitchFamily="18" charset="-52"/>
                <a:ea typeface="PT Astra Serif" pitchFamily="18" charset="-52"/>
              </a:rPr>
              <a:t>В период использования  дистанционных технологий </a:t>
            </a:r>
            <a:r>
              <a:rPr lang="ru-RU" sz="1600" i="1" dirty="0" err="1" smtClean="0">
                <a:solidFill>
                  <a:srgbClr val="3333FF"/>
                </a:solidFill>
                <a:latin typeface="PT Astra Serif" pitchFamily="18" charset="-52"/>
                <a:ea typeface="PT Astra Serif" pitchFamily="18" charset="-52"/>
              </a:rPr>
              <a:t>d</a:t>
            </a:r>
            <a:r>
              <a:rPr lang="ru-RU" sz="1600" i="1" dirty="0" smtClean="0">
                <a:solidFill>
                  <a:srgbClr val="3333FF"/>
                </a:solidFill>
                <a:latin typeface="PT Astra Serif" pitchFamily="18" charset="-52"/>
                <a:ea typeface="PT Astra Serif" pitchFamily="18" charset="-52"/>
              </a:rPr>
              <a:t> обучении  родители (законные  </a:t>
            </a:r>
            <a:r>
              <a:rPr lang="ru-RU" sz="1600" i="1" dirty="0" err="1" smtClean="0">
                <a:solidFill>
                  <a:srgbClr val="3333FF"/>
                </a:solidFill>
                <a:latin typeface="PT Astra Serif" pitchFamily="18" charset="-52"/>
                <a:ea typeface="PT Astra Serif" pitchFamily="18" charset="-52"/>
              </a:rPr>
              <a:t>представи</a:t>
            </a:r>
            <a:r>
              <a:rPr lang="ru-RU" sz="1600" i="1" dirty="0" smtClean="0">
                <a:solidFill>
                  <a:srgbClr val="3333FF"/>
                </a:solidFill>
                <a:latin typeface="PT Astra Serif" pitchFamily="18" charset="-52"/>
                <a:ea typeface="PT Astra Serif" pitchFamily="18" charset="-52"/>
              </a:rPr>
              <a:t>    </a:t>
            </a:r>
            <a:r>
              <a:rPr lang="ru-RU" sz="1600" i="1" dirty="0" err="1" smtClean="0">
                <a:solidFill>
                  <a:srgbClr val="3333FF"/>
                </a:solidFill>
                <a:latin typeface="PT Astra Serif" pitchFamily="18" charset="-52"/>
                <a:ea typeface="PT Astra Serif" pitchFamily="18" charset="-52"/>
              </a:rPr>
              <a:t>тели</a:t>
            </a:r>
            <a:r>
              <a:rPr lang="ru-RU" sz="1600" i="1" dirty="0" smtClean="0">
                <a:solidFill>
                  <a:srgbClr val="3333FF"/>
                </a:solidFill>
                <a:latin typeface="PT Astra Serif" pitchFamily="18" charset="-52"/>
                <a:ea typeface="PT Astra Serif" pitchFamily="18" charset="-52"/>
              </a:rPr>
              <a:t>) обучающихся  6- 11 классов из числа льготных категорий обеспечивались продуктовым набором. </a:t>
            </a:r>
            <a:endParaRPr lang="ru-RU" sz="1600" dirty="0"/>
          </a:p>
        </p:txBody>
      </p:sp>
      <p:pic>
        <p:nvPicPr>
          <p:cNvPr id="9" name="Рисунок 8" descr="http://mou70.ru/images/2020-all/%D1%88%D0%BA%D0%BE%D0%BB%D1%8C%D0%BD%D0%BE%D0%B5%20%D0%BF%D0%B8%D1%82%D0%B0%D0%BD%D0%B8%D0%B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43900" y="285728"/>
            <a:ext cx="785818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1071570" cy="1000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683568" y="2276872"/>
          <a:ext cx="2520280" cy="1728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 useBgFill="1"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778098"/>
          </a:xfrm>
        </p:spPr>
        <p:txBody>
          <a:bodyPr>
            <a:normAutofit/>
          </a:bodyPr>
          <a:lstStyle/>
          <a:p>
            <a:pPr algn="just"/>
            <a:r>
              <a:rPr lang="en-US" sz="2800" dirty="0" smtClean="0">
                <a:solidFill>
                  <a:schemeClr val="tx1"/>
                </a:solidFill>
                <a:effectLst/>
                <a:latin typeface="PT Astra Serif" pitchFamily="18" charset="-52"/>
                <a:ea typeface="PT Astra Serif" pitchFamily="18" charset="-52"/>
              </a:rPr>
              <a:t>         </a:t>
            </a:r>
            <a:r>
              <a:rPr lang="ru-RU" sz="2800" dirty="0" smtClean="0">
                <a:solidFill>
                  <a:schemeClr val="tx1"/>
                </a:solidFill>
                <a:effectLst/>
                <a:latin typeface="PT Astra Serif" pitchFamily="18" charset="-52"/>
                <a:ea typeface="PT Astra Serif" pitchFamily="18" charset="-52"/>
              </a:rPr>
              <a:t>Каждому нужна семья!</a:t>
            </a:r>
            <a:endParaRPr lang="ru-RU" sz="2800" dirty="0">
              <a:solidFill>
                <a:schemeClr val="tx1"/>
              </a:solidFill>
              <a:effectLst/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11560" y="1052736"/>
            <a:ext cx="3746126" cy="100811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buFont typeface="Wingdings" pitchFamily="2" charset="2"/>
              <a:buChar char="ü"/>
            </a:pPr>
            <a:r>
              <a:rPr lang="ru-RU" sz="14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В организация для д/сирот – 7</a:t>
            </a:r>
            <a:r>
              <a:rPr lang="en-US" sz="14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4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В приемных семей – 27</a:t>
            </a:r>
            <a:r>
              <a:rPr lang="en-US" sz="14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4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Детей в них – 67</a:t>
            </a:r>
            <a:r>
              <a:rPr lang="en-US" sz="14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4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Под опекой</a:t>
            </a:r>
            <a:r>
              <a:rPr lang="en-US" sz="14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 – 58</a:t>
            </a:r>
            <a:r>
              <a:rPr lang="ru-RU" sz="14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, предварительная опека -2</a:t>
            </a:r>
            <a:r>
              <a:rPr lang="en-US" sz="14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4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Состоит на учете</a:t>
            </a:r>
            <a:r>
              <a:rPr lang="en-US" sz="14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 – 135</a:t>
            </a:r>
            <a:endParaRPr lang="ru-RU" sz="1400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004048" y="1052736"/>
            <a:ext cx="3782794" cy="100811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buFont typeface="Wingdings" pitchFamily="2" charset="2"/>
              <a:buChar char="ü"/>
            </a:pPr>
            <a:r>
              <a:rPr lang="ru-RU" sz="12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Проверки условий жизни – 26/67</a:t>
            </a:r>
            <a:r>
              <a:rPr lang="en-US" sz="14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4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Судебные заседания – 29</a:t>
            </a:r>
            <a:r>
              <a:rPr lang="en-US" sz="14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;</a:t>
            </a:r>
            <a:endParaRPr lang="ru-RU" sz="1400" dirty="0" smtClean="0">
              <a:solidFill>
                <a:schemeClr val="tx1"/>
              </a:solidFill>
              <a:latin typeface="PT Astra Serif" pitchFamily="18" charset="-52"/>
              <a:ea typeface="PT Astra Serif" pitchFamily="18" charset="-52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sz="14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Прием граждан – 186</a:t>
            </a:r>
            <a:r>
              <a:rPr lang="en-US" sz="14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;</a:t>
            </a:r>
            <a:endParaRPr lang="ru-RU" sz="1400" dirty="0" smtClean="0">
              <a:solidFill>
                <a:schemeClr val="tx1"/>
              </a:solidFill>
              <a:latin typeface="PT Astra Serif" pitchFamily="18" charset="-52"/>
              <a:ea typeface="PT Astra Serif" pitchFamily="18" charset="-52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sz="14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Выдача разрешительных документов - 102</a:t>
            </a:r>
            <a:endParaRPr lang="en-US" sz="1400" dirty="0" smtClean="0">
              <a:solidFill>
                <a:schemeClr val="tx1"/>
              </a:solidFill>
              <a:latin typeface="PT Astra Serif" pitchFamily="18" charset="-52"/>
              <a:ea typeface="PT Astra Serif" pitchFamily="18" charset="-52"/>
            </a:endParaRPr>
          </a:p>
          <a:p>
            <a:pPr algn="just">
              <a:buFont typeface="Wingdings" pitchFamily="2" charset="2"/>
              <a:buChar char="ü"/>
            </a:pPr>
            <a:endParaRPr lang="ru-RU" sz="1200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</a:endParaRP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3131840" y="2348880"/>
          <a:ext cx="2736304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/>
        </p:nvGraphicFramePr>
        <p:xfrm>
          <a:off x="5800725" y="2276475"/>
          <a:ext cx="2778125" cy="2152650"/>
        </p:xfrm>
        <a:graphic>
          <a:graphicData uri="http://schemas.openxmlformats.org/presentationml/2006/ole">
            <p:oleObj spid="_x0000_s1026" name="Документ" r:id="rId5" imgW="2736720" imgH="2120400" progId="">
              <p:embed/>
            </p:oleObj>
          </a:graphicData>
        </a:graphic>
      </p:graphicFrame>
      <p:sp>
        <p:nvSpPr>
          <p:cNvPr id="9" name="Скругленный прямоугольник 8"/>
          <p:cNvSpPr/>
          <p:nvPr/>
        </p:nvSpPr>
        <p:spPr>
          <a:xfrm>
            <a:off x="539552" y="4357694"/>
            <a:ext cx="8208912" cy="7274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Формы работы с замещающими семьями, семьями СОП, лицами из числа детей-сирот и детей, оставшихся без попечения родителей, совершеннолетними подопечными</a:t>
            </a:r>
            <a:r>
              <a:rPr lang="en-US" sz="1400" b="1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:</a:t>
            </a:r>
            <a:endParaRPr lang="ru-RU" sz="1400" b="1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</a:endParaRPr>
          </a:p>
        </p:txBody>
      </p:sp>
      <p:graphicFrame>
        <p:nvGraphicFramePr>
          <p:cNvPr id="10" name="Схема 9"/>
          <p:cNvGraphicFramePr/>
          <p:nvPr/>
        </p:nvGraphicFramePr>
        <p:xfrm>
          <a:off x="1691680" y="5157192"/>
          <a:ext cx="5760640" cy="936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2" name="Рисунок 11" descr="https://www.podderjkasemei35.ru/static/app/images/new-logo-podd.pn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643834" y="5429264"/>
            <a:ext cx="1214446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https://present5.com/presentforday2/20170131/5.semeynaya_pedagogika_images/5.semeynaya_pedagogika_24.jpg"/>
          <p:cNvPicPr/>
          <p:nvPr/>
        </p:nvPicPr>
        <p:blipFill>
          <a:blip r:embed="rId11"/>
          <a:srcRect l="1015" t="50357" r="64145" b="3393"/>
          <a:stretch>
            <a:fillRect/>
          </a:stretch>
        </p:blipFill>
        <p:spPr bwMode="auto">
          <a:xfrm>
            <a:off x="8072462" y="142852"/>
            <a:ext cx="753194" cy="747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0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42844" y="214290"/>
            <a:ext cx="1000132" cy="933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642910" y="1500174"/>
            <a:ext cx="6072230" cy="4525963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sz="2100" dirty="0" smtClean="0">
                <a:latin typeface="PT Astra Serif" pitchFamily="18" charset="-52"/>
                <a:ea typeface="PT Astra Serif" pitchFamily="18" charset="-52"/>
              </a:rPr>
              <a:t>	Повышение качества образовательных результатов обучающихся.</a:t>
            </a:r>
          </a:p>
          <a:p>
            <a:r>
              <a:rPr lang="ru-RU" sz="2100" dirty="0" smtClean="0">
                <a:latin typeface="PT Astra Serif" pitchFamily="18" charset="-52"/>
                <a:ea typeface="PT Astra Serif" pitchFamily="18" charset="-52"/>
              </a:rPr>
              <a:t>Предоставление вариативных форм дошкольного образования.</a:t>
            </a:r>
          </a:p>
          <a:p>
            <a:r>
              <a:rPr lang="ru-RU" sz="2100" dirty="0" smtClean="0">
                <a:latin typeface="PT Astra Serif" pitchFamily="18" charset="-52"/>
                <a:ea typeface="PT Astra Serif" pitchFamily="18" charset="-52"/>
              </a:rPr>
              <a:t>Обновление содержания деятельности школ-интернатов в соответствии с основными направлениями стратегии развития школ-интернатов.</a:t>
            </a:r>
          </a:p>
          <a:p>
            <a:r>
              <a:rPr lang="ru-RU" sz="2100" dirty="0" smtClean="0">
                <a:latin typeface="PT Astra Serif" pitchFamily="18" charset="-52"/>
                <a:ea typeface="PT Astra Serif" pitchFamily="18" charset="-52"/>
              </a:rPr>
              <a:t>Сокращение кадрового дефицита</a:t>
            </a:r>
          </a:p>
          <a:p>
            <a:r>
              <a:rPr lang="ru-RU" sz="2100" dirty="0" smtClean="0">
                <a:latin typeface="PT Astra Serif" pitchFamily="18" charset="-52"/>
                <a:ea typeface="PT Astra Serif" pitchFamily="18" charset="-52"/>
              </a:rPr>
              <a:t>Обеспечение скорости Интернета в сельской местности (с 10 Мбит/с до 50 Мбайт/с).</a:t>
            </a:r>
          </a:p>
          <a:p>
            <a:r>
              <a:rPr lang="ru-RU" sz="2100" dirty="0" smtClean="0">
                <a:latin typeface="PT Astra Serif" pitchFamily="18" charset="-52"/>
                <a:ea typeface="PT Astra Serif" pitchFamily="18" charset="-52"/>
              </a:rPr>
              <a:t> </a:t>
            </a:r>
            <a:r>
              <a:rPr lang="ru-RU" sz="2000" dirty="0" smtClean="0">
                <a:latin typeface="PT Astra Serif" pitchFamily="18" charset="-52"/>
                <a:ea typeface="PT Astra Serif" pitchFamily="18" charset="-52"/>
              </a:rPr>
              <a:t>Организация системной работы по психологической поддержке обучающихся с трудностями в обучении и поведении.</a:t>
            </a:r>
            <a:endParaRPr lang="en-US" sz="2000" dirty="0" smtClean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2000" dirty="0" smtClean="0">
                <a:latin typeface="PT Astra Serif" pitchFamily="18" charset="-52"/>
                <a:ea typeface="PT Astra Serif" pitchFamily="18" charset="-52"/>
              </a:rPr>
              <a:t>Реализация программ профессионального обучения на базе школ-интернатов.</a:t>
            </a:r>
          </a:p>
          <a:p>
            <a:r>
              <a:rPr lang="ru-RU" sz="2000" dirty="0" smtClean="0">
                <a:latin typeface="PT Astra Serif" pitchFamily="18" charset="-52"/>
                <a:ea typeface="PT Astra Serif" pitchFamily="18" charset="-52"/>
              </a:rPr>
              <a:t>Реализация программ воспитания в общеобразовательных школах и </a:t>
            </a:r>
            <a:r>
              <a:rPr lang="ru-RU" sz="2000" smtClean="0">
                <a:latin typeface="PT Astra Serif" pitchFamily="18" charset="-52"/>
                <a:ea typeface="PT Astra Serif" pitchFamily="18" charset="-52"/>
              </a:rPr>
              <a:t>дошкольных организациях.</a:t>
            </a:r>
            <a:endParaRPr lang="ru-RU" sz="2000" dirty="0" smtClean="0">
              <a:latin typeface="PT Astra Serif" pitchFamily="18" charset="-52"/>
              <a:ea typeface="PT Astra Serif" pitchFamily="18" charset="-52"/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>
                <a:latin typeface="PT Astra Serif" pitchFamily="18" charset="-52"/>
                <a:ea typeface="PT Astra Serif" pitchFamily="18" charset="-52"/>
              </a:rPr>
              <a:t>       </a:t>
            </a:r>
            <a:r>
              <a:rPr lang="ru-RU" sz="2800" dirty="0" smtClean="0">
                <a:latin typeface="PT Astra Serif" pitchFamily="18" charset="-52"/>
                <a:ea typeface="PT Astra Serif" pitchFamily="18" charset="-52"/>
              </a:rPr>
              <a:t>Цели развития системы образования</a:t>
            </a:r>
            <a:endParaRPr lang="ru-RU" sz="2800" dirty="0"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5" name="Стрелка вправо 4"/>
          <p:cNvSpPr/>
          <p:nvPr/>
        </p:nvSpPr>
        <p:spPr>
          <a:xfrm>
            <a:off x="642910" y="2143116"/>
            <a:ext cx="35719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>
            <a:off x="642910" y="1571612"/>
            <a:ext cx="35719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>
            <a:off x="642910" y="2714620"/>
            <a:ext cx="35719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>
            <a:off x="642910" y="3214686"/>
            <a:ext cx="35719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>
            <a:off x="642910" y="3714752"/>
            <a:ext cx="35719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>
            <a:off x="642910" y="4214818"/>
            <a:ext cx="35719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>
            <a:off x="642910" y="5286388"/>
            <a:ext cx="35719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0"/>
            <a:ext cx="9144000" cy="5222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5" name="Picture 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14291"/>
            <a:ext cx="994533" cy="928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Стрелка вправо 15"/>
          <p:cNvSpPr/>
          <p:nvPr/>
        </p:nvSpPr>
        <p:spPr>
          <a:xfrm>
            <a:off x="642910" y="4857760"/>
            <a:ext cx="35719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Picture 2" descr="https://minobr.krasnodar.ru/images/%D0%9E%D0%B1%D1%80%D0%B0%D0%B7%D0%BE%D0%B2%D0%B0%D0%BD%D0%B8%D0%B5_%D0%BB%D0%BE%D0%B3%D0%BE_%D1%86%D0%B2%D0%B5%D1%82_%D0%BD%D0%B0%20%D0%B1%D0%B5%D0%BB_%D0%BB%D0%B5%D0%B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44" y="0"/>
            <a:ext cx="2214578" cy="2214578"/>
          </a:xfrm>
          <a:prstGeom prst="rect">
            <a:avLst/>
          </a:prstGeom>
          <a:noFill/>
        </p:spPr>
      </p:pic>
      <p:pic>
        <p:nvPicPr>
          <p:cNvPr id="17" name="Picture 8" descr="C:\Users\лымар\Desktop\ФОРУМ\Программы\круглый стол\Рисунок3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97877" y="2143116"/>
            <a:ext cx="2446123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57158" y="274638"/>
            <a:ext cx="8329642" cy="796908"/>
          </a:xfrm>
        </p:spPr>
        <p:txBody>
          <a:bodyPr>
            <a:normAutofit/>
          </a:bodyPr>
          <a:lstStyle/>
          <a:p>
            <a:r>
              <a:rPr lang="en-US" sz="2800" b="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	 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PT Astra Serif" pitchFamily="18" charset="-52"/>
                <a:ea typeface="PT Astra Serif" pitchFamily="18" charset="-52"/>
              </a:rPr>
              <a:t>Карта 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PT Astra Serif" pitchFamily="18" charset="-52"/>
                <a:ea typeface="PT Astra Serif" pitchFamily="18" charset="-52"/>
              </a:rPr>
              <a:t>Публичного доклада</a:t>
            </a: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285720" y="1142984"/>
          <a:ext cx="8401080" cy="50185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86148"/>
                <a:gridCol w="914392"/>
                <a:gridCol w="3208768"/>
                <a:gridCol w="991772"/>
              </a:tblGrid>
              <a:tr h="592581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PT Astra Serif" pitchFamily="18" charset="-52"/>
                          <a:ea typeface="PT Astra Serif" pitchFamily="18" charset="-52"/>
                        </a:rPr>
                        <a:t>       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PT Astra Serif" pitchFamily="18" charset="-52"/>
                          <a:ea typeface="PT Astra Serif" pitchFamily="18" charset="-52"/>
                        </a:rPr>
                        <a:t> </a:t>
                      </a:r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  <a:latin typeface="PT Astra Serif" pitchFamily="18" charset="-52"/>
                          <a:ea typeface="PT Astra Serif" pitchFamily="18" charset="-52"/>
                        </a:rPr>
                        <a:t>Система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PT Astra Serif" pitchFamily="18" charset="-52"/>
                          <a:ea typeface="PT Astra Serif" pitchFamily="18" charset="-52"/>
                        </a:rPr>
                        <a:t> </a:t>
                      </a:r>
                      <a:r>
                        <a:rPr lang="en-US" sz="1400" b="0" baseline="0" dirty="0" err="1" smtClean="0">
                          <a:solidFill>
                            <a:schemeClr val="tx1"/>
                          </a:solidFill>
                          <a:latin typeface="PT Astra Serif" pitchFamily="18" charset="-52"/>
                          <a:ea typeface="PT Astra Serif" pitchFamily="18" charset="-52"/>
                        </a:rPr>
                        <a:t>образования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PT Astra Serif" pitchFamily="18" charset="-52"/>
                          <a:ea typeface="PT Astra Serif" pitchFamily="18" charset="-52"/>
                        </a:rPr>
                        <a:t>      </a:t>
                      </a:r>
                      <a:r>
                        <a:rPr lang="en-US" sz="1400" b="0" baseline="0" dirty="0" err="1" smtClean="0">
                          <a:solidFill>
                            <a:schemeClr val="tx1"/>
                          </a:solidFill>
                          <a:latin typeface="PT Astra Serif" pitchFamily="18" charset="-52"/>
                          <a:ea typeface="PT Astra Serif" pitchFamily="18" charset="-52"/>
                        </a:rPr>
                        <a:t>Тазовского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PT Astra Serif" pitchFamily="18" charset="-52"/>
                          <a:ea typeface="PT Astra Serif" pitchFamily="18" charset="-52"/>
                        </a:rPr>
                        <a:t> </a:t>
                      </a:r>
                      <a:r>
                        <a:rPr lang="en-US" sz="1400" b="0" baseline="0" dirty="0" err="1" smtClean="0">
                          <a:solidFill>
                            <a:schemeClr val="tx1"/>
                          </a:solidFill>
                          <a:latin typeface="PT Astra Serif" pitchFamily="18" charset="-52"/>
                          <a:ea typeface="PT Astra Serif" pitchFamily="18" charset="-52"/>
                        </a:rPr>
                        <a:t>района</a:t>
                      </a:r>
                      <a:endParaRPr lang="ru-RU" sz="1400" b="0" dirty="0">
                        <a:latin typeface="PT Astra Serif" pitchFamily="18" charset="-52"/>
                        <a:ea typeface="PT Astra Serif" pitchFamily="18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PT Astra Serif" pitchFamily="18" charset="-52"/>
                          <a:ea typeface="PT Astra Serif" pitchFamily="18" charset="-52"/>
                        </a:rPr>
                        <a:t>4 </a:t>
                      </a:r>
                      <a:r>
                        <a:rPr lang="en-US" sz="1400" b="0" baseline="0" dirty="0" err="1" smtClean="0">
                          <a:solidFill>
                            <a:schemeClr val="tx1"/>
                          </a:solidFill>
                          <a:latin typeface="PT Astra Serif" pitchFamily="18" charset="-52"/>
                          <a:ea typeface="PT Astra Serif" pitchFamily="18" charset="-52"/>
                        </a:rPr>
                        <a:t>слайд</a:t>
                      </a:r>
                      <a:endParaRPr lang="ru-RU" sz="1400" b="0" dirty="0">
                        <a:latin typeface="PT Astra Serif" pitchFamily="18" charset="-52"/>
                        <a:ea typeface="PT Astra Serif" pitchFamily="18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PT Astra Serif" pitchFamily="18" charset="-52"/>
                          <a:ea typeface="PT Astra Serif" pitchFamily="18" charset="-52"/>
                        </a:rPr>
                        <a:t>         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PT Astra Serif" pitchFamily="18" charset="-52"/>
                          <a:ea typeface="PT Astra Serif" pitchFamily="18" charset="-52"/>
                        </a:rPr>
                        <a:t>   </a:t>
                      </a:r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  <a:latin typeface="PT Astra Serif" pitchFamily="18" charset="-52"/>
                          <a:ea typeface="PT Astra Serif" pitchFamily="18" charset="-52"/>
                        </a:rPr>
                        <a:t>Дополнительное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PT Astra Serif" pitchFamily="18" charset="-52"/>
                          <a:ea typeface="PT Astra Serif" pitchFamily="18" charset="-52"/>
                        </a:rPr>
                        <a:t> </a:t>
                      </a:r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  <a:latin typeface="PT Astra Serif" pitchFamily="18" charset="-52"/>
                          <a:ea typeface="PT Astra Serif" pitchFamily="18" charset="-52"/>
                        </a:rPr>
                        <a:t>образование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PT Astra Serif" pitchFamily="18" charset="-52"/>
                        <a:ea typeface="PT Astra Serif" pitchFamily="18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PT Astra Serif" pitchFamily="18" charset="-52"/>
                          <a:ea typeface="PT Astra Serif" pitchFamily="18" charset="-52"/>
                        </a:rPr>
                        <a:t>1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PT Astra Serif" pitchFamily="18" charset="-52"/>
                          <a:ea typeface="PT Astra Serif" pitchFamily="18" charset="-52"/>
                        </a:rPr>
                        <a:t>8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PT Astra Serif" pitchFamily="18" charset="-52"/>
                          <a:ea typeface="PT Astra Serif" pitchFamily="18" charset="-52"/>
                        </a:rPr>
                        <a:t> </a:t>
                      </a:r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  <a:latin typeface="PT Astra Serif" pitchFamily="18" charset="-52"/>
                          <a:ea typeface="PT Astra Serif" pitchFamily="18" charset="-52"/>
                        </a:rPr>
                        <a:t>слайд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PT Astra Serif" pitchFamily="18" charset="-52"/>
                        <a:ea typeface="PT Astra Serif" pitchFamily="18" charset="-52"/>
                      </a:endParaRPr>
                    </a:p>
                  </a:txBody>
                  <a:tcPr/>
                </a:tc>
              </a:tr>
              <a:tr h="592581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PT Astra Serif" pitchFamily="18" charset="-52"/>
                          <a:ea typeface="PT Astra Serif" pitchFamily="18" charset="-52"/>
                        </a:rPr>
                        <a:t>           </a:t>
                      </a:r>
                      <a:r>
                        <a:rPr lang="ru-RU" sz="1400" dirty="0" smtClean="0">
                          <a:latin typeface="PT Astra Serif" pitchFamily="18" charset="-52"/>
                          <a:ea typeface="PT Astra Serif" pitchFamily="18" charset="-52"/>
                        </a:rPr>
                        <a:t>   </a:t>
                      </a:r>
                      <a:r>
                        <a:rPr lang="en-US" sz="1400" dirty="0" err="1" smtClean="0">
                          <a:latin typeface="PT Astra Serif" pitchFamily="18" charset="-52"/>
                          <a:ea typeface="PT Astra Serif" pitchFamily="18" charset="-52"/>
                        </a:rPr>
                        <a:t>Достижения</a:t>
                      </a:r>
                      <a:r>
                        <a:rPr lang="en-US" sz="1400" dirty="0" smtClean="0">
                          <a:latin typeface="PT Astra Serif" pitchFamily="18" charset="-52"/>
                          <a:ea typeface="PT Astra Serif" pitchFamily="18" charset="-52"/>
                        </a:rPr>
                        <a:t> </a:t>
                      </a:r>
                      <a:r>
                        <a:rPr lang="en-US" sz="1400" dirty="0" err="1" smtClean="0">
                          <a:latin typeface="PT Astra Serif" pitchFamily="18" charset="-52"/>
                          <a:ea typeface="PT Astra Serif" pitchFamily="18" charset="-52"/>
                        </a:rPr>
                        <a:t>обучающихся</a:t>
                      </a:r>
                      <a:endParaRPr lang="ru-RU" sz="1400" dirty="0">
                        <a:latin typeface="PT Astra Serif" pitchFamily="18" charset="-52"/>
                        <a:ea typeface="PT Astra Serif" pitchFamily="18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PT Astra Serif" pitchFamily="18" charset="-52"/>
                          <a:ea typeface="PT Astra Serif" pitchFamily="18" charset="-52"/>
                        </a:rPr>
                        <a:t>5 </a:t>
                      </a:r>
                      <a:r>
                        <a:rPr lang="en-US" sz="1400" dirty="0" err="1" smtClean="0">
                          <a:latin typeface="PT Astra Serif" pitchFamily="18" charset="-52"/>
                          <a:ea typeface="PT Astra Serif" pitchFamily="18" charset="-52"/>
                        </a:rPr>
                        <a:t>слайд</a:t>
                      </a:r>
                      <a:endParaRPr lang="ru-RU" sz="1400" dirty="0">
                        <a:latin typeface="PT Astra Serif" pitchFamily="18" charset="-52"/>
                        <a:ea typeface="PT Astra Serif" pitchFamily="18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PT Astra Serif" pitchFamily="18" charset="-52"/>
                          <a:ea typeface="PT Astra Serif" pitchFamily="18" charset="-52"/>
                        </a:rPr>
                        <a:t>           </a:t>
                      </a:r>
                      <a:r>
                        <a:rPr lang="ru-RU" sz="1400" dirty="0" smtClean="0">
                          <a:latin typeface="PT Astra Serif" pitchFamily="18" charset="-52"/>
                          <a:ea typeface="PT Astra Serif" pitchFamily="18" charset="-52"/>
                        </a:rPr>
                        <a:t>    </a:t>
                      </a:r>
                      <a:r>
                        <a:rPr lang="en-US" sz="1400" dirty="0" err="1" smtClean="0">
                          <a:latin typeface="PT Astra Serif" pitchFamily="18" charset="-52"/>
                          <a:ea typeface="PT Astra Serif" pitchFamily="18" charset="-52"/>
                        </a:rPr>
                        <a:t>Воспитательная</a:t>
                      </a:r>
                      <a:r>
                        <a:rPr lang="en-US" sz="1400" dirty="0" smtClean="0">
                          <a:latin typeface="PT Astra Serif" pitchFamily="18" charset="-52"/>
                          <a:ea typeface="PT Astra Serif" pitchFamily="18" charset="-52"/>
                        </a:rPr>
                        <a:t> </a:t>
                      </a:r>
                      <a:r>
                        <a:rPr lang="en-US" sz="1400" dirty="0" err="1" smtClean="0">
                          <a:latin typeface="PT Astra Serif" pitchFamily="18" charset="-52"/>
                          <a:ea typeface="PT Astra Serif" pitchFamily="18" charset="-52"/>
                        </a:rPr>
                        <a:t>работа</a:t>
                      </a:r>
                      <a:endParaRPr lang="en-US" sz="1400" dirty="0" smtClean="0">
                        <a:latin typeface="PT Astra Serif" pitchFamily="18" charset="-52"/>
                        <a:ea typeface="PT Astra Serif" pitchFamily="18" charset="-52"/>
                      </a:endParaRPr>
                    </a:p>
                    <a:p>
                      <a:endParaRPr lang="ru-RU" sz="1400" dirty="0">
                        <a:latin typeface="PT Astra Serif" pitchFamily="18" charset="-52"/>
                        <a:ea typeface="PT Astra Serif" pitchFamily="18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PT Astra Serif" pitchFamily="18" charset="-52"/>
                          <a:ea typeface="PT Astra Serif" pitchFamily="18" charset="-52"/>
                        </a:rPr>
                        <a:t>1</a:t>
                      </a:r>
                      <a:r>
                        <a:rPr lang="ru-RU" sz="1400" dirty="0" smtClean="0">
                          <a:latin typeface="PT Astra Serif" pitchFamily="18" charset="-52"/>
                          <a:ea typeface="PT Astra Serif" pitchFamily="18" charset="-52"/>
                        </a:rPr>
                        <a:t>9</a:t>
                      </a:r>
                      <a:r>
                        <a:rPr lang="en-US" sz="1400" dirty="0" smtClean="0">
                          <a:latin typeface="PT Astra Serif" pitchFamily="18" charset="-52"/>
                          <a:ea typeface="PT Astra Serif" pitchFamily="18" charset="-52"/>
                        </a:rPr>
                        <a:t> </a:t>
                      </a:r>
                      <a:r>
                        <a:rPr lang="en-US" sz="1400" dirty="0" err="1" smtClean="0">
                          <a:latin typeface="PT Astra Serif" pitchFamily="18" charset="-52"/>
                          <a:ea typeface="PT Astra Serif" pitchFamily="18" charset="-52"/>
                        </a:rPr>
                        <a:t>слайд</a:t>
                      </a:r>
                      <a:endParaRPr lang="ru-RU" sz="1400" dirty="0">
                        <a:latin typeface="PT Astra Serif" pitchFamily="18" charset="-52"/>
                        <a:ea typeface="PT Astra Serif" pitchFamily="18" charset="-52"/>
                      </a:endParaRPr>
                    </a:p>
                  </a:txBody>
                  <a:tcPr/>
                </a:tc>
              </a:tr>
              <a:tr h="592581">
                <a:tc>
                  <a:txBody>
                    <a:bodyPr/>
                    <a:lstStyle/>
                    <a:p>
                      <a:pPr algn="just"/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PT Astra Serif" pitchFamily="18" charset="-52"/>
                          <a:ea typeface="PT Astra Serif" pitchFamily="18" charset="-52"/>
                        </a:rPr>
                        <a:t>           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PT Astra Serif" pitchFamily="18" charset="-52"/>
                          <a:ea typeface="PT Astra Serif" pitchFamily="18" charset="-52"/>
                        </a:rPr>
                        <a:t>      Достижения коллективов 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PT Astra Serif" pitchFamily="18" charset="-52"/>
                          <a:ea typeface="PT Astra Serif" pitchFamily="18" charset="-52"/>
                        </a:rPr>
                        <a:t>       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PT Astra Serif" pitchFamily="18" charset="-52"/>
                          <a:ea typeface="PT Astra Serif" pitchFamily="18" charset="-52"/>
                        </a:rPr>
                        <a:t>               образовательных организаций</a:t>
                      </a:r>
                      <a:endParaRPr lang="ru-RU" sz="1400" dirty="0">
                        <a:latin typeface="PT Astra Serif" pitchFamily="18" charset="-52"/>
                        <a:ea typeface="PT Astra Serif" pitchFamily="18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PT Astra Serif" pitchFamily="18" charset="-52"/>
                          <a:ea typeface="PT Astra Serif" pitchFamily="18" charset="-52"/>
                        </a:rPr>
                        <a:t>6 </a:t>
                      </a:r>
                      <a:r>
                        <a:rPr lang="en-US" sz="1400" dirty="0" err="1" smtClean="0">
                          <a:latin typeface="PT Astra Serif" pitchFamily="18" charset="-52"/>
                          <a:ea typeface="PT Astra Serif" pitchFamily="18" charset="-52"/>
                        </a:rPr>
                        <a:t>слайд</a:t>
                      </a:r>
                      <a:endParaRPr lang="ru-RU" sz="1400" dirty="0">
                        <a:latin typeface="PT Astra Serif" pitchFamily="18" charset="-52"/>
                        <a:ea typeface="PT Astra Serif" pitchFamily="18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PT Astra Serif" pitchFamily="18" charset="-52"/>
                          <a:ea typeface="PT Astra Serif" pitchFamily="18" charset="-52"/>
                        </a:rPr>
                        <a:t>           </a:t>
                      </a:r>
                      <a:r>
                        <a:rPr lang="ru-RU" sz="1400" dirty="0" smtClean="0">
                          <a:latin typeface="PT Astra Serif" pitchFamily="18" charset="-52"/>
                          <a:ea typeface="PT Astra Serif" pitchFamily="18" charset="-52"/>
                        </a:rPr>
                        <a:t>    </a:t>
                      </a:r>
                      <a:r>
                        <a:rPr lang="en-US" sz="1400" dirty="0" err="1" smtClean="0">
                          <a:latin typeface="PT Astra Serif" pitchFamily="18" charset="-52"/>
                          <a:ea typeface="PT Astra Serif" pitchFamily="18" charset="-52"/>
                        </a:rPr>
                        <a:t>Инновационное</a:t>
                      </a:r>
                      <a:r>
                        <a:rPr lang="en-US" sz="1400" dirty="0" smtClean="0">
                          <a:latin typeface="PT Astra Serif" pitchFamily="18" charset="-52"/>
                          <a:ea typeface="PT Astra Serif" pitchFamily="18" charset="-52"/>
                        </a:rPr>
                        <a:t> </a:t>
                      </a:r>
                      <a:r>
                        <a:rPr lang="en-US" sz="1400" dirty="0" err="1" smtClean="0">
                          <a:latin typeface="PT Astra Serif" pitchFamily="18" charset="-52"/>
                          <a:ea typeface="PT Astra Serif" pitchFamily="18" charset="-52"/>
                        </a:rPr>
                        <a:t>развитие</a:t>
                      </a:r>
                      <a:endParaRPr lang="ru-RU" sz="1400" dirty="0">
                        <a:latin typeface="PT Astra Serif" pitchFamily="18" charset="-52"/>
                        <a:ea typeface="PT Astra Serif" pitchFamily="18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PT Astra Serif" pitchFamily="18" charset="-52"/>
                          <a:ea typeface="PT Astra Serif" pitchFamily="18" charset="-52"/>
                        </a:rPr>
                        <a:t>20</a:t>
                      </a:r>
                      <a:r>
                        <a:rPr lang="en-US" sz="1400" dirty="0" smtClean="0">
                          <a:latin typeface="PT Astra Serif" pitchFamily="18" charset="-52"/>
                          <a:ea typeface="PT Astra Serif" pitchFamily="18" charset="-52"/>
                        </a:rPr>
                        <a:t> </a:t>
                      </a:r>
                      <a:r>
                        <a:rPr lang="en-US" sz="1400" dirty="0" err="1" smtClean="0">
                          <a:latin typeface="PT Astra Serif" pitchFamily="18" charset="-52"/>
                          <a:ea typeface="PT Astra Serif" pitchFamily="18" charset="-52"/>
                        </a:rPr>
                        <a:t>слайд</a:t>
                      </a:r>
                      <a:endParaRPr lang="ru-RU" sz="1400" dirty="0">
                        <a:latin typeface="PT Astra Serif" pitchFamily="18" charset="-52"/>
                        <a:ea typeface="PT Astra Serif" pitchFamily="18" charset="-52"/>
                      </a:endParaRPr>
                    </a:p>
                  </a:txBody>
                  <a:tcPr/>
                </a:tc>
              </a:tr>
              <a:tr h="592581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PT Astra Serif" pitchFamily="18" charset="-52"/>
                          <a:ea typeface="PT Astra Serif" pitchFamily="18" charset="-52"/>
                        </a:rPr>
                        <a:t>                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PT Astra Serif" pitchFamily="18" charset="-52"/>
                          <a:ea typeface="PT Astra Serif" pitchFamily="18" charset="-52"/>
                        </a:rPr>
                        <a:t>Достижения педагогов </a:t>
                      </a:r>
                      <a:endParaRPr lang="ru-RU" sz="1400" dirty="0">
                        <a:latin typeface="PT Astra Serif" pitchFamily="18" charset="-52"/>
                        <a:ea typeface="PT Astra Serif" pitchFamily="18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PT Astra Serif" pitchFamily="18" charset="-52"/>
                          <a:ea typeface="PT Astra Serif" pitchFamily="18" charset="-52"/>
                        </a:rPr>
                        <a:t>7 </a:t>
                      </a:r>
                      <a:r>
                        <a:rPr lang="en-US" sz="1400" dirty="0" err="1" smtClean="0">
                          <a:latin typeface="PT Astra Serif" pitchFamily="18" charset="-52"/>
                          <a:ea typeface="PT Astra Serif" pitchFamily="18" charset="-52"/>
                        </a:rPr>
                        <a:t>слайд</a:t>
                      </a:r>
                      <a:endParaRPr lang="ru-RU" sz="1400" dirty="0">
                        <a:latin typeface="PT Astra Serif" pitchFamily="18" charset="-52"/>
                        <a:ea typeface="PT Astra Serif" pitchFamily="18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PT Astra Serif" pitchFamily="18" charset="-52"/>
                          <a:ea typeface="PT Astra Serif" pitchFamily="18" charset="-52"/>
                        </a:rPr>
                        <a:t>           </a:t>
                      </a:r>
                      <a:r>
                        <a:rPr lang="ru-RU" sz="1400" dirty="0" smtClean="0">
                          <a:latin typeface="PT Astra Serif" pitchFamily="18" charset="-52"/>
                          <a:ea typeface="PT Astra Serif" pitchFamily="18" charset="-52"/>
                        </a:rPr>
                        <a:t>    </a:t>
                      </a:r>
                      <a:r>
                        <a:rPr lang="en-US" sz="1400" dirty="0" err="1" smtClean="0">
                          <a:latin typeface="PT Astra Serif" pitchFamily="18" charset="-52"/>
                          <a:ea typeface="PT Astra Serif" pitchFamily="18" charset="-52"/>
                        </a:rPr>
                        <a:t>Комплексная</a:t>
                      </a:r>
                      <a:r>
                        <a:rPr lang="en-US" sz="1400" dirty="0" smtClean="0">
                          <a:latin typeface="PT Astra Serif" pitchFamily="18" charset="-52"/>
                          <a:ea typeface="PT Astra Serif" pitchFamily="18" charset="-52"/>
                        </a:rPr>
                        <a:t> </a:t>
                      </a:r>
                      <a:r>
                        <a:rPr lang="en-US" sz="1400" dirty="0" err="1" smtClean="0">
                          <a:latin typeface="PT Astra Serif" pitchFamily="18" charset="-52"/>
                          <a:ea typeface="PT Astra Serif" pitchFamily="18" charset="-52"/>
                        </a:rPr>
                        <a:t>безопасность</a:t>
                      </a:r>
                      <a:endParaRPr lang="en-US" sz="1400" dirty="0" smtClean="0">
                        <a:latin typeface="PT Astra Serif" pitchFamily="18" charset="-52"/>
                        <a:ea typeface="PT Astra Serif" pitchFamily="18" charset="-52"/>
                      </a:endParaRPr>
                    </a:p>
                    <a:p>
                      <a:r>
                        <a:rPr lang="en-US" sz="1400" dirty="0" smtClean="0">
                          <a:latin typeface="PT Astra Serif" pitchFamily="18" charset="-52"/>
                          <a:ea typeface="PT Astra Serif" pitchFamily="18" charset="-52"/>
                        </a:rPr>
                        <a:t> </a:t>
                      </a:r>
                      <a:endParaRPr lang="ru-RU" sz="1400" dirty="0">
                        <a:latin typeface="PT Astra Serif" pitchFamily="18" charset="-52"/>
                        <a:ea typeface="PT Astra Serif" pitchFamily="18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PT Astra Serif" pitchFamily="18" charset="-52"/>
                          <a:ea typeface="PT Astra Serif" pitchFamily="18" charset="-52"/>
                        </a:rPr>
                        <a:t>21</a:t>
                      </a:r>
                      <a:r>
                        <a:rPr lang="en-US" sz="1400" dirty="0" smtClean="0">
                          <a:latin typeface="PT Astra Serif" pitchFamily="18" charset="-52"/>
                          <a:ea typeface="PT Astra Serif" pitchFamily="18" charset="-52"/>
                        </a:rPr>
                        <a:t> </a:t>
                      </a:r>
                      <a:r>
                        <a:rPr lang="en-US" sz="1400" dirty="0" err="1" smtClean="0">
                          <a:latin typeface="PT Astra Serif" pitchFamily="18" charset="-52"/>
                          <a:ea typeface="PT Astra Serif" pitchFamily="18" charset="-52"/>
                        </a:rPr>
                        <a:t>слайд</a:t>
                      </a:r>
                      <a:endParaRPr lang="ru-RU" sz="1400" dirty="0">
                        <a:latin typeface="PT Astra Serif" pitchFamily="18" charset="-52"/>
                        <a:ea typeface="PT Astra Serif" pitchFamily="18" charset="-52"/>
                      </a:endParaRPr>
                    </a:p>
                  </a:txBody>
                  <a:tcPr/>
                </a:tc>
              </a:tr>
              <a:tr h="592581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PT Astra Serif" pitchFamily="18" charset="-52"/>
                          <a:ea typeface="PT Astra Serif" pitchFamily="18" charset="-52"/>
                        </a:rPr>
                        <a:t>                  </a:t>
                      </a:r>
                      <a:r>
                        <a:rPr lang="ru-RU" sz="1400" dirty="0" smtClean="0">
                          <a:latin typeface="PT Astra Serif" pitchFamily="18" charset="-52"/>
                          <a:ea typeface="PT Astra Serif" pitchFamily="18" charset="-52"/>
                        </a:rPr>
                        <a:t>Кадровое обеспечение</a:t>
                      </a:r>
                      <a:endParaRPr lang="ru-RU" sz="1400" dirty="0">
                        <a:latin typeface="PT Astra Serif" pitchFamily="18" charset="-52"/>
                        <a:ea typeface="PT Astra Serif" pitchFamily="18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PT Astra Serif" pitchFamily="18" charset="-52"/>
                          <a:ea typeface="PT Astra Serif" pitchFamily="18" charset="-52"/>
                        </a:rPr>
                        <a:t>8 </a:t>
                      </a:r>
                      <a:r>
                        <a:rPr lang="en-US" sz="1400" dirty="0" err="1" smtClean="0">
                          <a:latin typeface="PT Astra Serif" pitchFamily="18" charset="-52"/>
                          <a:ea typeface="PT Astra Serif" pitchFamily="18" charset="-52"/>
                        </a:rPr>
                        <a:t>слайд</a:t>
                      </a:r>
                      <a:endParaRPr lang="ru-RU" sz="1400" dirty="0">
                        <a:latin typeface="PT Astra Serif" pitchFamily="18" charset="-52"/>
                        <a:ea typeface="PT Astra Serif" pitchFamily="18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PT Astra Serif" pitchFamily="18" charset="-52"/>
                          <a:ea typeface="PT Astra Serif" pitchFamily="18" charset="-52"/>
                        </a:rPr>
                        <a:t>             </a:t>
                      </a:r>
                      <a:r>
                        <a:rPr lang="ru-RU" sz="1400" dirty="0" smtClean="0">
                          <a:latin typeface="PT Astra Serif" pitchFamily="18" charset="-52"/>
                          <a:ea typeface="PT Astra Serif" pitchFamily="18" charset="-52"/>
                        </a:rPr>
                        <a:t>   </a:t>
                      </a:r>
                      <a:r>
                        <a:rPr lang="en-US" sz="1400" dirty="0" err="1" smtClean="0">
                          <a:latin typeface="PT Astra Serif" pitchFamily="18" charset="-52"/>
                          <a:ea typeface="PT Astra Serif" pitchFamily="18" charset="-52"/>
                        </a:rPr>
                        <a:t>Школьное</a:t>
                      </a:r>
                      <a:r>
                        <a:rPr lang="en-US" sz="1400" dirty="0" smtClean="0">
                          <a:latin typeface="PT Astra Serif" pitchFamily="18" charset="-52"/>
                          <a:ea typeface="PT Astra Serif" pitchFamily="18" charset="-52"/>
                        </a:rPr>
                        <a:t> </a:t>
                      </a:r>
                      <a:r>
                        <a:rPr lang="en-US" sz="1400" dirty="0" err="1" smtClean="0">
                          <a:latin typeface="PT Astra Serif" pitchFamily="18" charset="-52"/>
                          <a:ea typeface="PT Astra Serif" pitchFamily="18" charset="-52"/>
                        </a:rPr>
                        <a:t>питание</a:t>
                      </a:r>
                      <a:endParaRPr lang="en-US" sz="1400" dirty="0" smtClean="0">
                        <a:latin typeface="PT Astra Serif" pitchFamily="18" charset="-52"/>
                        <a:ea typeface="PT Astra Serif" pitchFamily="18" charset="-52"/>
                      </a:endParaRPr>
                    </a:p>
                    <a:p>
                      <a:endParaRPr lang="ru-RU" sz="1400" dirty="0">
                        <a:latin typeface="PT Astra Serif" pitchFamily="18" charset="-52"/>
                        <a:ea typeface="PT Astra Serif" pitchFamily="18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PT Astra Serif" pitchFamily="18" charset="-52"/>
                          <a:ea typeface="PT Astra Serif" pitchFamily="18" charset="-52"/>
                        </a:rPr>
                        <a:t>2</a:t>
                      </a:r>
                      <a:r>
                        <a:rPr lang="ru-RU" sz="1400" dirty="0" smtClean="0">
                          <a:latin typeface="PT Astra Serif" pitchFamily="18" charset="-52"/>
                          <a:ea typeface="PT Astra Serif" pitchFamily="18" charset="-52"/>
                        </a:rPr>
                        <a:t>2</a:t>
                      </a:r>
                      <a:r>
                        <a:rPr lang="en-US" sz="1400" dirty="0" smtClean="0">
                          <a:latin typeface="PT Astra Serif" pitchFamily="18" charset="-52"/>
                          <a:ea typeface="PT Astra Serif" pitchFamily="18" charset="-52"/>
                        </a:rPr>
                        <a:t> </a:t>
                      </a:r>
                      <a:r>
                        <a:rPr lang="en-US" sz="1400" dirty="0" err="1" smtClean="0">
                          <a:latin typeface="PT Astra Serif" pitchFamily="18" charset="-52"/>
                          <a:ea typeface="PT Astra Serif" pitchFamily="18" charset="-52"/>
                        </a:rPr>
                        <a:t>слайд</a:t>
                      </a:r>
                      <a:endParaRPr lang="ru-RU" sz="1400" dirty="0">
                        <a:latin typeface="PT Astra Serif" pitchFamily="18" charset="-52"/>
                        <a:ea typeface="PT Astra Serif" pitchFamily="18" charset="-52"/>
                      </a:endParaRPr>
                    </a:p>
                  </a:txBody>
                  <a:tcPr/>
                </a:tc>
              </a:tr>
              <a:tr h="68043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PT Astra Serif" pitchFamily="18" charset="-52"/>
                          <a:ea typeface="PT Astra Serif" pitchFamily="18" charset="-52"/>
                          <a:cs typeface="Calibri" panose="020F0502020204030204" pitchFamily="34" charset="0"/>
                        </a:rPr>
                        <a:t>              </a:t>
                      </a:r>
                      <a:r>
                        <a:rPr lang="ru-RU" sz="1400" dirty="0" smtClean="0">
                          <a:latin typeface="PT Astra Serif" pitchFamily="18" charset="-52"/>
                          <a:ea typeface="PT Astra Serif" pitchFamily="18" charset="-52"/>
                          <a:cs typeface="Calibri" panose="020F0502020204030204" pitchFamily="34" charset="0"/>
                        </a:rPr>
                        <a:t>Дошкольное образование</a:t>
                      </a:r>
                      <a:endParaRPr lang="en-US" sz="1400" dirty="0" smtClean="0">
                        <a:latin typeface="PT Astra Serif" pitchFamily="18" charset="-52"/>
                        <a:ea typeface="PT Astra Serif" pitchFamily="18" charset="-52"/>
                        <a:cs typeface="Calibri" panose="020F0502020204030204" pitchFamily="34" charset="0"/>
                      </a:endParaRPr>
                    </a:p>
                    <a:p>
                      <a:endParaRPr lang="ru-RU" sz="1400" dirty="0">
                        <a:latin typeface="PT Astra Serif" pitchFamily="18" charset="-52"/>
                        <a:ea typeface="PT Astra Serif" pitchFamily="18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PT Astra Serif" pitchFamily="18" charset="-52"/>
                          <a:ea typeface="PT Astra Serif" pitchFamily="18" charset="-52"/>
                        </a:rPr>
                        <a:t>9 </a:t>
                      </a:r>
                      <a:r>
                        <a:rPr lang="en-US" sz="1400" dirty="0" err="1" smtClean="0">
                          <a:latin typeface="PT Astra Serif" pitchFamily="18" charset="-52"/>
                          <a:ea typeface="PT Astra Serif" pitchFamily="18" charset="-52"/>
                        </a:rPr>
                        <a:t>слайд</a:t>
                      </a:r>
                      <a:endParaRPr lang="ru-RU" sz="1400" dirty="0">
                        <a:latin typeface="PT Astra Serif" pitchFamily="18" charset="-52"/>
                        <a:ea typeface="PT Astra Serif" pitchFamily="18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PT Astra Serif" pitchFamily="18" charset="-52"/>
                          <a:ea typeface="PT Astra Serif" pitchFamily="18" charset="-52"/>
                        </a:rPr>
                        <a:t>            </a:t>
                      </a:r>
                    </a:p>
                    <a:p>
                      <a:r>
                        <a:rPr lang="en-US" sz="1400" dirty="0" smtClean="0">
                          <a:latin typeface="PT Astra Serif" pitchFamily="18" charset="-52"/>
                          <a:ea typeface="PT Astra Serif" pitchFamily="18" charset="-52"/>
                        </a:rPr>
                        <a:t>           </a:t>
                      </a:r>
                      <a:r>
                        <a:rPr lang="ru-RU" sz="1400" dirty="0" smtClean="0">
                          <a:latin typeface="PT Astra Serif" pitchFamily="18" charset="-52"/>
                          <a:ea typeface="PT Astra Serif" pitchFamily="18" charset="-52"/>
                        </a:rPr>
                        <a:t>     </a:t>
                      </a:r>
                      <a:r>
                        <a:rPr lang="en-US" sz="1400" dirty="0" smtClean="0">
                          <a:latin typeface="PT Astra Serif" pitchFamily="18" charset="-52"/>
                          <a:ea typeface="PT Astra Serif" pitchFamily="18" charset="-52"/>
                        </a:rPr>
                        <a:t> </a:t>
                      </a:r>
                      <a:r>
                        <a:rPr lang="en-US" sz="1400" dirty="0" err="1" smtClean="0">
                          <a:latin typeface="PT Astra Serif" pitchFamily="18" charset="-52"/>
                          <a:ea typeface="PT Astra Serif" pitchFamily="18" charset="-52"/>
                        </a:rPr>
                        <a:t>Каждому</a:t>
                      </a:r>
                      <a:r>
                        <a:rPr lang="en-US" sz="1400" dirty="0" smtClean="0">
                          <a:latin typeface="PT Astra Serif" pitchFamily="18" charset="-52"/>
                          <a:ea typeface="PT Astra Serif" pitchFamily="18" charset="-52"/>
                        </a:rPr>
                        <a:t> </a:t>
                      </a:r>
                      <a:r>
                        <a:rPr lang="en-US" sz="1400" dirty="0" err="1" smtClean="0">
                          <a:latin typeface="PT Astra Serif" pitchFamily="18" charset="-52"/>
                          <a:ea typeface="PT Astra Serif" pitchFamily="18" charset="-52"/>
                        </a:rPr>
                        <a:t>нужна</a:t>
                      </a:r>
                      <a:r>
                        <a:rPr lang="en-US" sz="1400" dirty="0" smtClean="0">
                          <a:latin typeface="PT Astra Serif" pitchFamily="18" charset="-52"/>
                          <a:ea typeface="PT Astra Serif" pitchFamily="18" charset="-52"/>
                        </a:rPr>
                        <a:t> </a:t>
                      </a:r>
                      <a:r>
                        <a:rPr lang="en-US" sz="1400" dirty="0" err="1" smtClean="0">
                          <a:latin typeface="PT Astra Serif" pitchFamily="18" charset="-52"/>
                          <a:ea typeface="PT Astra Serif" pitchFamily="18" charset="-52"/>
                        </a:rPr>
                        <a:t>семья</a:t>
                      </a:r>
                      <a:endParaRPr lang="en-US" sz="1400" dirty="0" smtClean="0">
                        <a:latin typeface="PT Astra Serif" pitchFamily="18" charset="-52"/>
                        <a:ea typeface="PT Astra Serif" pitchFamily="18" charset="-52"/>
                      </a:endParaRPr>
                    </a:p>
                    <a:p>
                      <a:r>
                        <a:rPr lang="en-US" sz="1400" dirty="0" smtClean="0">
                          <a:latin typeface="PT Astra Serif" pitchFamily="18" charset="-52"/>
                          <a:ea typeface="PT Astra Serif" pitchFamily="18" charset="-52"/>
                        </a:rPr>
                        <a:t> </a:t>
                      </a:r>
                      <a:endParaRPr lang="ru-RU" sz="1400" dirty="0">
                        <a:latin typeface="PT Astra Serif" pitchFamily="18" charset="-52"/>
                        <a:ea typeface="PT Astra Serif" pitchFamily="18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PT Astra Serif" pitchFamily="18" charset="-52"/>
                          <a:ea typeface="PT Astra Serif" pitchFamily="18" charset="-52"/>
                        </a:rPr>
                        <a:t>2</a:t>
                      </a:r>
                      <a:r>
                        <a:rPr lang="ru-RU" sz="1400" dirty="0" smtClean="0">
                          <a:latin typeface="PT Astra Serif" pitchFamily="18" charset="-52"/>
                          <a:ea typeface="PT Astra Serif" pitchFamily="18" charset="-52"/>
                        </a:rPr>
                        <a:t>3</a:t>
                      </a:r>
                      <a:r>
                        <a:rPr lang="en-US" sz="1400" dirty="0" smtClean="0">
                          <a:latin typeface="PT Astra Serif" pitchFamily="18" charset="-52"/>
                          <a:ea typeface="PT Astra Serif" pitchFamily="18" charset="-52"/>
                        </a:rPr>
                        <a:t> </a:t>
                      </a:r>
                      <a:r>
                        <a:rPr lang="en-US" sz="1400" dirty="0" err="1" smtClean="0">
                          <a:latin typeface="PT Astra Serif" pitchFamily="18" charset="-52"/>
                          <a:ea typeface="PT Astra Serif" pitchFamily="18" charset="-52"/>
                        </a:rPr>
                        <a:t>слайд</a:t>
                      </a:r>
                      <a:endParaRPr lang="ru-RU" sz="1400" dirty="0">
                        <a:latin typeface="PT Astra Serif" pitchFamily="18" charset="-52"/>
                        <a:ea typeface="PT Astra Serif" pitchFamily="18" charset="-52"/>
                      </a:endParaRPr>
                    </a:p>
                  </a:txBody>
                  <a:tcPr/>
                </a:tc>
              </a:tr>
              <a:tr h="69560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PT Astra Serif" pitchFamily="18" charset="-52"/>
                          <a:ea typeface="PT Astra Serif" pitchFamily="18" charset="-52"/>
                        </a:rPr>
                        <a:t> </a:t>
                      </a:r>
                      <a:r>
                        <a:rPr lang="ru-RU" sz="1400" dirty="0" smtClean="0">
                          <a:latin typeface="PT Astra Serif" pitchFamily="18" charset="-52"/>
                          <a:ea typeface="PT Astra Serif" pitchFamily="18" charset="-52"/>
                        </a:rPr>
                        <a:t>Строительство и</a:t>
                      </a:r>
                      <a:endParaRPr lang="en-US" sz="1400" dirty="0" smtClean="0">
                        <a:latin typeface="PT Astra Serif" pitchFamily="18" charset="-52"/>
                        <a:ea typeface="PT Astra Serif" pitchFamily="18" charset="-52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PT Astra Serif" pitchFamily="18" charset="-52"/>
                          <a:ea typeface="PT Astra Serif" pitchFamily="18" charset="-52"/>
                        </a:rPr>
                        <a:t> инфраструктурные 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PT Astra Serif" pitchFamily="18" charset="-52"/>
                          <a:ea typeface="PT Astra Serif" pitchFamily="18" charset="-52"/>
                        </a:rPr>
                        <a:t>изменения</a:t>
                      </a:r>
                      <a:endParaRPr lang="ru-RU" sz="1400" dirty="0">
                        <a:latin typeface="PT Astra Serif" pitchFamily="18" charset="-52"/>
                        <a:ea typeface="PT Astra Serif" pitchFamily="18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PT Astra Serif" pitchFamily="18" charset="-52"/>
                          <a:ea typeface="PT Astra Serif" pitchFamily="18" charset="-52"/>
                        </a:rPr>
                        <a:t>10 </a:t>
                      </a:r>
                      <a:r>
                        <a:rPr lang="en-US" sz="1400" dirty="0" err="1" smtClean="0">
                          <a:latin typeface="PT Astra Serif" pitchFamily="18" charset="-52"/>
                          <a:ea typeface="PT Astra Serif" pitchFamily="18" charset="-52"/>
                        </a:rPr>
                        <a:t>слайд</a:t>
                      </a:r>
                      <a:endParaRPr lang="ru-RU" sz="1400" dirty="0">
                        <a:latin typeface="PT Astra Serif" pitchFamily="18" charset="-52"/>
                        <a:ea typeface="PT Astra Serif" pitchFamily="18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PT Astra Serif" pitchFamily="18" charset="-52"/>
                          <a:ea typeface="PT Astra Serif" pitchFamily="18" charset="-52"/>
                        </a:rPr>
                        <a:t>         </a:t>
                      </a:r>
                      <a:r>
                        <a:rPr lang="en-US" sz="1400" dirty="0" err="1" smtClean="0">
                          <a:latin typeface="PT Astra Serif" pitchFamily="18" charset="-52"/>
                          <a:ea typeface="PT Astra Serif" pitchFamily="18" charset="-52"/>
                        </a:rPr>
                        <a:t>Цели</a:t>
                      </a:r>
                      <a:r>
                        <a:rPr lang="en-US" sz="1400" dirty="0" smtClean="0">
                          <a:latin typeface="PT Astra Serif" pitchFamily="18" charset="-52"/>
                          <a:ea typeface="PT Astra Serif" pitchFamily="18" charset="-52"/>
                        </a:rPr>
                        <a:t> </a:t>
                      </a:r>
                      <a:r>
                        <a:rPr lang="en-US" sz="1400" dirty="0" err="1" smtClean="0">
                          <a:latin typeface="PT Astra Serif" pitchFamily="18" charset="-52"/>
                          <a:ea typeface="PT Astra Serif" pitchFamily="18" charset="-52"/>
                        </a:rPr>
                        <a:t>развития</a:t>
                      </a:r>
                      <a:r>
                        <a:rPr lang="en-US" sz="1400" dirty="0" smtClean="0">
                          <a:latin typeface="PT Astra Serif" pitchFamily="18" charset="-52"/>
                          <a:ea typeface="PT Astra Serif" pitchFamily="18" charset="-52"/>
                        </a:rPr>
                        <a:t> </a:t>
                      </a:r>
                      <a:r>
                        <a:rPr lang="en-US" sz="1400" dirty="0" err="1" smtClean="0">
                          <a:latin typeface="PT Astra Serif" pitchFamily="18" charset="-52"/>
                          <a:ea typeface="PT Astra Serif" pitchFamily="18" charset="-52"/>
                        </a:rPr>
                        <a:t>системы</a:t>
                      </a:r>
                      <a:r>
                        <a:rPr lang="en-US" sz="1400" dirty="0" smtClean="0">
                          <a:latin typeface="PT Astra Serif" pitchFamily="18" charset="-52"/>
                          <a:ea typeface="PT Astra Serif" pitchFamily="18" charset="-52"/>
                        </a:rPr>
                        <a:t>                                                                         </a:t>
                      </a:r>
                      <a:r>
                        <a:rPr lang="en-US" sz="1400" dirty="0" err="1" smtClean="0">
                          <a:latin typeface="PT Astra Serif" pitchFamily="18" charset="-52"/>
                          <a:ea typeface="PT Astra Serif" pitchFamily="18" charset="-52"/>
                        </a:rPr>
                        <a:t>образования</a:t>
                      </a:r>
                      <a:endParaRPr lang="ru-RU" sz="1400" dirty="0">
                        <a:latin typeface="PT Astra Serif" pitchFamily="18" charset="-52"/>
                        <a:ea typeface="PT Astra Serif" pitchFamily="18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PT Astra Serif" pitchFamily="18" charset="-52"/>
                          <a:ea typeface="PT Astra Serif" pitchFamily="18" charset="-52"/>
                        </a:rPr>
                        <a:t>2</a:t>
                      </a:r>
                      <a:r>
                        <a:rPr lang="ru-RU" sz="1400" dirty="0" smtClean="0">
                          <a:latin typeface="PT Astra Serif" pitchFamily="18" charset="-52"/>
                          <a:ea typeface="PT Astra Serif" pitchFamily="18" charset="-52"/>
                        </a:rPr>
                        <a:t>4</a:t>
                      </a:r>
                      <a:r>
                        <a:rPr lang="en-US" sz="1400" dirty="0" smtClean="0">
                          <a:latin typeface="PT Astra Serif" pitchFamily="18" charset="-52"/>
                          <a:ea typeface="PT Astra Serif" pitchFamily="18" charset="-52"/>
                        </a:rPr>
                        <a:t> </a:t>
                      </a:r>
                      <a:r>
                        <a:rPr lang="en-US" sz="1400" dirty="0" err="1" smtClean="0">
                          <a:latin typeface="PT Astra Serif" pitchFamily="18" charset="-52"/>
                          <a:ea typeface="PT Astra Serif" pitchFamily="18" charset="-52"/>
                        </a:rPr>
                        <a:t>слайд</a:t>
                      </a:r>
                      <a:endParaRPr lang="ru-RU" sz="1400" dirty="0">
                        <a:latin typeface="PT Astra Serif" pitchFamily="18" charset="-52"/>
                        <a:ea typeface="PT Astra Serif" pitchFamily="18" charset="-52"/>
                      </a:endParaRPr>
                    </a:p>
                  </a:txBody>
                  <a:tcPr/>
                </a:tc>
              </a:tr>
              <a:tr h="592581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PT Astra Serif" pitchFamily="18" charset="-52"/>
                          <a:ea typeface="PT Astra Serif" pitchFamily="18" charset="-52"/>
                        </a:rPr>
                        <a:t>                  </a:t>
                      </a:r>
                      <a:r>
                        <a:rPr lang="en-US" sz="1400" dirty="0" err="1" smtClean="0">
                          <a:latin typeface="PT Astra Serif" pitchFamily="18" charset="-52"/>
                          <a:ea typeface="PT Astra Serif" pitchFamily="18" charset="-52"/>
                        </a:rPr>
                        <a:t>Образование</a:t>
                      </a:r>
                      <a:r>
                        <a:rPr lang="en-US" sz="1400" dirty="0" smtClean="0">
                          <a:latin typeface="PT Astra Serif" pitchFamily="18" charset="-52"/>
                          <a:ea typeface="PT Astra Serif" pitchFamily="18" charset="-52"/>
                        </a:rPr>
                        <a:t> в </a:t>
                      </a:r>
                      <a:r>
                        <a:rPr lang="en-US" sz="1400" dirty="0" err="1" smtClean="0">
                          <a:latin typeface="PT Astra Serif" pitchFamily="18" charset="-52"/>
                          <a:ea typeface="PT Astra Serif" pitchFamily="18" charset="-52"/>
                        </a:rPr>
                        <a:t>школе</a:t>
                      </a:r>
                      <a:endParaRPr lang="ru-RU" sz="1400" dirty="0">
                        <a:latin typeface="PT Astra Serif" pitchFamily="18" charset="-52"/>
                        <a:ea typeface="PT Astra Serif" pitchFamily="18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PT Astra Serif" pitchFamily="18" charset="-52"/>
                          <a:ea typeface="PT Astra Serif" pitchFamily="18" charset="-52"/>
                        </a:rPr>
                        <a:t>11-1</a:t>
                      </a:r>
                      <a:r>
                        <a:rPr lang="ru-RU" sz="1400" dirty="0" smtClean="0">
                          <a:latin typeface="PT Astra Serif" pitchFamily="18" charset="-52"/>
                          <a:ea typeface="PT Astra Serif" pitchFamily="18" charset="-52"/>
                        </a:rPr>
                        <a:t>7</a:t>
                      </a:r>
                      <a:r>
                        <a:rPr lang="en-US" sz="1400" dirty="0" smtClean="0">
                          <a:latin typeface="PT Astra Serif" pitchFamily="18" charset="-52"/>
                          <a:ea typeface="PT Astra Serif" pitchFamily="18" charset="-52"/>
                        </a:rPr>
                        <a:t> </a:t>
                      </a:r>
                      <a:r>
                        <a:rPr lang="en-US" sz="1400" dirty="0" err="1" smtClean="0">
                          <a:latin typeface="PT Astra Serif" pitchFamily="18" charset="-52"/>
                          <a:ea typeface="PT Astra Serif" pitchFamily="18" charset="-52"/>
                        </a:rPr>
                        <a:t>слайды</a:t>
                      </a:r>
                      <a:endParaRPr lang="ru-RU" sz="1400" dirty="0">
                        <a:latin typeface="PT Astra Serif" pitchFamily="18" charset="-52"/>
                        <a:ea typeface="PT Astra Serif" pitchFamily="18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PT Astra Serif" pitchFamily="18" charset="-52"/>
                        <a:ea typeface="PT Astra Serif" pitchFamily="18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PT Astra Serif" pitchFamily="18" charset="-52"/>
                        <a:ea typeface="PT Astra Serif" pitchFamily="18" charset="-52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Рисунок 6" descr="http://900igr.net/up/datas/116079/031.jpg"/>
          <p:cNvPicPr/>
          <p:nvPr/>
        </p:nvPicPr>
        <p:blipFill>
          <a:blip r:embed="rId2" cstate="print"/>
          <a:srcRect l="11189" t="12299" r="62945" b="55615"/>
          <a:stretch>
            <a:fillRect/>
          </a:stretch>
        </p:blipFill>
        <p:spPr bwMode="auto">
          <a:xfrm>
            <a:off x="4500562" y="1857364"/>
            <a:ext cx="553444" cy="513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900igr.net/up/datas/184396/005.jpg"/>
          <p:cNvPicPr/>
          <p:nvPr/>
        </p:nvPicPr>
        <p:blipFill>
          <a:blip r:embed="rId3" cstate="print"/>
          <a:srcRect l="56157" t="49536" r="2138" b="1640"/>
          <a:stretch>
            <a:fillRect/>
          </a:stretch>
        </p:blipFill>
        <p:spPr bwMode="auto">
          <a:xfrm>
            <a:off x="4500562" y="2428868"/>
            <a:ext cx="556590" cy="489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s://consot.ru/wp-content/uploads/2020/02/%D0%9A%D0%BE%D0%BC%D0%BF%D0%BB%D0%B5%D0%BA%D1%81%D0%BD%D0%B0%D1%8F-%D0%B1%D0%B5%D0%B7%D0%BE%D0%BF%D0%B0%D1%81%D0%BD%D0%BE%D1%81%D1%82%D1%8C-2020.jpg"/>
          <p:cNvPicPr/>
          <p:nvPr/>
        </p:nvPicPr>
        <p:blipFill>
          <a:blip r:embed="rId4"/>
          <a:srcRect l="13866" t="29048" r="67526" b="37857"/>
          <a:stretch>
            <a:fillRect/>
          </a:stretch>
        </p:blipFill>
        <p:spPr bwMode="auto">
          <a:xfrm>
            <a:off x="4500562" y="3000372"/>
            <a:ext cx="622898" cy="620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://mou70.ru/images/2020-all/%D1%88%D0%BA%D0%BE%D0%BB%D1%8C%D0%BD%D0%BE%D0%B5%20%D0%BF%D0%B8%D1%82%D0%B0%D0%BD%D0%B8%D0%B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3714752"/>
            <a:ext cx="561395" cy="555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s://present5.com/presentforday2/20170131/5.semeynaya_pedagogika_images/5.semeynaya_pedagogika_24.jpg"/>
          <p:cNvPicPr/>
          <p:nvPr/>
        </p:nvPicPr>
        <p:blipFill>
          <a:blip r:embed="rId6" cstate="print"/>
          <a:srcRect l="1015" t="50357" r="64145" b="3393"/>
          <a:stretch>
            <a:fillRect/>
          </a:stretch>
        </p:blipFill>
        <p:spPr bwMode="auto">
          <a:xfrm>
            <a:off x="4500562" y="4286256"/>
            <a:ext cx="571504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https://thepresentation.ru/img/thumbs/08badb1abc3203c6bb7023d6b71258f7-800x.jpg"/>
          <p:cNvPicPr/>
          <p:nvPr/>
        </p:nvPicPr>
        <p:blipFill>
          <a:blip r:embed="rId7" cstate="print"/>
          <a:srcRect l="8245" t="26916" r="49331" b="26025"/>
          <a:stretch>
            <a:fillRect/>
          </a:stretch>
        </p:blipFill>
        <p:spPr bwMode="auto">
          <a:xfrm>
            <a:off x="4500562" y="5000636"/>
            <a:ext cx="668331" cy="556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https://xn--80abbqipopbve.xn--p1ai/attachments/Image/s1200.png?template=generic"/>
          <p:cNvPicPr/>
          <p:nvPr/>
        </p:nvPicPr>
        <p:blipFill>
          <a:blip r:embed="rId8" cstate="print"/>
          <a:srcRect l="17386" r="1418"/>
          <a:stretch>
            <a:fillRect/>
          </a:stretch>
        </p:blipFill>
        <p:spPr bwMode="auto">
          <a:xfrm>
            <a:off x="357158" y="5643578"/>
            <a:ext cx="628056" cy="405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https://rksolutions.com/images/GoRPMPage/KeyFeaturesGoRPM/TabsJPEG/CloudSystemPNGPage.jpeg"/>
          <p:cNvPicPr/>
          <p:nvPr/>
        </p:nvPicPr>
        <p:blipFill>
          <a:blip r:embed="rId9" cstate="print"/>
          <a:srcRect l="9309" t="8233" r="10578" b="7630"/>
          <a:stretch>
            <a:fillRect/>
          </a:stretch>
        </p:blipFill>
        <p:spPr bwMode="auto">
          <a:xfrm>
            <a:off x="285720" y="4857760"/>
            <a:ext cx="714380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https://userdocs.ru/pars_docs/refs/65/64283/64283_html_m1992c5c3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5720" y="4143380"/>
            <a:ext cx="723899" cy="61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http://images.myshared.ru/7/826014/slide_9.jpg"/>
          <p:cNvPicPr/>
          <p:nvPr/>
        </p:nvPicPr>
        <p:blipFill>
          <a:blip r:embed="rId11" cstate="print"/>
          <a:srcRect l="3967" t="35843" r="53228" b="10304"/>
          <a:stretch>
            <a:fillRect/>
          </a:stretch>
        </p:blipFill>
        <p:spPr bwMode="auto">
          <a:xfrm>
            <a:off x="285720" y="3429000"/>
            <a:ext cx="748535" cy="707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https://kfc.biz.ua/sites/default/files/styles/default/public/field/image/manager_0.jpg?itok=it6Cl4D5"/>
          <p:cNvPicPr/>
          <p:nvPr/>
        </p:nvPicPr>
        <p:blipFill>
          <a:blip r:embed="rId12" cstate="print"/>
          <a:srcRect l="17743" r="17014"/>
          <a:stretch>
            <a:fillRect/>
          </a:stretch>
        </p:blipFill>
        <p:spPr bwMode="auto">
          <a:xfrm>
            <a:off x="285720" y="2928934"/>
            <a:ext cx="71438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http://itd2.mycdn.me/image?id=890894242186&amp;t=20&amp;plc=MOBILE&amp;tkn=*ezcn6_tuiDSzC5NHo9OSg-R-Bew"/>
          <p:cNvPicPr/>
          <p:nvPr/>
        </p:nvPicPr>
        <p:blipFill>
          <a:blip r:embed="rId13" cstate="print"/>
          <a:srcRect l="7986" t="47015" r="9287" b="5301"/>
          <a:stretch>
            <a:fillRect/>
          </a:stretch>
        </p:blipFill>
        <p:spPr bwMode="auto">
          <a:xfrm>
            <a:off x="357158" y="2143116"/>
            <a:ext cx="714380" cy="45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https://zyazinaolga.ru/wp-content/uploads/2021/03/dostizheniya.png"/>
          <p:cNvPicPr/>
          <p:nvPr/>
        </p:nvPicPr>
        <p:blipFill>
          <a:blip r:embed="rId14" cstate="print"/>
          <a:srcRect r="6371" b="4153"/>
          <a:stretch>
            <a:fillRect/>
          </a:stretch>
        </p:blipFill>
        <p:spPr bwMode="auto">
          <a:xfrm>
            <a:off x="214282" y="1643050"/>
            <a:ext cx="688616" cy="590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https://fsd.multiurok.ru/html/2020/05/24/s_5eca656fc7e97/img2.jpg"/>
          <p:cNvPicPr/>
          <p:nvPr/>
        </p:nvPicPr>
        <p:blipFill>
          <a:blip r:embed="rId15" cstate="print"/>
          <a:srcRect l="51751" t="43291" r="20958" b="13655"/>
          <a:stretch>
            <a:fillRect/>
          </a:stretch>
        </p:blipFill>
        <p:spPr bwMode="auto">
          <a:xfrm>
            <a:off x="285720" y="1071546"/>
            <a:ext cx="642942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 descr="https://tatngpi.ru/upload/iblock/d89/d897d2afe94b39267449263e1d01fea1.png"/>
          <p:cNvPicPr/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500562" y="1142984"/>
            <a:ext cx="723569" cy="723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30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14282" y="214290"/>
            <a:ext cx="1000100" cy="933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85720" y="142852"/>
            <a:ext cx="8229600" cy="101122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100" b="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/>
            </a:r>
            <a:br>
              <a:rPr lang="en-US" sz="3100" b="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</a:br>
            <a:r>
              <a:rPr lang="ru-RU" sz="3100" dirty="0" smtClean="0">
                <a:solidFill>
                  <a:schemeClr val="accent1">
                    <a:lumMod val="75000"/>
                  </a:schemeClr>
                </a:solidFill>
                <a:latin typeface="PT Astra Serif" pitchFamily="18" charset="-52"/>
                <a:ea typeface="PT Astra Serif" pitchFamily="18" charset="-52"/>
              </a:rPr>
              <a:t>Система </a:t>
            </a:r>
            <a:r>
              <a:rPr lang="ru-RU" sz="3100" dirty="0">
                <a:solidFill>
                  <a:schemeClr val="accent1">
                    <a:lumMod val="75000"/>
                  </a:schemeClr>
                </a:solidFill>
                <a:latin typeface="PT Astra Serif" pitchFamily="18" charset="-52"/>
                <a:ea typeface="PT Astra Serif" pitchFamily="18" charset="-52"/>
              </a:rPr>
              <a:t>образования Тазовского района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с двумя скругленными соседними углами 3"/>
          <p:cNvSpPr/>
          <p:nvPr/>
        </p:nvSpPr>
        <p:spPr>
          <a:xfrm>
            <a:off x="2786050" y="928670"/>
            <a:ext cx="3643338" cy="357190"/>
          </a:xfrm>
          <a:prstGeom prst="round2Same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Департамент образования</a:t>
            </a:r>
            <a:endParaRPr lang="ru-RU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rot="5400000">
            <a:off x="1179489" y="3678239"/>
            <a:ext cx="364333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rot="5400000">
            <a:off x="4251323" y="3678239"/>
            <a:ext cx="364333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2"/>
          <p:cNvSpPr txBox="1">
            <a:spLocks/>
          </p:cNvSpPr>
          <p:nvPr/>
        </p:nvSpPr>
        <p:spPr>
          <a:xfrm>
            <a:off x="3214678" y="1571612"/>
            <a:ext cx="2714644" cy="357190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PT Astra Serif" pitchFamily="18" charset="-52"/>
                <a:ea typeface="PT Astra Serif" pitchFamily="18" charset="-52"/>
                <a:cs typeface="+mj-cs"/>
              </a:rPr>
              <a:t/>
            </a:r>
            <a:b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PT Astra Serif" pitchFamily="18" charset="-52"/>
                <a:ea typeface="PT Astra Serif" pitchFamily="18" charset="-52"/>
                <a:cs typeface="+mj-cs"/>
              </a:rPr>
            </a:br>
            <a:endParaRPr kumimoji="0" lang="ru-RU" sz="1000" b="1" i="0" u="none" strike="noStrike" kern="1200" cap="none" spc="0" normalizeH="0" baseline="0" noProof="0" dirty="0">
              <a:ln>
                <a:noFill/>
              </a:ln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PT Astra Serif" pitchFamily="18" charset="-52"/>
              <a:ea typeface="PT Astra Serif" pitchFamily="18" charset="-52"/>
              <a:cs typeface="+mj-cs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2857488" y="1643050"/>
            <a:ext cx="3429024" cy="500066"/>
          </a:xfrm>
          <a:prstGeom prst="rect">
            <a:avLst/>
          </a:prstGeom>
        </p:spPr>
        <p:txBody>
          <a:bodyPr vert="horz">
            <a:normAutofit fontScale="62500" lnSpcReduction="20000"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r>
              <a:rPr lang="ru-RU" sz="2400" b="1" i="1" dirty="0" smtClean="0">
                <a:latin typeface="PT Astra Serif" pitchFamily="18" charset="-52"/>
                <a:ea typeface="PT Astra Serif" pitchFamily="18" charset="-52"/>
              </a:rPr>
              <a:t>общеобразовательных организаций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T Astra Serif" pitchFamily="18" charset="-52"/>
              <a:ea typeface="PT Astra Serif" pitchFamily="18" charset="-52"/>
              <a:cs typeface="+mn-cs"/>
            </a:endParaRPr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571472" y="3214686"/>
            <a:ext cx="7854696" cy="17526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T Astra Serif" pitchFamily="18" charset="-52"/>
              <a:ea typeface="PT Astra Serif" pitchFamily="18" charset="-52"/>
              <a:cs typeface="+mn-cs"/>
            </a:endParaRPr>
          </a:p>
        </p:txBody>
      </p:sp>
      <p:sp>
        <p:nvSpPr>
          <p:cNvPr id="12" name="Подзаголовок 2"/>
          <p:cNvSpPr txBox="1">
            <a:spLocks/>
          </p:cNvSpPr>
          <p:nvPr/>
        </p:nvSpPr>
        <p:spPr>
          <a:xfrm>
            <a:off x="4143372" y="1357298"/>
            <a:ext cx="490542" cy="347666"/>
          </a:xfrm>
          <a:prstGeom prst="rect">
            <a:avLst/>
          </a:prstGeom>
        </p:spPr>
        <p:txBody>
          <a:bodyPr vert="horz">
            <a:normAutofit fontScale="85000" lnSpcReduction="20000"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PT Astra Serif" pitchFamily="18" charset="-52"/>
                <a:ea typeface="PT Astra Serif" pitchFamily="18" charset="-52"/>
                <a:cs typeface="+mn-cs"/>
              </a:rPr>
              <a:t>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Monotype Corsiva" pitchFamily="66" charset="0"/>
                <a:ea typeface="PT Astra Serif" pitchFamily="18" charset="-52"/>
              </a:rPr>
              <a:t>6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Monotype Corsiva" pitchFamily="66" charset="0"/>
              <a:ea typeface="PT Astra Serif" pitchFamily="18" charset="-52"/>
            </a:endParaRPr>
          </a:p>
        </p:txBody>
      </p:sp>
      <p:sp>
        <p:nvSpPr>
          <p:cNvPr id="13" name="Подзаголовок 2"/>
          <p:cNvSpPr txBox="1">
            <a:spLocks/>
          </p:cNvSpPr>
          <p:nvPr/>
        </p:nvSpPr>
        <p:spPr>
          <a:xfrm>
            <a:off x="-214346" y="1643050"/>
            <a:ext cx="3429024" cy="500066"/>
          </a:xfrm>
          <a:prstGeom prst="rect">
            <a:avLst/>
          </a:prstGeom>
        </p:spPr>
        <p:txBody>
          <a:bodyPr vert="horz">
            <a:normAutofit fontScale="62500" lnSpcReduction="20000"/>
          </a:bodyPr>
          <a:lstStyle/>
          <a:p>
            <a:pPr marL="365760" marR="0" lvl="0" indent="-256032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r>
              <a:rPr lang="ru-RU" sz="2400" b="1" i="1" dirty="0" smtClean="0">
                <a:latin typeface="PT Astra Serif" pitchFamily="18" charset="-52"/>
                <a:ea typeface="PT Astra Serif" pitchFamily="18" charset="-52"/>
              </a:rPr>
              <a:t> организаций дошкольного образования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T Astra Serif" pitchFamily="18" charset="-52"/>
              <a:ea typeface="PT Astra Serif" pitchFamily="18" charset="-52"/>
              <a:cs typeface="+mn-cs"/>
            </a:endParaRPr>
          </a:p>
        </p:txBody>
      </p:sp>
      <p:sp>
        <p:nvSpPr>
          <p:cNvPr id="14" name="Подзаголовок 2"/>
          <p:cNvSpPr txBox="1">
            <a:spLocks/>
          </p:cNvSpPr>
          <p:nvPr/>
        </p:nvSpPr>
        <p:spPr>
          <a:xfrm>
            <a:off x="5786446" y="1643050"/>
            <a:ext cx="3429024" cy="500066"/>
          </a:xfrm>
          <a:prstGeom prst="rect">
            <a:avLst/>
          </a:prstGeom>
        </p:spPr>
        <p:txBody>
          <a:bodyPr vert="horz">
            <a:normAutofit fontScale="62500" lnSpcReduction="20000"/>
          </a:bodyPr>
          <a:lstStyle/>
          <a:p>
            <a:pPr marL="365760" marR="0" lvl="0" indent="-256032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r>
              <a:rPr lang="ru-RU" sz="2400" b="1" i="1" dirty="0" smtClean="0">
                <a:latin typeface="PT Astra Serif" pitchFamily="18" charset="-52"/>
                <a:ea typeface="PT Astra Serif" pitchFamily="18" charset="-52"/>
              </a:rPr>
              <a:t>организации дополнительного образования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T Astra Serif" pitchFamily="18" charset="-52"/>
              <a:ea typeface="PT Astra Serif" pitchFamily="18" charset="-52"/>
              <a:cs typeface="+mn-cs"/>
            </a:endParaRPr>
          </a:p>
        </p:txBody>
      </p:sp>
      <p:sp>
        <p:nvSpPr>
          <p:cNvPr id="15" name="Подзаголовок 2"/>
          <p:cNvSpPr txBox="1">
            <a:spLocks/>
          </p:cNvSpPr>
          <p:nvPr/>
        </p:nvSpPr>
        <p:spPr>
          <a:xfrm>
            <a:off x="1285852" y="1357298"/>
            <a:ext cx="500066" cy="347666"/>
          </a:xfrm>
          <a:prstGeom prst="rect">
            <a:avLst/>
          </a:prstGeom>
        </p:spPr>
        <p:txBody>
          <a:bodyPr vert="horz">
            <a:normAutofit fontScale="85000" lnSpcReduction="20000"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PT Astra Serif" pitchFamily="18" charset="-52"/>
                <a:ea typeface="PT Astra Serif" pitchFamily="18" charset="-52"/>
                <a:cs typeface="+mn-cs"/>
              </a:rPr>
              <a:t> </a:t>
            </a:r>
            <a:r>
              <a:rPr lang="ru-RU" sz="2400" b="1" dirty="0" smtClean="0">
                <a:solidFill>
                  <a:srgbClr val="663300"/>
                </a:solidFill>
                <a:latin typeface="Monotype Corsiva" pitchFamily="66" charset="0"/>
                <a:ea typeface="PT Astra Serif" pitchFamily="18" charset="-52"/>
                <a:cs typeface="+mn-cs"/>
              </a:rPr>
              <a:t>9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Monotype Corsiva" pitchFamily="66" charset="0"/>
              <a:ea typeface="PT Astra Serif" pitchFamily="18" charset="-52"/>
            </a:endParaRPr>
          </a:p>
        </p:txBody>
      </p:sp>
      <p:sp>
        <p:nvSpPr>
          <p:cNvPr id="16" name="Подзаголовок 2"/>
          <p:cNvSpPr txBox="1">
            <a:spLocks/>
          </p:cNvSpPr>
          <p:nvPr/>
        </p:nvSpPr>
        <p:spPr>
          <a:xfrm>
            <a:off x="7286644" y="1357298"/>
            <a:ext cx="490542" cy="347666"/>
          </a:xfrm>
          <a:prstGeom prst="rect">
            <a:avLst/>
          </a:prstGeom>
        </p:spPr>
        <p:txBody>
          <a:bodyPr vert="horz">
            <a:normAutofit fontScale="85000" lnSpcReduction="20000"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PT Astra Serif" pitchFamily="18" charset="-52"/>
                <a:ea typeface="PT Astra Serif" pitchFamily="18" charset="-52"/>
                <a:cs typeface="+mn-cs"/>
              </a:rPr>
              <a:t> </a:t>
            </a:r>
            <a:r>
              <a:rPr lang="ru-RU" sz="2400" b="1" dirty="0" smtClean="0">
                <a:solidFill>
                  <a:srgbClr val="663300"/>
                </a:solidFill>
                <a:latin typeface="Monotype Corsiva" pitchFamily="66" charset="0"/>
                <a:ea typeface="PT Astra Serif" pitchFamily="18" charset="-52"/>
                <a:cs typeface="+mn-cs"/>
              </a:rPr>
              <a:t>2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Monotype Corsiva" pitchFamily="66" charset="0"/>
              <a:ea typeface="PT Astra Serif" pitchFamily="18" charset="-52"/>
            </a:endParaRPr>
          </a:p>
        </p:txBody>
      </p:sp>
      <p:sp>
        <p:nvSpPr>
          <p:cNvPr id="17" name="Подзаголовок 2"/>
          <p:cNvSpPr txBox="1">
            <a:spLocks/>
          </p:cNvSpPr>
          <p:nvPr/>
        </p:nvSpPr>
        <p:spPr>
          <a:xfrm>
            <a:off x="2857488" y="1928802"/>
            <a:ext cx="3286148" cy="435771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Tx/>
              <a:buChar char="-"/>
              <a:tabLst/>
              <a:defRPr/>
            </a:pPr>
            <a:r>
              <a:rPr lang="ru-RU" sz="1400" b="1" dirty="0" smtClean="0">
                <a:solidFill>
                  <a:srgbClr val="663300"/>
                </a:solidFill>
                <a:latin typeface="Monotype Corsiva" pitchFamily="66" charset="0"/>
                <a:ea typeface="PT Astra Serif" pitchFamily="18" charset="-52"/>
                <a:cs typeface="+mn-cs"/>
              </a:rPr>
              <a:t>МБОУ </a:t>
            </a:r>
            <a:r>
              <a:rPr lang="ru-RU" sz="1400" b="1" dirty="0" err="1" smtClean="0">
                <a:solidFill>
                  <a:srgbClr val="663300"/>
                </a:solidFill>
                <a:latin typeface="Monotype Corsiva" pitchFamily="66" charset="0"/>
                <a:ea typeface="PT Astra Serif" pitchFamily="18" charset="-52"/>
                <a:cs typeface="+mn-cs"/>
              </a:rPr>
              <a:t>Тазовская</a:t>
            </a:r>
            <a:r>
              <a:rPr lang="ru-RU" sz="1400" b="1" dirty="0" smtClean="0">
                <a:solidFill>
                  <a:srgbClr val="663300"/>
                </a:solidFill>
                <a:latin typeface="Monotype Corsiva" pitchFamily="66" charset="0"/>
                <a:ea typeface="PT Astra Serif" pitchFamily="18" charset="-52"/>
                <a:cs typeface="+mn-cs"/>
              </a:rPr>
              <a:t> средняя общеобразовательная школа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Tx/>
              <a:buChar char="-"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Monotype Corsiva" pitchFamily="66" charset="0"/>
                <a:ea typeface="PT Astra Serif" pitchFamily="18" charset="-52"/>
              </a:rPr>
              <a:t>МКОУ </a:t>
            </a:r>
            <a:r>
              <a:rPr kumimoji="0" lang="ru-RU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Monotype Corsiva" pitchFamily="66" charset="0"/>
                <a:ea typeface="PT Astra Serif" pitchFamily="18" charset="-52"/>
              </a:rPr>
              <a:t>Газ-Салинская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Monotype Corsiva" pitchFamily="66" charset="0"/>
                <a:ea typeface="PT Astra Serif" pitchFamily="18" charset="-52"/>
              </a:rPr>
              <a:t> средняя общеобразовательная школа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Tx/>
              <a:buChar char="-"/>
              <a:tabLst/>
              <a:defRPr/>
            </a:pPr>
            <a:r>
              <a:rPr lang="ru-RU" sz="1400" b="1" dirty="0" smtClean="0">
                <a:solidFill>
                  <a:srgbClr val="663300"/>
                </a:solidFill>
                <a:latin typeface="Monotype Corsiva" pitchFamily="66" charset="0"/>
                <a:ea typeface="PT Astra Serif" pitchFamily="18" charset="-52"/>
              </a:rPr>
              <a:t>МКОУ </a:t>
            </a:r>
            <a:r>
              <a:rPr lang="ru-RU" sz="1400" b="1" dirty="0" err="1" smtClean="0">
                <a:solidFill>
                  <a:srgbClr val="663300"/>
                </a:solidFill>
                <a:latin typeface="Monotype Corsiva" pitchFamily="66" charset="0"/>
                <a:ea typeface="PT Astra Serif" pitchFamily="18" charset="-52"/>
              </a:rPr>
              <a:t>Тазовская</a:t>
            </a:r>
            <a:r>
              <a:rPr lang="ru-RU" sz="1400" b="1" dirty="0" smtClean="0">
                <a:solidFill>
                  <a:srgbClr val="663300"/>
                </a:solidFill>
                <a:latin typeface="Monotype Corsiva" pitchFamily="66" charset="0"/>
                <a:ea typeface="PT Astra Serif" pitchFamily="18" charset="-52"/>
              </a:rPr>
              <a:t> школа-интернат среднего общего образования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Tx/>
              <a:buChar char="-"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Monotype Corsiva" pitchFamily="66" charset="0"/>
                <a:ea typeface="PT Astra Serif" pitchFamily="18" charset="-52"/>
              </a:rPr>
              <a:t>МКОУ </a:t>
            </a:r>
            <a:r>
              <a:rPr kumimoji="0" lang="ru-RU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Monotype Corsiva" pitchFamily="66" charset="0"/>
                <a:ea typeface="PT Astra Serif" pitchFamily="18" charset="-52"/>
              </a:rPr>
              <a:t>Антипаютинская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Monotype Corsiva" pitchFamily="66" charset="0"/>
                <a:ea typeface="PT Astra Serif" pitchFamily="18" charset="-52"/>
              </a:rPr>
              <a:t> школа-интернат среднего общего образования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Tx/>
              <a:buChar char="-"/>
              <a:tabLst/>
              <a:defRPr/>
            </a:pPr>
            <a:r>
              <a:rPr lang="ru-RU" sz="1400" b="1" dirty="0" smtClean="0">
                <a:solidFill>
                  <a:srgbClr val="663300"/>
                </a:solidFill>
                <a:latin typeface="Monotype Corsiva" pitchFamily="66" charset="0"/>
                <a:ea typeface="PT Astra Serif" pitchFamily="18" charset="-52"/>
              </a:rPr>
              <a:t>МКОУ </a:t>
            </a:r>
            <a:r>
              <a:rPr lang="ru-RU" sz="1400" b="1" dirty="0" err="1" smtClean="0">
                <a:solidFill>
                  <a:srgbClr val="663300"/>
                </a:solidFill>
                <a:latin typeface="Monotype Corsiva" pitchFamily="66" charset="0"/>
                <a:ea typeface="PT Astra Serif" pitchFamily="18" charset="-52"/>
              </a:rPr>
              <a:t>Гыданская</a:t>
            </a:r>
            <a:r>
              <a:rPr lang="ru-RU" sz="1400" b="1" dirty="0" smtClean="0">
                <a:solidFill>
                  <a:srgbClr val="663300"/>
                </a:solidFill>
                <a:latin typeface="Monotype Corsiva" pitchFamily="66" charset="0"/>
                <a:ea typeface="PT Astra Serif" pitchFamily="18" charset="-52"/>
              </a:rPr>
              <a:t> школа-интернат среднего общего образования имени  Н.И. </a:t>
            </a:r>
            <a:r>
              <a:rPr lang="ru-RU" sz="1400" b="1" dirty="0" err="1" smtClean="0">
                <a:solidFill>
                  <a:srgbClr val="663300"/>
                </a:solidFill>
                <a:latin typeface="Monotype Corsiva" pitchFamily="66" charset="0"/>
                <a:ea typeface="PT Astra Serif" pitchFamily="18" charset="-52"/>
              </a:rPr>
              <a:t>Яптунай</a:t>
            </a:r>
            <a:endParaRPr lang="ru-RU" sz="1400" b="1" dirty="0" smtClean="0">
              <a:solidFill>
                <a:srgbClr val="663300"/>
              </a:solidFill>
              <a:latin typeface="Monotype Corsiva" pitchFamily="66" charset="0"/>
              <a:ea typeface="PT Astra Serif" pitchFamily="18" charset="-52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Tx/>
              <a:buChar char="-"/>
              <a:tabLst/>
              <a:defRPr/>
            </a:pPr>
            <a:r>
              <a:rPr lang="ru-RU" sz="1400" b="1" dirty="0" smtClean="0">
                <a:solidFill>
                  <a:srgbClr val="663300"/>
                </a:solidFill>
                <a:latin typeface="Monotype Corsiva" pitchFamily="66" charset="0"/>
                <a:ea typeface="PT Astra Serif" pitchFamily="18" charset="-52"/>
              </a:rPr>
              <a:t>МКОУ </a:t>
            </a:r>
            <a:r>
              <a:rPr lang="ru-RU" sz="1400" b="1" dirty="0" err="1" smtClean="0">
                <a:solidFill>
                  <a:srgbClr val="663300"/>
                </a:solidFill>
                <a:latin typeface="Monotype Corsiva" pitchFamily="66" charset="0"/>
                <a:ea typeface="PT Astra Serif" pitchFamily="18" charset="-52"/>
              </a:rPr>
              <a:t>Находкинская</a:t>
            </a:r>
            <a:r>
              <a:rPr lang="ru-RU" sz="1400" b="1" dirty="0" smtClean="0">
                <a:solidFill>
                  <a:srgbClr val="663300"/>
                </a:solidFill>
                <a:latin typeface="Monotype Corsiva" pitchFamily="66" charset="0"/>
                <a:ea typeface="PT Astra Serif" pitchFamily="18" charset="-52"/>
              </a:rPr>
              <a:t> школа интернат среднего общего образования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Tx/>
              <a:buChar char="-"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Monotype Corsiva" pitchFamily="66" charset="0"/>
                <a:ea typeface="PT Astra Serif" pitchFamily="18" charset="-52"/>
              </a:rPr>
              <a:t>_____________________________</a:t>
            </a:r>
          </a:p>
          <a:p>
            <a:pPr marL="365760" marR="0" lvl="0" indent="-256032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Tx/>
              <a:buChar char="-"/>
              <a:tabLst/>
              <a:defRPr/>
            </a:pP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PT Astra Serif" pitchFamily="18" charset="-52"/>
                <a:ea typeface="PT Astra Serif" pitchFamily="18" charset="-52"/>
              </a:rPr>
              <a:t>Количество обучающихся -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PT Astra Serif" pitchFamily="18" charset="-52"/>
                <a:ea typeface="PT Astra Serif" pitchFamily="18" charset="-52"/>
              </a:rPr>
              <a:t> 3455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18" name="Подзаголовок 2"/>
          <p:cNvSpPr txBox="1">
            <a:spLocks/>
          </p:cNvSpPr>
          <p:nvPr/>
        </p:nvSpPr>
        <p:spPr>
          <a:xfrm>
            <a:off x="6215074" y="2143116"/>
            <a:ext cx="2571768" cy="307183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PT Astra Serif" pitchFamily="18" charset="-52"/>
                <a:ea typeface="PT Astra Serif" pitchFamily="18" charset="-52"/>
                <a:cs typeface="+mn-cs"/>
              </a:rPr>
              <a:t> - </a:t>
            </a: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Monotype Corsiva" pitchFamily="66" charset="0"/>
                <a:ea typeface="PT Astra Serif" pitchFamily="18" charset="-52"/>
              </a:rPr>
              <a:t>М</a:t>
            </a:r>
            <a:r>
              <a:rPr lang="ru-RU" sz="1300" b="1" dirty="0" smtClean="0">
                <a:solidFill>
                  <a:srgbClr val="663300"/>
                </a:solidFill>
                <a:latin typeface="Monotype Corsiva" pitchFamily="66" charset="0"/>
                <a:ea typeface="PT Astra Serif" pitchFamily="18" charset="-52"/>
                <a:cs typeface="+mn-cs"/>
              </a:rPr>
              <a:t>БОУ ДО «Тазовский  районный Дом творчества»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r>
              <a:rPr kumimoji="0" lang="ru-RU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Monotype Corsiva" pitchFamily="66" charset="0"/>
                <a:ea typeface="PT Astra Serif" pitchFamily="18" charset="-52"/>
              </a:rPr>
              <a:t>- МБОУ ДО «</a:t>
            </a:r>
            <a:r>
              <a:rPr kumimoji="0" lang="ru-RU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Monotype Corsiva" pitchFamily="66" charset="0"/>
                <a:ea typeface="PT Astra Serif" pitchFamily="18" charset="-52"/>
              </a:rPr>
              <a:t>Газ-Салинский</a:t>
            </a:r>
            <a:r>
              <a:rPr kumimoji="0" lang="ru-RU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Monotype Corsiva" pitchFamily="66" charset="0"/>
                <a:ea typeface="PT Astra Serif" pitchFamily="18" charset="-52"/>
              </a:rPr>
              <a:t> детский юношеский центр»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r>
              <a:rPr lang="ru-RU" sz="2400" b="1" dirty="0" smtClean="0">
                <a:solidFill>
                  <a:srgbClr val="663300"/>
                </a:solidFill>
                <a:latin typeface="Monotype Corsiva" pitchFamily="66" charset="0"/>
                <a:ea typeface="PT Astra Serif" pitchFamily="18" charset="-52"/>
              </a:rPr>
              <a:t>______________</a:t>
            </a:r>
          </a:p>
          <a:p>
            <a:pPr marL="365760" marR="0" lvl="0" indent="-256032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PT Astra Serif" pitchFamily="18" charset="-52"/>
                <a:ea typeface="PT Astra Serif" pitchFamily="18" charset="-52"/>
              </a:rPr>
              <a:t>Количество</a:t>
            </a: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PT Astra Serif" pitchFamily="18" charset="-52"/>
                <a:ea typeface="PT Astra Serif" pitchFamily="18" charset="-52"/>
              </a:rPr>
              <a:t> воспитанников - 1638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19" name="Подзаголовок 2"/>
          <p:cNvSpPr txBox="1">
            <a:spLocks/>
          </p:cNvSpPr>
          <p:nvPr/>
        </p:nvSpPr>
        <p:spPr>
          <a:xfrm>
            <a:off x="214282" y="2071678"/>
            <a:ext cx="2786082" cy="3714776"/>
          </a:xfrm>
          <a:prstGeom prst="rect">
            <a:avLst/>
          </a:prstGeom>
        </p:spPr>
        <p:txBody>
          <a:bodyPr vert="horz">
            <a:normAutofit fontScale="92500"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Tx/>
              <a:buChar char="-"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Monotype Corsiva" pitchFamily="66" charset="0"/>
                <a:ea typeface="PT Astra Serif" pitchFamily="18" charset="-52"/>
              </a:rPr>
              <a:t>МБДОУ детский сад «Белый медвежонок»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Tx/>
              <a:buChar char="-"/>
              <a:tabLst/>
              <a:defRPr/>
            </a:pPr>
            <a:r>
              <a:rPr lang="ru-RU" sz="1400" b="1" dirty="0" smtClean="0">
                <a:solidFill>
                  <a:srgbClr val="663300"/>
                </a:solidFill>
                <a:latin typeface="Monotype Corsiva" pitchFamily="66" charset="0"/>
                <a:ea typeface="PT Astra Serif" pitchFamily="18" charset="-52"/>
              </a:rPr>
              <a:t>МБДОУ детский сад «Звездочка»</a:t>
            </a:r>
            <a:endPara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Monotype Corsiva" pitchFamily="66" charset="0"/>
              <a:ea typeface="PT Astra Serif" pitchFamily="18" charset="-52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Tx/>
              <a:buChar char="-"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Monotype Corsiva" pitchFamily="66" charset="0"/>
                <a:ea typeface="PT Astra Serif" pitchFamily="18" charset="-52"/>
              </a:rPr>
              <a:t>МБДОУ детский сад «Олененок»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Tx/>
              <a:buChar char="-"/>
              <a:tabLst/>
              <a:defRPr/>
            </a:pPr>
            <a:r>
              <a:rPr lang="ru-RU" sz="1400" b="1" dirty="0" smtClean="0">
                <a:solidFill>
                  <a:srgbClr val="663300"/>
                </a:solidFill>
                <a:latin typeface="Monotype Corsiva" pitchFamily="66" charset="0"/>
                <a:ea typeface="PT Astra Serif" pitchFamily="18" charset="-52"/>
              </a:rPr>
              <a:t>МБДОУ детский сад «Радуга»</a:t>
            </a:r>
            <a:endPara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Monotype Corsiva" pitchFamily="66" charset="0"/>
              <a:ea typeface="PT Astra Serif" pitchFamily="18" charset="-52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Tx/>
              <a:buChar char="-"/>
              <a:tabLst/>
              <a:defRPr/>
            </a:pPr>
            <a:r>
              <a:rPr lang="ru-RU" sz="1400" b="1" dirty="0" smtClean="0">
                <a:solidFill>
                  <a:srgbClr val="663300"/>
                </a:solidFill>
                <a:latin typeface="Monotype Corsiva" pitchFamily="66" charset="0"/>
                <a:ea typeface="PT Astra Serif" pitchFamily="18" charset="-52"/>
              </a:rPr>
              <a:t>МБДОУ детский сад «Рыбка»</a:t>
            </a:r>
            <a:endPara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Monotype Corsiva" pitchFamily="66" charset="0"/>
              <a:ea typeface="PT Astra Serif" pitchFamily="18" charset="-52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Tx/>
              <a:buChar char="-"/>
              <a:tabLst/>
              <a:defRPr/>
            </a:pPr>
            <a:r>
              <a:rPr lang="ru-RU" sz="1400" b="1" dirty="0" smtClean="0">
                <a:solidFill>
                  <a:srgbClr val="663300"/>
                </a:solidFill>
                <a:latin typeface="Monotype Corsiva" pitchFamily="66" charset="0"/>
                <a:ea typeface="PT Astra Serif" pitchFamily="18" charset="-52"/>
              </a:rPr>
              <a:t>МБДОУ детский сад «</a:t>
            </a:r>
            <a:r>
              <a:rPr lang="ru-RU" sz="1400" b="1" dirty="0" err="1" smtClean="0">
                <a:solidFill>
                  <a:srgbClr val="663300"/>
                </a:solidFill>
                <a:latin typeface="Monotype Corsiva" pitchFamily="66" charset="0"/>
                <a:ea typeface="PT Astra Serif" pitchFamily="18" charset="-52"/>
              </a:rPr>
              <a:t>Северяночка</a:t>
            </a:r>
            <a:r>
              <a:rPr lang="ru-RU" sz="1400" b="1" dirty="0" smtClean="0">
                <a:solidFill>
                  <a:srgbClr val="663300"/>
                </a:solidFill>
                <a:latin typeface="Monotype Corsiva" pitchFamily="66" charset="0"/>
                <a:ea typeface="PT Astra Serif" pitchFamily="18" charset="-52"/>
              </a:rPr>
              <a:t>»</a:t>
            </a:r>
            <a:endPara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Monotype Corsiva" pitchFamily="66" charset="0"/>
              <a:ea typeface="PT Astra Serif" pitchFamily="18" charset="-52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Tx/>
              <a:buChar char="-"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Monotype Corsiva" pitchFamily="66" charset="0"/>
                <a:ea typeface="PT Astra Serif" pitchFamily="18" charset="-52"/>
              </a:rPr>
              <a:t>МБДОУ детский сад «Солнышко»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Tx/>
              <a:buChar char="-"/>
              <a:tabLst/>
              <a:defRPr/>
            </a:pPr>
            <a:r>
              <a:rPr lang="ru-RU" sz="1400" b="1" dirty="0" smtClean="0">
                <a:solidFill>
                  <a:srgbClr val="663300"/>
                </a:solidFill>
                <a:latin typeface="Monotype Corsiva" pitchFamily="66" charset="0"/>
                <a:ea typeface="PT Astra Serif" pitchFamily="18" charset="-52"/>
              </a:rPr>
              <a:t>МБДОУ детский сад «Сказка»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Tx/>
              <a:buChar char="-"/>
              <a:tabLst/>
              <a:defRPr/>
            </a:pPr>
            <a:r>
              <a:rPr lang="ru-RU" sz="1400" b="1" dirty="0" smtClean="0">
                <a:solidFill>
                  <a:srgbClr val="663300"/>
                </a:solidFill>
                <a:latin typeface="Monotype Corsiva" pitchFamily="66" charset="0"/>
                <a:ea typeface="PT Astra Serif" pitchFamily="18" charset="-52"/>
                <a:cs typeface="+mn-cs"/>
              </a:rPr>
              <a:t>МБДОУ</a:t>
            </a:r>
            <a:r>
              <a:rPr lang="en-US" sz="1400" b="1" dirty="0" smtClean="0">
                <a:solidFill>
                  <a:srgbClr val="663300"/>
                </a:solidFill>
                <a:latin typeface="Monotype Corsiva" pitchFamily="66" charset="0"/>
                <a:ea typeface="PT Astra Serif" pitchFamily="18" charset="-52"/>
                <a:cs typeface="+mn-cs"/>
              </a:rPr>
              <a:t> </a:t>
            </a:r>
            <a:r>
              <a:rPr lang="ru-RU" sz="1400" b="1" dirty="0" smtClean="0">
                <a:solidFill>
                  <a:srgbClr val="663300"/>
                </a:solidFill>
                <a:latin typeface="Monotype Corsiva" pitchFamily="66" charset="0"/>
                <a:ea typeface="PT Astra Serif" pitchFamily="18" charset="-52"/>
                <a:cs typeface="+mn-cs"/>
              </a:rPr>
              <a:t>детский сад «Теремок»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r>
              <a:rPr lang="ru-RU" sz="1400" b="1" dirty="0" smtClean="0">
                <a:solidFill>
                  <a:srgbClr val="663300"/>
                </a:solidFill>
                <a:latin typeface="Monotype Corsiva" pitchFamily="66" charset="0"/>
                <a:ea typeface="PT Astra Serif" pitchFamily="18" charset="-52"/>
              </a:rPr>
              <a:t>____________________________</a:t>
            </a:r>
            <a:endParaRPr lang="ru-RU" sz="1400" b="1" dirty="0" smtClean="0">
              <a:solidFill>
                <a:srgbClr val="663300"/>
              </a:solidFill>
              <a:latin typeface="Monotype Corsiva" pitchFamily="66" charset="0"/>
              <a:ea typeface="PT Astra Serif" pitchFamily="18" charset="-52"/>
              <a:cs typeface="+mn-cs"/>
            </a:endParaRPr>
          </a:p>
          <a:p>
            <a:pPr marL="365760" marR="0" lvl="0" indent="-256032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PT Astra Serif" pitchFamily="18" charset="-52"/>
                <a:ea typeface="PT Astra Serif" pitchFamily="18" charset="-52"/>
              </a:rPr>
              <a:t>Количество воспитанников - 1425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Monotype Corsiva" pitchFamily="66" charset="0"/>
              <a:ea typeface="PT Astra Serif" pitchFamily="18" charset="-52"/>
            </a:endParaRPr>
          </a:p>
        </p:txBody>
      </p:sp>
      <p:pic>
        <p:nvPicPr>
          <p:cNvPr id="22" name="Picture 6" descr="http://taz-edu.ru/img/logo.png">
            <a:extLst>
              <a:ext uri="{FF2B5EF4-FFF2-40B4-BE49-F238E27FC236}">
                <a16:creationId xmlns="" xmlns:a16="http://schemas.microsoft.com/office/drawing/2014/main" id="{8EC26121-0D08-4D00-85A5-36BE4A212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87269" cy="819018"/>
          </a:xfrm>
          <a:prstGeom prst="rect">
            <a:avLst/>
          </a:prstGeom>
          <a:noFill/>
        </p:spPr>
      </p:pic>
      <p:pic>
        <p:nvPicPr>
          <p:cNvPr id="20" name="Рисунок 19" descr="https://fsd.multiurok.ru/html/2020/05/24/s_5eca656fc7e97/img2.jpg"/>
          <p:cNvPicPr/>
          <p:nvPr/>
        </p:nvPicPr>
        <p:blipFill>
          <a:blip r:embed="rId3"/>
          <a:srcRect l="51751" t="43291" r="20958" b="13655"/>
          <a:stretch>
            <a:fillRect/>
          </a:stretch>
        </p:blipFill>
        <p:spPr bwMode="auto">
          <a:xfrm>
            <a:off x="7858148" y="285728"/>
            <a:ext cx="928694" cy="882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6" descr="https://xn--80adjabktluddlpcdp4p1b.xn--p1ai/wp-content/uploads/2020/08/dsc_85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5429264"/>
            <a:ext cx="1714512" cy="1143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88" name="Picture 8" descr="https://tasu.ru/images/1/486615392593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5864536"/>
            <a:ext cx="1500198" cy="993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90" name="Picture 10" descr="https://r2.mt.ru/r25/photoCB4D/20141005848-0/jpg/bp.jp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5786" y="5500702"/>
            <a:ext cx="1714512" cy="1125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92" name="Picture 12" descr="https://sdelanounas.ru/i/a/w/1/f_aW1nLWZvdGtpLnlhbmRleC5ydS9nZXQvNDgwNTI4LzEyNDAzNzkzMC44MS8wXzFmZTI3NV82NjFkZGJmM19vcmlnLmpwZz9fX2lkPTk4MTY3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43174" y="5906474"/>
            <a:ext cx="1762084" cy="951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82" name="Picture 2" descr="http://taz-ddt.ru/images/0/5369635147827732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29520" y="4429132"/>
            <a:ext cx="1566786" cy="10001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2071679"/>
            <a:ext cx="3471858" cy="2786082"/>
          </a:xfrm>
        </p:spPr>
        <p:txBody>
          <a:bodyPr>
            <a:normAutofit/>
          </a:bodyPr>
          <a:lstStyle/>
          <a:p>
            <a:pPr lvl="0" algn="just" fontAlgn="base">
              <a:lnSpc>
                <a:spcPts val="800"/>
              </a:lnSpc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</a:pPr>
            <a:endParaRPr lang="ru-RU" sz="1200" dirty="0" smtClean="0">
              <a:solidFill>
                <a:schemeClr val="tx2">
                  <a:lumMod val="75000"/>
                </a:schemeClr>
              </a:solidFill>
              <a:latin typeface="PT Astra Serif" pitchFamily="18" charset="-52"/>
              <a:ea typeface="Times New Roman" pitchFamily="18" charset="0"/>
              <a:cs typeface="Arial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None/>
              <a:tabLst>
                <a:tab pos="450850" algn="l"/>
              </a:tabLst>
            </a:pPr>
            <a:r>
              <a:rPr lang="en-US" sz="1050" dirty="0" err="1" smtClean="0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  <a:cs typeface="Arial" pitchFamily="34" charset="0"/>
              </a:rPr>
              <a:t>Обладатели</a:t>
            </a:r>
            <a:r>
              <a:rPr lang="en-US" sz="1050" dirty="0" smtClean="0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  <a:cs typeface="Arial" pitchFamily="34" charset="0"/>
              </a:rPr>
              <a:t> </a:t>
            </a:r>
            <a:r>
              <a:rPr lang="en-US" sz="1050" dirty="0" err="1" smtClean="0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  <a:cs typeface="Arial" pitchFamily="34" charset="0"/>
              </a:rPr>
              <a:t>образовательных</a:t>
            </a:r>
            <a:r>
              <a:rPr lang="en-US" sz="1050" dirty="0" smtClean="0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  <a:cs typeface="Arial" pitchFamily="34" charset="0"/>
              </a:rPr>
              <a:t> </a:t>
            </a:r>
            <a:r>
              <a:rPr lang="en-US" sz="1050" dirty="0" err="1" smtClean="0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  <a:cs typeface="Arial" pitchFamily="34" charset="0"/>
              </a:rPr>
              <a:t>сертификатов</a:t>
            </a:r>
            <a:r>
              <a:rPr lang="en-US" sz="1050" dirty="0" smtClean="0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  <a:cs typeface="Arial" pitchFamily="34" charset="0"/>
              </a:rPr>
              <a:t> </a:t>
            </a:r>
            <a:r>
              <a:rPr lang="en-US" sz="1050" dirty="0" err="1" smtClean="0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  <a:cs typeface="Arial" pitchFamily="34" charset="0"/>
              </a:rPr>
              <a:t>для</a:t>
            </a:r>
            <a:r>
              <a:rPr lang="en-US" sz="1050" dirty="0" smtClean="0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  <a:cs typeface="Arial" pitchFamily="34" charset="0"/>
              </a:rPr>
              <a:t> </a:t>
            </a:r>
            <a:r>
              <a:rPr lang="en-US" sz="1050" dirty="0" err="1" smtClean="0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  <a:cs typeface="Arial" pitchFamily="34" charset="0"/>
              </a:rPr>
              <a:t>старшеклассников</a:t>
            </a:r>
            <a:r>
              <a:rPr lang="en-US" sz="1050" dirty="0" smtClean="0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  <a:cs typeface="Arial" pitchFamily="34" charset="0"/>
              </a:rPr>
              <a:t>-</a:t>
            </a: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  <a:cs typeface="Arial" pitchFamily="34" charset="0"/>
              </a:rPr>
              <a:t> 7 обучающихся 11 классов</a:t>
            </a:r>
          </a:p>
          <a:p>
            <a:pPr lvl="0" algn="just" eaLnBrk="0" fontAlgn="base" hangingPunct="0">
              <a:lnSpc>
                <a:spcPts val="700"/>
              </a:lnSpc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</a:pPr>
            <a:endParaRPr lang="ru-RU" sz="1050" b="1" dirty="0" smtClean="0">
              <a:solidFill>
                <a:schemeClr val="accent1">
                  <a:lumMod val="50000"/>
                </a:schemeClr>
              </a:solidFill>
              <a:latin typeface="PT Astra Serif" pitchFamily="18" charset="-52"/>
              <a:ea typeface="PT Astra Serif" pitchFamily="18" charset="-52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</a:pPr>
            <a:r>
              <a:rPr lang="en-US" sz="1050" b="1" u="sng" dirty="0" smtClean="0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М</a:t>
            </a:r>
            <a:r>
              <a:rPr lang="ru-RU" sz="1050" b="1" u="sng" dirty="0" err="1" smtClean="0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атематик</a:t>
            </a:r>
            <a:r>
              <a:rPr lang="en-US" sz="1050" b="1" u="sng" dirty="0" smtClean="0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а</a:t>
            </a:r>
            <a:r>
              <a:rPr lang="ru-RU" sz="1050" b="1" u="sng" dirty="0" smtClean="0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 </a:t>
            </a:r>
            <a:endParaRPr lang="ru-RU" sz="1050" u="sng" dirty="0" smtClean="0">
              <a:solidFill>
                <a:schemeClr val="accent1">
                  <a:lumMod val="50000"/>
                </a:schemeClr>
              </a:solidFill>
              <a:latin typeface="PT Astra Serif" pitchFamily="18" charset="-52"/>
              <a:ea typeface="PT Astra Serif" pitchFamily="18" charset="-52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450850" algn="l"/>
              </a:tabLst>
            </a:pP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 Лазарев Егор (МБОУ ТСОШ),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450850" algn="l"/>
              </a:tabLst>
            </a:pP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 </a:t>
            </a:r>
            <a:r>
              <a:rPr lang="ru-RU" sz="1050" dirty="0" err="1" smtClean="0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Северина</a:t>
            </a: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 Валерия Викторовна (МБОУ ТСОШ),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>
                <a:tab pos="450850" algn="l"/>
              </a:tabLst>
            </a:pP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 Кобзева Екатерина Романовна (МБОУ ТСОШ),</a:t>
            </a:r>
            <a:endParaRPr lang="ru-RU" sz="1050" dirty="0" smtClean="0">
              <a:solidFill>
                <a:schemeClr val="accent1">
                  <a:lumMod val="50000"/>
                </a:schemeClr>
              </a:solidFill>
              <a:latin typeface="PT Astra Serif" pitchFamily="18" charset="-52"/>
              <a:ea typeface="PT Astra Serif" pitchFamily="18" charset="-52"/>
              <a:cs typeface="Arial" pitchFamily="34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>
                <a:tab pos="450850" algn="l"/>
              </a:tabLst>
            </a:pP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 Силина Екатерина Вячеславовна (МКОУ ГСОШ),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450850" algn="l"/>
              </a:tabLst>
            </a:pP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 </a:t>
            </a:r>
            <a:r>
              <a:rPr lang="ru-RU" sz="1050" dirty="0" err="1" smtClean="0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Яптунай</a:t>
            </a: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 Диана (МКОУ ГШИ),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450850" algn="l"/>
              </a:tabLst>
            </a:pP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 </a:t>
            </a:r>
            <a:r>
              <a:rPr lang="ru-RU" sz="1050" dirty="0" err="1" smtClean="0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Суслаев</a:t>
            </a: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 Павел (МКОУ ГШИ).</a:t>
            </a:r>
            <a:endParaRPr lang="ru-RU" sz="1050" dirty="0" smtClean="0">
              <a:solidFill>
                <a:schemeClr val="accent1">
                  <a:lumMod val="50000"/>
                </a:schemeClr>
              </a:solidFill>
              <a:latin typeface="PT Astra Serif" pitchFamily="18" charset="-52"/>
              <a:ea typeface="PT Astra Serif" pitchFamily="18" charset="-52"/>
              <a:cs typeface="Arial" pitchFamily="34" charset="0"/>
            </a:endParaRPr>
          </a:p>
          <a:p>
            <a:pPr lvl="0" algn="just" eaLnBrk="0" fontAlgn="base" hangingPunct="0">
              <a:lnSpc>
                <a:spcPts val="700"/>
              </a:lnSpc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</a:pPr>
            <a:r>
              <a:rPr lang="ru-RU" sz="1050" b="1" dirty="0" smtClean="0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</a:pPr>
            <a:r>
              <a:rPr lang="en-US" sz="1050" b="1" u="sng" dirty="0" smtClean="0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И</a:t>
            </a:r>
            <a:r>
              <a:rPr lang="ru-RU" sz="1050" b="1" u="sng" dirty="0" err="1" smtClean="0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нформатик</a:t>
            </a:r>
            <a:r>
              <a:rPr lang="en-US" sz="1050" b="1" u="sng" dirty="0" smtClean="0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а</a:t>
            </a:r>
            <a:endParaRPr lang="ru-RU" sz="1050" u="sng" dirty="0" smtClean="0">
              <a:solidFill>
                <a:schemeClr val="accent1">
                  <a:lumMod val="50000"/>
                </a:schemeClr>
              </a:solidFill>
              <a:latin typeface="PT Astra Serif" pitchFamily="18" charset="-52"/>
              <a:ea typeface="PT Astra Serif" pitchFamily="18" charset="-52"/>
              <a:cs typeface="Arial" pitchFamily="34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>
                <a:tab pos="450850" algn="l"/>
              </a:tabLst>
            </a:pP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 </a:t>
            </a:r>
            <a:r>
              <a:rPr lang="ru-RU" sz="1050" dirty="0" err="1" smtClean="0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Северина</a:t>
            </a: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 Валерия Викторовна, 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>
                <a:tab pos="450850" algn="l"/>
              </a:tabLst>
            </a:pP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 </a:t>
            </a:r>
            <a:r>
              <a:rPr lang="ru-RU" sz="1050" dirty="0" err="1" smtClean="0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Вахрин</a:t>
            </a: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 Павел Юрьевич (МБОУ ТСОШ).</a:t>
            </a:r>
            <a:endParaRPr lang="ru-RU" sz="1050" dirty="0" smtClean="0">
              <a:solidFill>
                <a:schemeClr val="accent1">
                  <a:lumMod val="50000"/>
                </a:schemeClr>
              </a:solidFill>
              <a:latin typeface="PT Astra Serif" pitchFamily="18" charset="-52"/>
              <a:ea typeface="PT Astra Serif" pitchFamily="18" charset="-52"/>
              <a:cs typeface="Arial" pitchFamily="34" charset="0"/>
            </a:endParaRPr>
          </a:p>
          <a:p>
            <a:r>
              <a:rPr lang="en-US" sz="1050" u="sng" dirty="0" err="1" smtClean="0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Физика</a:t>
            </a:r>
            <a:endParaRPr lang="en-US" sz="1050" u="sng" dirty="0" smtClean="0">
              <a:solidFill>
                <a:schemeClr val="accent1">
                  <a:lumMod val="50000"/>
                </a:schemeClr>
              </a:solidFill>
              <a:latin typeface="PT Astra Serif" pitchFamily="18" charset="-52"/>
              <a:ea typeface="PT Astra Serif" pitchFamily="18" charset="-52"/>
            </a:endParaRPr>
          </a:p>
          <a:p>
            <a:r>
              <a:rPr lang="en-US" sz="1050" dirty="0" err="1" smtClean="0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Кобзева</a:t>
            </a:r>
            <a:r>
              <a:rPr lang="en-US" sz="1050" dirty="0" smtClean="0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050" dirty="0" err="1" smtClean="0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Екатерина</a:t>
            </a:r>
            <a:r>
              <a:rPr lang="en-US" sz="1050" dirty="0" smtClean="0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  (МБОУ ТСОШ</a:t>
            </a:r>
            <a:r>
              <a:rPr lang="en-US" sz="1050" dirty="0" smtClean="0">
                <a:latin typeface="PT Astra Serif" pitchFamily="18" charset="-52"/>
                <a:ea typeface="PT Astra Serif" pitchFamily="18" charset="-52"/>
              </a:rPr>
              <a:t>)</a:t>
            </a:r>
            <a:endParaRPr lang="ru-RU" sz="1050" dirty="0"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PT Astra Serif" pitchFamily="18" charset="-52"/>
                <a:ea typeface="PT Astra Serif" pitchFamily="18" charset="-52"/>
              </a:rPr>
              <a:t>	</a:t>
            </a:r>
            <a:r>
              <a:rPr lang="en-US" sz="2800" dirty="0" err="1" smtClean="0">
                <a:latin typeface="PT Astra Serif" pitchFamily="18" charset="-52"/>
                <a:ea typeface="PT Astra Serif" pitchFamily="18" charset="-52"/>
              </a:rPr>
              <a:t>Достижения</a:t>
            </a:r>
            <a:r>
              <a:rPr lang="en-US" sz="2800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2800" dirty="0" err="1" smtClean="0">
                <a:latin typeface="PT Astra Serif" pitchFamily="18" charset="-52"/>
                <a:ea typeface="PT Astra Serif" pitchFamily="18" charset="-52"/>
              </a:rPr>
              <a:t>обучающихся</a:t>
            </a:r>
            <a:endParaRPr lang="ru-RU" sz="2800" dirty="0">
              <a:latin typeface="PT Astra Serif" pitchFamily="18" charset="-52"/>
              <a:ea typeface="PT Astra Serif" pitchFamily="18" charset="-52"/>
            </a:endParaRPr>
          </a:p>
        </p:txBody>
      </p:sp>
      <p:pic>
        <p:nvPicPr>
          <p:cNvPr id="4" name="Picture 4" descr="C:\Users\o.gritsay\Desktop\Презентация Год талантов на Ямале\от Шахтариной\IMG-20210603-WA0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02" y="3571876"/>
            <a:ext cx="1143008" cy="1183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4500562" y="928670"/>
            <a:ext cx="292894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Л</a:t>
            </a:r>
            <a:r>
              <a:rPr lang="ru-RU" sz="1200" b="1" dirty="0" err="1" smtClean="0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ауреат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 финального тура Всероссийского конкурса исследовательских работ и творческих проектов дошкольников и младших школьников «Я – исследователь» </a:t>
            </a: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Худи Марьяна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, воспитанница МБОУ ДО «</a:t>
            </a:r>
            <a:r>
              <a:rPr lang="ru-RU" sz="1200" dirty="0" err="1" smtClean="0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Газ-Салинский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 детско-юношеский центр»</a:t>
            </a:r>
            <a:endParaRPr lang="ru-RU" sz="1200" dirty="0">
              <a:solidFill>
                <a:schemeClr val="accent1">
                  <a:lumMod val="50000"/>
                </a:schemeClr>
              </a:solidFill>
              <a:latin typeface="PT Astra Serif" pitchFamily="18" charset="-52"/>
              <a:ea typeface="PT Astra Serif" pitchFamily="18" charset="-52"/>
            </a:endParaRPr>
          </a:p>
        </p:txBody>
      </p:sp>
      <p:pic>
        <p:nvPicPr>
          <p:cNvPr id="8" name="Picture 2" descr="C:\Users\o.gritsay\Desktop\Презентация Год талантов на Ямале\32721623922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72396" y="1285860"/>
            <a:ext cx="1332999" cy="1214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4500562" y="2357430"/>
            <a:ext cx="40719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>
                <a:solidFill>
                  <a:schemeClr val="accent3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Участники</a:t>
            </a:r>
            <a:r>
              <a:rPr lang="en-US" sz="1200" dirty="0" smtClean="0">
                <a:solidFill>
                  <a:schemeClr val="accent3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200" dirty="0" err="1" smtClean="0">
                <a:solidFill>
                  <a:schemeClr val="accent3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образовательной</a:t>
            </a:r>
            <a:r>
              <a:rPr lang="en-US" sz="1200" dirty="0" smtClean="0">
                <a:solidFill>
                  <a:schemeClr val="accent3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200" dirty="0" err="1" smtClean="0">
                <a:solidFill>
                  <a:schemeClr val="accent3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смены</a:t>
            </a:r>
            <a:r>
              <a:rPr lang="en-US" sz="1200" dirty="0" smtClean="0">
                <a:solidFill>
                  <a:schemeClr val="accent3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200" dirty="0" err="1" smtClean="0">
                <a:solidFill>
                  <a:schemeClr val="accent3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для</a:t>
            </a:r>
            <a:endParaRPr lang="en-US" sz="1200" dirty="0" smtClean="0">
              <a:solidFill>
                <a:schemeClr val="accent3">
                  <a:lumMod val="50000"/>
                </a:schemeClr>
              </a:solidFill>
              <a:latin typeface="PT Astra Serif" pitchFamily="18" charset="-52"/>
              <a:ea typeface="PT Astra Serif" pitchFamily="18" charset="-52"/>
            </a:endParaRPr>
          </a:p>
          <a:p>
            <a:r>
              <a:rPr lang="en-US" sz="1200" dirty="0" smtClean="0">
                <a:solidFill>
                  <a:schemeClr val="accent3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200" dirty="0" err="1" smtClean="0">
                <a:solidFill>
                  <a:schemeClr val="accent3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обучающихся</a:t>
            </a:r>
            <a:r>
              <a:rPr lang="en-US" sz="1200" dirty="0" smtClean="0">
                <a:solidFill>
                  <a:schemeClr val="accent3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200" dirty="0" err="1" smtClean="0">
                <a:solidFill>
                  <a:schemeClr val="accent3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Ямала</a:t>
            </a:r>
            <a:r>
              <a:rPr lang="en-US" sz="1200" dirty="0" smtClean="0">
                <a:solidFill>
                  <a:schemeClr val="accent3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 в </a:t>
            </a:r>
            <a:r>
              <a:rPr lang="en-US" sz="1200" dirty="0" err="1" smtClean="0">
                <a:solidFill>
                  <a:schemeClr val="accent3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Сириусе</a:t>
            </a:r>
            <a:r>
              <a:rPr lang="en-US" sz="1200" dirty="0" smtClean="0">
                <a:solidFill>
                  <a:schemeClr val="accent3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 </a:t>
            </a:r>
          </a:p>
          <a:p>
            <a:r>
              <a:rPr lang="en-US" sz="1200" dirty="0" err="1" smtClean="0">
                <a:solidFill>
                  <a:schemeClr val="accent3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Раджабова</a:t>
            </a:r>
            <a:r>
              <a:rPr lang="en-US" sz="1200" dirty="0" smtClean="0">
                <a:solidFill>
                  <a:schemeClr val="accent3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200" dirty="0" err="1" smtClean="0">
                <a:solidFill>
                  <a:schemeClr val="accent3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Марьям</a:t>
            </a:r>
            <a:endParaRPr lang="en-US" sz="1200" dirty="0" smtClean="0">
              <a:solidFill>
                <a:schemeClr val="accent3">
                  <a:lumMod val="50000"/>
                </a:schemeClr>
              </a:solidFill>
              <a:latin typeface="PT Astra Serif" pitchFamily="18" charset="-52"/>
              <a:ea typeface="PT Astra Serif" pitchFamily="18" charset="-52"/>
            </a:endParaRPr>
          </a:p>
          <a:p>
            <a:r>
              <a:rPr lang="en-US" sz="1200" dirty="0" err="1" smtClean="0">
                <a:solidFill>
                  <a:schemeClr val="accent3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Анисимов</a:t>
            </a:r>
            <a:r>
              <a:rPr lang="en-US" sz="1200" dirty="0" smtClean="0">
                <a:solidFill>
                  <a:schemeClr val="accent3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200" dirty="0" err="1" smtClean="0">
                <a:solidFill>
                  <a:schemeClr val="accent3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Александр</a:t>
            </a:r>
            <a:endParaRPr lang="ru-RU" sz="1200" dirty="0">
              <a:solidFill>
                <a:schemeClr val="accent3">
                  <a:lumMod val="50000"/>
                </a:schemeClr>
              </a:solidFill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72000" y="3143248"/>
            <a:ext cx="38576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Победители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 V Всероссийского научно-исследовательского конкурса для школьников «Арктика - 2021» - 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о</a:t>
            </a:r>
            <a:r>
              <a:rPr lang="ru-RU" sz="1200" dirty="0" err="1" smtClean="0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бучающиеся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 МБОУ </a:t>
            </a:r>
            <a:r>
              <a:rPr lang="ru-RU" sz="1200" dirty="0" err="1" smtClean="0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Тазовская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 средняя общеобразовательная школа:</a:t>
            </a:r>
            <a:endParaRPr lang="ru-RU" sz="1200" b="1" u="sng" dirty="0" smtClean="0">
              <a:solidFill>
                <a:schemeClr val="accent1">
                  <a:lumMod val="50000"/>
                </a:schemeClr>
              </a:solidFill>
              <a:latin typeface="PT Astra Serif" pitchFamily="18" charset="-52"/>
              <a:ea typeface="PT Astra Serif" pitchFamily="18" charset="-52"/>
            </a:endParaRPr>
          </a:p>
          <a:p>
            <a:pPr fontAlgn="t"/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- </a:t>
            </a:r>
            <a:r>
              <a:rPr lang="ru-RU" sz="1200" dirty="0" err="1" smtClean="0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Кусаева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 Анна, обучающаяся  8 класса;</a:t>
            </a:r>
          </a:p>
          <a:p>
            <a:pPr fontAlgn="t"/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Молокова Мария , обучающаяся  6 класса;</a:t>
            </a:r>
          </a:p>
          <a:p>
            <a:pPr fontAlgn="t"/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- Даниленко Алёна,  обучающаяся 10 класса;</a:t>
            </a:r>
          </a:p>
          <a:p>
            <a:pPr fontAlgn="t"/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-  </a:t>
            </a:r>
            <a:r>
              <a:rPr lang="ru-RU" sz="1200" dirty="0" err="1" smtClean="0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Раджабова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 Марьям , обучающаяся 9 класса.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572000" y="4643446"/>
            <a:ext cx="42862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accent4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Победители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  номинации «Стремление к знаниям» в Международном чемпионате по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роботехнике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 FIRST® LEGO®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League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 (FLL®) – обучающиеся</a:t>
            </a:r>
            <a:r>
              <a:rPr lang="en-US" sz="1200" dirty="0" smtClean="0">
                <a:solidFill>
                  <a:schemeClr val="accent4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 2 </a:t>
            </a:r>
            <a:r>
              <a:rPr lang="en-US" sz="1200" dirty="0" err="1" smtClean="0">
                <a:solidFill>
                  <a:schemeClr val="accent4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класса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 МБОУ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Тазовская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 средняя общеобразовательная школа:</a:t>
            </a:r>
          </a:p>
          <a:p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Яр Яков</a:t>
            </a:r>
            <a:r>
              <a:rPr lang="en-US" sz="1200" dirty="0" smtClean="0">
                <a:solidFill>
                  <a:schemeClr val="accent4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, З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ятев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 Михаил</a:t>
            </a:r>
            <a:r>
              <a:rPr lang="en-US" sz="1200" dirty="0" smtClean="0">
                <a:solidFill>
                  <a:schemeClr val="accent4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, 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Конищева Мария</a:t>
            </a:r>
            <a:r>
              <a:rPr lang="en-US" sz="1200" dirty="0" smtClean="0">
                <a:solidFill>
                  <a:schemeClr val="accent4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,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Тибичи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 Кирилл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28596" y="1000108"/>
            <a:ext cx="3786214" cy="1223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050" b="1" dirty="0" smtClean="0">
                <a:solidFill>
                  <a:srgbClr val="002060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Лазарев Егор, </a:t>
            </a:r>
            <a:r>
              <a:rPr lang="ru-RU" sz="1050" dirty="0" smtClean="0">
                <a:solidFill>
                  <a:srgbClr val="002060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обучающийся 11 класса  МБОУ </a:t>
            </a:r>
            <a:r>
              <a:rPr lang="ru-RU" sz="1050" dirty="0" err="1" smtClean="0">
                <a:solidFill>
                  <a:srgbClr val="002060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Тазовская</a:t>
            </a:r>
            <a:r>
              <a:rPr lang="ru-RU" sz="1050" dirty="0" smtClean="0">
                <a:solidFill>
                  <a:srgbClr val="002060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 средняя общеобразовательная школа, призер (3 место) регионального этапа всероссийской олимпиады школьников по физической культуре 2020 года, </a:t>
            </a:r>
            <a:r>
              <a:rPr lang="ru-RU" sz="1050" b="1" dirty="0" smtClean="0">
                <a:solidFill>
                  <a:srgbClr val="002060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-   призер (2 место) регионального этапа всероссийской олимпиады школьников по физической культуре</a:t>
            </a:r>
            <a:endParaRPr lang="en-US" sz="1050" b="1" dirty="0" smtClean="0">
              <a:solidFill>
                <a:srgbClr val="002060"/>
              </a:solidFill>
              <a:latin typeface="PT Astra Serif" pitchFamily="18" charset="-52"/>
              <a:ea typeface="PT Astra Serif" pitchFamily="18" charset="-52"/>
              <a:cs typeface="Times New Roman" panose="02020603050405020304" pitchFamily="18" charset="0"/>
            </a:endParaRPr>
          </a:p>
          <a:p>
            <a:pPr lvl="0" algn="just"/>
            <a:r>
              <a:rPr lang="ru-RU" sz="1050" b="1" dirty="0" smtClean="0">
                <a:solidFill>
                  <a:srgbClr val="002060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 </a:t>
            </a:r>
            <a:endParaRPr lang="ru-RU" sz="105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28596" y="4929198"/>
            <a:ext cx="3929090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1" u="sng" dirty="0" smtClean="0">
                <a:solidFill>
                  <a:schemeClr val="accent4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Ч</a:t>
            </a:r>
            <a:r>
              <a:rPr lang="ru-RU" sz="1050" b="1" u="sng" dirty="0" err="1" smtClean="0">
                <a:solidFill>
                  <a:schemeClr val="accent4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емпион</a:t>
            </a:r>
            <a:r>
              <a:rPr lang="ru-RU" sz="1050" dirty="0" smtClean="0">
                <a:solidFill>
                  <a:schemeClr val="accent4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 Первенства ЯНАО по армейскому рукопашному бою</a:t>
            </a:r>
            <a:r>
              <a:rPr lang="en-US" sz="1050" dirty="0" smtClean="0">
                <a:solidFill>
                  <a:schemeClr val="accent4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-</a:t>
            </a:r>
          </a:p>
          <a:p>
            <a:r>
              <a:rPr lang="ru-RU" sz="1050" dirty="0" smtClean="0">
                <a:solidFill>
                  <a:schemeClr val="accent4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 Рамазан </a:t>
            </a:r>
            <a:r>
              <a:rPr lang="ru-RU" sz="1050" dirty="0" err="1" smtClean="0">
                <a:solidFill>
                  <a:schemeClr val="accent4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Ашимов</a:t>
            </a:r>
            <a:r>
              <a:rPr lang="ru-RU" sz="1050" dirty="0" smtClean="0">
                <a:solidFill>
                  <a:schemeClr val="accent4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 воспитанник МБОУ ДО «</a:t>
            </a:r>
            <a:r>
              <a:rPr lang="ru-RU" sz="1050" dirty="0" err="1" smtClean="0">
                <a:solidFill>
                  <a:schemeClr val="accent4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Газ-Салинский</a:t>
            </a:r>
            <a:r>
              <a:rPr lang="ru-RU" sz="1050" dirty="0" smtClean="0">
                <a:solidFill>
                  <a:schemeClr val="accent4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 детско-юношеский центр»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572000" y="5857892"/>
            <a:ext cx="43577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  <a:latin typeface="PT Astra Serif" pitchFamily="18" charset="-52"/>
                <a:ea typeface="PT Astra Serif" pitchFamily="18" charset="-52"/>
              </a:rPr>
              <a:t>5</a:t>
            </a:r>
            <a:endParaRPr lang="ru-RU" sz="1200" b="1" dirty="0">
              <a:solidFill>
                <a:schemeClr val="tx2">
                  <a:lumMod val="75000"/>
                </a:schemeClr>
              </a:solidFill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57158" y="5857892"/>
            <a:ext cx="3857652" cy="70008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solidFill>
                  <a:schemeClr val="tx2">
                    <a:lumMod val="75000"/>
                  </a:schemeClr>
                </a:solidFill>
                <a:latin typeface="PT Astra Serif" pitchFamily="18" charset="-52"/>
                <a:ea typeface="PT Astra Serif" pitchFamily="18" charset="-52"/>
              </a:rPr>
              <a:t>БАНК  данных «Одаренные дети муниципальной системы  образования Тазовского района» -  130</a:t>
            </a:r>
            <a:endParaRPr lang="ru-RU" sz="14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643438" y="5857892"/>
            <a:ext cx="4214842" cy="70008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PT Astra Serif" pitchFamily="18" charset="-52"/>
                <a:ea typeface="PT Astra Serif" pitchFamily="18" charset="-52"/>
              </a:rPr>
              <a:t>Одаренные дети муниципального округа Тазовский район, включенные в региональный банк данных одаренных детей ЯНАО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PT Astra Serif" pitchFamily="18" charset="-52"/>
                <a:ea typeface="PT Astra Serif" pitchFamily="18" charset="-52"/>
              </a:rPr>
              <a:t> - </a:t>
            </a:r>
            <a:endParaRPr lang="ru-RU" sz="1400" dirty="0"/>
          </a:p>
        </p:txBody>
      </p:sp>
      <p:pic>
        <p:nvPicPr>
          <p:cNvPr id="15" name="Рисунок 14" descr="https://zyazinaolga.ru/wp-content/uploads/2021/03/dostizheniya.png"/>
          <p:cNvPicPr/>
          <p:nvPr/>
        </p:nvPicPr>
        <p:blipFill>
          <a:blip r:embed="rId4" cstate="print"/>
          <a:srcRect r="6371" b="4153"/>
          <a:stretch>
            <a:fillRect/>
          </a:stretch>
        </p:blipFill>
        <p:spPr bwMode="auto">
          <a:xfrm>
            <a:off x="7715272" y="357166"/>
            <a:ext cx="974368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214291"/>
            <a:ext cx="1000132" cy="933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481329"/>
            <a:ext cx="3971924" cy="1161853"/>
          </a:xfrm>
        </p:spPr>
        <p:txBody>
          <a:bodyPr>
            <a:norm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PT Astra Serif" pitchFamily="18" charset="-52"/>
                <a:ea typeface="PT Astra Serif" pitchFamily="18" charset="-52"/>
              </a:rPr>
              <a:t>”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      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PT Astra Serif" pitchFamily="18" charset="-52"/>
                <a:ea typeface="PT Astra Serif" pitchFamily="18" charset="-52"/>
              </a:rPr>
              <a:t>Достижения коллективов образовательных 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PT Astra Serif" pitchFamily="18" charset="-52"/>
                <a:ea typeface="PT Astra Serif" pitchFamily="18" charset="-52"/>
              </a:rPr>
              <a:t>  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PT Astra Serif" pitchFamily="18" charset="-52"/>
                <a:ea typeface="PT Astra Serif" pitchFamily="18" charset="-52"/>
              </a:rPr>
              <a:t>организаций</a:t>
            </a: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" name="Рисунок 9" descr="https://avatars.mds.yandex.net/get-altay/859900/2a0000015e9eec03b5ba9561173a27375471/XXXL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5214950"/>
            <a:ext cx="2071702" cy="1214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http://taz-sun.ru/files/news/solnyshko-luchshie/65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00892" y="5214950"/>
            <a:ext cx="1928826" cy="1143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4929190" y="3071810"/>
            <a:ext cx="3914796" cy="71438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400" dirty="0" err="1" smtClean="0">
                <a:latin typeface="PT Astra Serif" pitchFamily="18" charset="-52"/>
                <a:ea typeface="PT Astra Serif" pitchFamily="18" charset="-52"/>
              </a:rPr>
              <a:t>Победитель</a:t>
            </a:r>
            <a:r>
              <a:rPr lang="en-US" sz="1400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400" dirty="0" err="1" smtClean="0">
                <a:latin typeface="PT Astra Serif" pitchFamily="18" charset="-52"/>
                <a:ea typeface="PT Astra Serif" pitchFamily="18" charset="-52"/>
              </a:rPr>
              <a:t>регионального</a:t>
            </a:r>
            <a:r>
              <a:rPr lang="en-US" sz="1400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400" dirty="0" err="1" smtClean="0">
                <a:latin typeface="PT Astra Serif" pitchFamily="18" charset="-52"/>
                <a:ea typeface="PT Astra Serif" pitchFamily="18" charset="-52"/>
              </a:rPr>
              <a:t>конкурса</a:t>
            </a:r>
            <a:r>
              <a:rPr lang="en-US" sz="1400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400" dirty="0" err="1" smtClean="0">
                <a:latin typeface="PT Astra Serif" pitchFamily="18" charset="-52"/>
                <a:ea typeface="PT Astra Serif" pitchFamily="18" charset="-52"/>
              </a:rPr>
              <a:t>инновационных</a:t>
            </a:r>
            <a:r>
              <a:rPr lang="en-US" sz="1400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400" dirty="0" err="1" smtClean="0">
                <a:latin typeface="PT Astra Serif" pitchFamily="18" charset="-52"/>
                <a:ea typeface="PT Astra Serif" pitchFamily="18" charset="-52"/>
              </a:rPr>
              <a:t>проектов</a:t>
            </a:r>
            <a:r>
              <a:rPr lang="en-US" sz="1400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400" dirty="0" err="1" smtClean="0">
                <a:latin typeface="PT Astra Serif" pitchFamily="18" charset="-52"/>
                <a:ea typeface="PT Astra Serif" pitchFamily="18" charset="-52"/>
              </a:rPr>
              <a:t>на</a:t>
            </a:r>
            <a:r>
              <a:rPr lang="en-US" sz="1400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400" dirty="0" err="1" smtClean="0">
                <a:latin typeface="PT Astra Serif" pitchFamily="18" charset="-52"/>
                <a:ea typeface="PT Astra Serif" pitchFamily="18" charset="-52"/>
              </a:rPr>
              <a:t>грант</a:t>
            </a:r>
            <a:r>
              <a:rPr lang="en-US" sz="1400" dirty="0" smtClean="0">
                <a:latin typeface="PT Astra Serif" pitchFamily="18" charset="-52"/>
                <a:ea typeface="PT Astra Serif" pitchFamily="18" charset="-52"/>
              </a:rPr>
              <a:t> – </a:t>
            </a:r>
            <a:r>
              <a:rPr lang="en-US" sz="1400" dirty="0" smtClean="0">
                <a:solidFill>
                  <a:srgbClr val="FF0000"/>
                </a:solidFill>
                <a:latin typeface="PT Astra Serif" pitchFamily="18" charset="-52"/>
                <a:ea typeface="PT Astra Serif" pitchFamily="18" charset="-52"/>
              </a:rPr>
              <a:t>МБДОУ </a:t>
            </a:r>
            <a:r>
              <a:rPr lang="en-US" sz="1400" dirty="0" err="1" smtClean="0">
                <a:solidFill>
                  <a:srgbClr val="FF0000"/>
                </a:solidFill>
                <a:latin typeface="PT Astra Serif" pitchFamily="18" charset="-52"/>
                <a:ea typeface="PT Astra Serif" pitchFamily="18" charset="-52"/>
              </a:rPr>
              <a:t>детский</a:t>
            </a:r>
            <a:r>
              <a:rPr lang="en-US" sz="1400" dirty="0" smtClean="0">
                <a:solidFill>
                  <a:srgbClr val="FF0000"/>
                </a:solidFill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  <a:latin typeface="PT Astra Serif" pitchFamily="18" charset="-52"/>
                <a:ea typeface="PT Astra Serif" pitchFamily="18" charset="-52"/>
              </a:rPr>
              <a:t>сад</a:t>
            </a:r>
            <a:r>
              <a:rPr lang="en-US" sz="1400" dirty="0" smtClean="0">
                <a:solidFill>
                  <a:srgbClr val="FF0000"/>
                </a:solidFill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ru-RU" sz="1400" dirty="0" smtClean="0">
                <a:solidFill>
                  <a:srgbClr val="FF0000"/>
                </a:solidFill>
                <a:latin typeface="PT Astra Serif" pitchFamily="18" charset="-52"/>
                <a:ea typeface="PT Astra Serif" pitchFamily="18" charset="-52"/>
              </a:rPr>
              <a:t>«</a:t>
            </a:r>
            <a:r>
              <a:rPr lang="en-US" sz="1400" dirty="0" err="1" smtClean="0">
                <a:solidFill>
                  <a:srgbClr val="FF0000"/>
                </a:solidFill>
                <a:latin typeface="PT Astra Serif" pitchFamily="18" charset="-52"/>
                <a:ea typeface="PT Astra Serif" pitchFamily="18" charset="-52"/>
              </a:rPr>
              <a:t>Звездочка</a:t>
            </a:r>
            <a:r>
              <a:rPr lang="ru-RU" sz="1400" dirty="0" smtClean="0">
                <a:solidFill>
                  <a:srgbClr val="FF0000"/>
                </a:solidFill>
                <a:latin typeface="PT Astra Serif" pitchFamily="18" charset="-52"/>
                <a:ea typeface="PT Astra Serif" pitchFamily="18" charset="-52"/>
              </a:rPr>
              <a:t>»</a:t>
            </a:r>
            <a:endParaRPr lang="ru-RU" sz="14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929190" y="1643050"/>
            <a:ext cx="3843358" cy="107157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1200" dirty="0" err="1" smtClean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Призер</a:t>
            </a:r>
            <a:r>
              <a:rPr lang="en-US" sz="1200" dirty="0" smtClean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  </a:t>
            </a:r>
            <a:r>
              <a:rPr lang="ru-RU" sz="1200" dirty="0" err="1" smtClean="0">
                <a:latin typeface="PT Astra Serif" pitchFamily="18" charset="-52"/>
                <a:ea typeface="PT Astra Serif" pitchFamily="18" charset="-52"/>
              </a:rPr>
              <a:t>региональн</a:t>
            </a:r>
            <a:r>
              <a:rPr lang="en-US" sz="1200" dirty="0" err="1" smtClean="0">
                <a:latin typeface="PT Astra Serif" pitchFamily="18" charset="-52"/>
                <a:ea typeface="PT Astra Serif" pitchFamily="18" charset="-52"/>
              </a:rPr>
              <a:t>ого</a:t>
            </a:r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 этап</a:t>
            </a:r>
            <a:r>
              <a:rPr lang="en-US" sz="1200" dirty="0" smtClean="0">
                <a:latin typeface="PT Astra Serif" pitchFamily="18" charset="-52"/>
                <a:ea typeface="PT Astra Serif" pitchFamily="18" charset="-52"/>
              </a:rPr>
              <a:t>а</a:t>
            </a:r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 Всероссийского конкурса 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программ развития образовательных </a:t>
            </a:r>
            <a:r>
              <a:rPr lang="en-US" sz="1200" dirty="0" smtClean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о</a:t>
            </a:r>
            <a:r>
              <a:rPr lang="ru-RU" sz="1200" dirty="0" err="1" smtClean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рганизаций</a:t>
            </a:r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, реализующих программы дополнительного образования</a:t>
            </a:r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200" dirty="0" smtClean="0">
                <a:latin typeface="PT Astra Serif" pitchFamily="18" charset="-52"/>
                <a:ea typeface="PT Astra Serif" pitchFamily="18" charset="-52"/>
              </a:rPr>
              <a:t>“</a:t>
            </a:r>
            <a:r>
              <a:rPr lang="ru-RU" sz="1200" dirty="0" err="1" smtClean="0">
                <a:latin typeface="PT Astra Serif" pitchFamily="18" charset="-52"/>
                <a:ea typeface="PT Astra Serif" pitchFamily="18" charset="-52"/>
              </a:rPr>
              <a:t>Аркту</a:t>
            </a:r>
            <a:r>
              <a:rPr lang="en-US" sz="1200" dirty="0" smtClean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р”- </a:t>
            </a:r>
            <a:r>
              <a:rPr lang="en-US" sz="1200" dirty="0" smtClean="0">
                <a:solidFill>
                  <a:srgbClr val="FF0000"/>
                </a:solidFill>
                <a:latin typeface="PT Astra Serif" pitchFamily="18" charset="-52"/>
                <a:ea typeface="PT Astra Serif" pitchFamily="18" charset="-52"/>
              </a:rPr>
              <a:t>МБОУ ДО “</a:t>
            </a:r>
            <a:r>
              <a:rPr lang="en-US" sz="1200" dirty="0" err="1" smtClean="0">
                <a:solidFill>
                  <a:srgbClr val="FF0000"/>
                </a:solidFill>
                <a:latin typeface="PT Astra Serif" pitchFamily="18" charset="-52"/>
                <a:ea typeface="PT Astra Serif" pitchFamily="18" charset="-52"/>
              </a:rPr>
              <a:t>Тазовский</a:t>
            </a:r>
            <a:r>
              <a:rPr lang="en-US" sz="1200" dirty="0" smtClean="0">
                <a:solidFill>
                  <a:srgbClr val="FF0000"/>
                </a:solidFill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200" dirty="0" err="1" smtClean="0">
                <a:solidFill>
                  <a:srgbClr val="FF0000"/>
                </a:solidFill>
                <a:latin typeface="PT Astra Serif" pitchFamily="18" charset="-52"/>
                <a:ea typeface="PT Astra Serif" pitchFamily="18" charset="-52"/>
              </a:rPr>
              <a:t>районный</a:t>
            </a:r>
            <a:r>
              <a:rPr lang="en-US" sz="1200" dirty="0" smtClean="0">
                <a:solidFill>
                  <a:srgbClr val="FF0000"/>
                </a:solidFill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200" dirty="0" err="1" smtClean="0">
                <a:solidFill>
                  <a:srgbClr val="FF0000"/>
                </a:solidFill>
                <a:latin typeface="PT Astra Serif" pitchFamily="18" charset="-52"/>
                <a:ea typeface="PT Astra Serif" pitchFamily="18" charset="-52"/>
              </a:rPr>
              <a:t>Дом</a:t>
            </a:r>
            <a:r>
              <a:rPr lang="en-US" sz="1200" dirty="0" smtClean="0">
                <a:solidFill>
                  <a:srgbClr val="FF0000"/>
                </a:solidFill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200" dirty="0" err="1" smtClean="0">
                <a:solidFill>
                  <a:srgbClr val="FF0000"/>
                </a:solidFill>
                <a:latin typeface="PT Astra Serif" pitchFamily="18" charset="-52"/>
                <a:ea typeface="PT Astra Serif" pitchFamily="18" charset="-52"/>
              </a:rPr>
              <a:t>творчества</a:t>
            </a:r>
            <a:r>
              <a:rPr lang="en-US" sz="1200" dirty="0" smtClean="0">
                <a:solidFill>
                  <a:srgbClr val="FF0000"/>
                </a:solidFill>
                <a:latin typeface="PT Astra Serif" pitchFamily="18" charset="-52"/>
                <a:ea typeface="PT Astra Serif" pitchFamily="18" charset="-52"/>
              </a:rPr>
              <a:t>”</a:t>
            </a:r>
            <a:r>
              <a:rPr lang="ru-RU" sz="1200" dirty="0" smtClean="0">
                <a:solidFill>
                  <a:srgbClr val="FF0000"/>
                </a:solidFill>
                <a:latin typeface="PT Astra Serif" pitchFamily="18" charset="-52"/>
                <a:ea typeface="PT Astra Serif" pitchFamily="18" charset="-52"/>
              </a:rPr>
              <a:t> </a:t>
            </a:r>
            <a:endParaRPr lang="ru-RU" sz="14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785786" y="3071810"/>
            <a:ext cx="3786214" cy="78581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1200" dirty="0" err="1" smtClean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Победитель</a:t>
            </a:r>
            <a:r>
              <a:rPr lang="en-US" sz="1200" dirty="0" smtClean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200" dirty="0" err="1" smtClean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конкурса</a:t>
            </a:r>
            <a:r>
              <a:rPr lang="en-US" sz="1200" dirty="0" smtClean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200" dirty="0" err="1" smtClean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социальных</a:t>
            </a:r>
            <a:r>
              <a:rPr lang="en-US" sz="1200" dirty="0" smtClean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 и </a:t>
            </a:r>
            <a:r>
              <a:rPr lang="en-US" sz="1200" dirty="0" err="1" smtClean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культурных</a:t>
            </a:r>
            <a:r>
              <a:rPr lang="en-US" sz="1200" dirty="0" smtClean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200" dirty="0" err="1" smtClean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проектов</a:t>
            </a:r>
            <a:r>
              <a:rPr lang="en-US" sz="1200" dirty="0" smtClean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 ПАО “</a:t>
            </a:r>
            <a:r>
              <a:rPr lang="en-US" sz="1200" dirty="0" err="1" smtClean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Лукойл</a:t>
            </a:r>
            <a:r>
              <a:rPr lang="en-US" sz="1200" dirty="0" smtClean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” – </a:t>
            </a:r>
            <a:r>
              <a:rPr lang="en-US" sz="1200" dirty="0" smtClean="0">
                <a:solidFill>
                  <a:srgbClr val="FF0000"/>
                </a:solidFill>
                <a:latin typeface="PT Astra Serif" pitchFamily="18" charset="-52"/>
                <a:ea typeface="PT Astra Serif" pitchFamily="18" charset="-52"/>
              </a:rPr>
              <a:t>МБОУ </a:t>
            </a:r>
            <a:r>
              <a:rPr lang="en-US" sz="1200" dirty="0" err="1" smtClean="0">
                <a:solidFill>
                  <a:srgbClr val="FF0000"/>
                </a:solidFill>
                <a:latin typeface="PT Astra Serif" pitchFamily="18" charset="-52"/>
                <a:ea typeface="PT Astra Serif" pitchFamily="18" charset="-52"/>
              </a:rPr>
              <a:t>Тазовская</a:t>
            </a:r>
            <a:r>
              <a:rPr lang="en-US" sz="1200" dirty="0" smtClean="0">
                <a:solidFill>
                  <a:srgbClr val="FF0000"/>
                </a:solidFill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200" dirty="0" err="1" smtClean="0">
                <a:solidFill>
                  <a:srgbClr val="FF0000"/>
                </a:solidFill>
                <a:latin typeface="PT Astra Serif" pitchFamily="18" charset="-52"/>
                <a:ea typeface="PT Astra Serif" pitchFamily="18" charset="-52"/>
              </a:rPr>
              <a:t>средняя</a:t>
            </a:r>
            <a:r>
              <a:rPr lang="en-US" sz="1200" dirty="0" smtClean="0">
                <a:solidFill>
                  <a:srgbClr val="FF0000"/>
                </a:solidFill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200" dirty="0" err="1" smtClean="0">
                <a:solidFill>
                  <a:srgbClr val="FF0000"/>
                </a:solidFill>
                <a:latin typeface="PT Astra Serif" pitchFamily="18" charset="-52"/>
                <a:ea typeface="PT Astra Serif" pitchFamily="18" charset="-52"/>
              </a:rPr>
              <a:t>общеобразовательная</a:t>
            </a:r>
            <a:r>
              <a:rPr lang="en-US" sz="1200" dirty="0" smtClean="0">
                <a:solidFill>
                  <a:srgbClr val="FF0000"/>
                </a:solidFill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200" dirty="0" err="1" smtClean="0">
                <a:solidFill>
                  <a:srgbClr val="FF0000"/>
                </a:solidFill>
                <a:latin typeface="PT Astra Serif" pitchFamily="18" charset="-52"/>
                <a:ea typeface="PT Astra Serif" pitchFamily="18" charset="-52"/>
              </a:rPr>
              <a:t>школа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785786" y="4143380"/>
            <a:ext cx="3786214" cy="78581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dirty="0" err="1" smtClean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Победитель</a:t>
            </a:r>
            <a:r>
              <a:rPr lang="en-US" sz="1200" dirty="0" smtClean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200" dirty="0" err="1" smtClean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конкурса</a:t>
            </a:r>
            <a:r>
              <a:rPr lang="en-US" sz="1200" dirty="0" smtClean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200" dirty="0" err="1" smtClean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социальных</a:t>
            </a:r>
            <a:r>
              <a:rPr lang="en-US" sz="1200" dirty="0" smtClean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 и </a:t>
            </a:r>
            <a:r>
              <a:rPr lang="en-US" sz="1200" dirty="0" err="1" smtClean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культурных</a:t>
            </a:r>
            <a:r>
              <a:rPr lang="en-US" sz="1200" dirty="0" smtClean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200" dirty="0" err="1" smtClean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проектов</a:t>
            </a:r>
            <a:r>
              <a:rPr lang="en-US" sz="1200" dirty="0" smtClean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 ПАО “</a:t>
            </a:r>
            <a:r>
              <a:rPr lang="en-US" sz="1200" dirty="0" err="1" smtClean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Лукойл</a:t>
            </a:r>
            <a:r>
              <a:rPr lang="en-US" sz="1200" dirty="0" smtClean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” – </a:t>
            </a:r>
            <a:r>
              <a:rPr lang="en-US" sz="1200" dirty="0" smtClean="0">
                <a:solidFill>
                  <a:srgbClr val="FF0000"/>
                </a:solidFill>
                <a:latin typeface="PT Astra Serif" pitchFamily="18" charset="-52"/>
                <a:ea typeface="PT Astra Serif" pitchFamily="18" charset="-52"/>
              </a:rPr>
              <a:t>МБДОУ </a:t>
            </a:r>
            <a:r>
              <a:rPr lang="en-US" sz="1200" dirty="0" err="1" smtClean="0">
                <a:solidFill>
                  <a:srgbClr val="FF0000"/>
                </a:solidFill>
                <a:latin typeface="PT Astra Serif" pitchFamily="18" charset="-52"/>
                <a:ea typeface="PT Astra Serif" pitchFamily="18" charset="-52"/>
              </a:rPr>
              <a:t>детский</a:t>
            </a:r>
            <a:r>
              <a:rPr lang="en-US" sz="1200" dirty="0" smtClean="0">
                <a:solidFill>
                  <a:srgbClr val="FF0000"/>
                </a:solidFill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200" dirty="0" err="1" smtClean="0">
                <a:solidFill>
                  <a:srgbClr val="FF0000"/>
                </a:solidFill>
                <a:latin typeface="PT Astra Serif" pitchFamily="18" charset="-52"/>
                <a:ea typeface="PT Astra Serif" pitchFamily="18" charset="-52"/>
              </a:rPr>
              <a:t>сад</a:t>
            </a:r>
            <a:r>
              <a:rPr lang="en-US" sz="1200" dirty="0" smtClean="0">
                <a:solidFill>
                  <a:srgbClr val="FF0000"/>
                </a:solidFill>
                <a:latin typeface="PT Astra Serif" pitchFamily="18" charset="-52"/>
                <a:ea typeface="PT Astra Serif" pitchFamily="18" charset="-52"/>
              </a:rPr>
              <a:t> “</a:t>
            </a:r>
            <a:r>
              <a:rPr lang="en-US" sz="1200" dirty="0" err="1" smtClean="0">
                <a:solidFill>
                  <a:srgbClr val="FF0000"/>
                </a:solidFill>
                <a:latin typeface="PT Astra Serif" pitchFamily="18" charset="-52"/>
                <a:ea typeface="PT Astra Serif" pitchFamily="18" charset="-52"/>
              </a:rPr>
              <a:t>Солнышко</a:t>
            </a:r>
            <a:r>
              <a:rPr lang="en-US" sz="1200" dirty="0" smtClean="0">
                <a:solidFill>
                  <a:srgbClr val="FF0000"/>
                </a:solidFill>
                <a:latin typeface="PT Astra Serif" pitchFamily="18" charset="-52"/>
                <a:ea typeface="PT Astra Serif" pitchFamily="18" charset="-52"/>
              </a:rPr>
              <a:t>”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785786" y="1643050"/>
            <a:ext cx="3786214" cy="107157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1200" dirty="0" err="1" smtClean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Победитель</a:t>
            </a:r>
            <a:r>
              <a:rPr lang="en-US" sz="1200" dirty="0" smtClean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  </a:t>
            </a:r>
            <a:r>
              <a:rPr lang="en-US" sz="1200" dirty="0" err="1" smtClean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регионального</a:t>
            </a:r>
            <a:r>
              <a:rPr lang="en-US" sz="1200" dirty="0" smtClean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200" dirty="0" err="1" smtClean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конкурсапо</a:t>
            </a:r>
            <a:r>
              <a:rPr lang="en-US" sz="1200" dirty="0" smtClean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200" dirty="0" err="1" smtClean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организации</a:t>
            </a:r>
            <a:r>
              <a:rPr lang="en-US" sz="1200" dirty="0" smtClean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200" dirty="0" err="1" smtClean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физкультурно-оздоровительной</a:t>
            </a:r>
            <a:r>
              <a:rPr lang="en-US" sz="1200" dirty="0" smtClean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200" dirty="0" err="1" smtClean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работы</a:t>
            </a:r>
            <a:r>
              <a:rPr lang="en-US" sz="1200" dirty="0" smtClean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 - </a:t>
            </a:r>
            <a:r>
              <a:rPr lang="en-US" sz="1200" dirty="0" err="1" smtClean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спортивный</a:t>
            </a:r>
            <a:r>
              <a:rPr lang="en-US" sz="1200" dirty="0" smtClean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200" dirty="0" err="1" smtClean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клуб</a:t>
            </a:r>
            <a:r>
              <a:rPr lang="en-US" sz="1200" dirty="0" smtClean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200" dirty="0" smtClean="0">
                <a:solidFill>
                  <a:srgbClr val="FF0000"/>
                </a:solidFill>
                <a:latin typeface="PT Astra Serif" pitchFamily="18" charset="-52"/>
                <a:ea typeface="PT Astra Serif" pitchFamily="18" charset="-52"/>
              </a:rPr>
              <a:t>МБОУ </a:t>
            </a:r>
            <a:r>
              <a:rPr lang="en-US" sz="1200" dirty="0" err="1" smtClean="0">
                <a:solidFill>
                  <a:srgbClr val="FF0000"/>
                </a:solidFill>
                <a:latin typeface="PT Astra Serif" pitchFamily="18" charset="-52"/>
                <a:ea typeface="PT Astra Serif" pitchFamily="18" charset="-52"/>
              </a:rPr>
              <a:t>Тазовская</a:t>
            </a:r>
            <a:r>
              <a:rPr lang="en-US" sz="1200" dirty="0" smtClean="0">
                <a:solidFill>
                  <a:srgbClr val="FF0000"/>
                </a:solidFill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200" dirty="0" err="1" smtClean="0">
                <a:solidFill>
                  <a:srgbClr val="FF0000"/>
                </a:solidFill>
                <a:latin typeface="PT Astra Serif" pitchFamily="18" charset="-52"/>
                <a:ea typeface="PT Astra Serif" pitchFamily="18" charset="-52"/>
              </a:rPr>
              <a:t>средняя</a:t>
            </a:r>
            <a:r>
              <a:rPr lang="en-US" sz="1200" dirty="0" smtClean="0">
                <a:solidFill>
                  <a:srgbClr val="FF0000"/>
                </a:solidFill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200" dirty="0" err="1" smtClean="0">
                <a:solidFill>
                  <a:srgbClr val="FF0000"/>
                </a:solidFill>
                <a:latin typeface="PT Astra Serif" pitchFamily="18" charset="-52"/>
                <a:ea typeface="PT Astra Serif" pitchFamily="18" charset="-52"/>
              </a:rPr>
              <a:t>общеобразовательная</a:t>
            </a:r>
            <a:r>
              <a:rPr lang="en-US" sz="1200" dirty="0" smtClean="0">
                <a:solidFill>
                  <a:srgbClr val="FF0000"/>
                </a:solidFill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200" dirty="0" err="1" smtClean="0">
                <a:solidFill>
                  <a:srgbClr val="FF0000"/>
                </a:solidFill>
                <a:latin typeface="PT Astra Serif" pitchFamily="18" charset="-52"/>
                <a:ea typeface="PT Astra Serif" pitchFamily="18" charset="-52"/>
              </a:rPr>
              <a:t>школа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929190" y="4143380"/>
            <a:ext cx="3929090" cy="78581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Победитель всероссийского конкурса-смотра «Лучшие детские сады России 2020» -</a:t>
            </a:r>
            <a:r>
              <a:rPr lang="en-US" sz="1200" dirty="0" smtClean="0">
                <a:solidFill>
                  <a:srgbClr val="FF0000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 МБДОУ </a:t>
            </a:r>
            <a:r>
              <a:rPr lang="ru-RU" sz="1200" dirty="0" smtClean="0">
                <a:solidFill>
                  <a:srgbClr val="FF0000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детский сад «</a:t>
            </a:r>
            <a:r>
              <a:rPr lang="ru-RU" sz="1200" dirty="0" err="1" smtClean="0">
                <a:solidFill>
                  <a:srgbClr val="FF0000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Северяночка</a:t>
            </a:r>
            <a:r>
              <a:rPr lang="ru-RU" sz="1200" dirty="0" smtClean="0">
                <a:solidFill>
                  <a:srgbClr val="FF0000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»</a:t>
            </a:r>
            <a:endParaRPr lang="ru-RU" dirty="0"/>
          </a:p>
        </p:txBody>
      </p:sp>
      <p:pic>
        <p:nvPicPr>
          <p:cNvPr id="15362" name="Picture 2" descr="https://ulchiadm.khabkrai.ru/photos/17002_xy289x19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72132" y="5643578"/>
            <a:ext cx="1383762" cy="934039"/>
          </a:xfrm>
          <a:prstGeom prst="rect">
            <a:avLst/>
          </a:prstGeom>
          <a:noFill/>
        </p:spPr>
      </p:pic>
      <p:pic>
        <p:nvPicPr>
          <p:cNvPr id="15365" name="Picture 5" descr="https://theslide.ru/img/thumbs/5ab07af1cc269fb5d2894fbfa45b642f-800x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9058" y="5643578"/>
            <a:ext cx="1395365" cy="988817"/>
          </a:xfrm>
          <a:prstGeom prst="rect">
            <a:avLst/>
          </a:prstGeom>
          <a:noFill/>
        </p:spPr>
      </p:pic>
      <p:pic>
        <p:nvPicPr>
          <p:cNvPr id="15367" name="Picture 7" descr="http://www.edunion.ru/uploads/data/feed/2016-11/nachalsya-priem-zayavok-na-konkurs-arktur-201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14546" y="5715016"/>
            <a:ext cx="1605805" cy="893487"/>
          </a:xfrm>
          <a:prstGeom prst="rect">
            <a:avLst/>
          </a:prstGeom>
          <a:noFill/>
        </p:spPr>
      </p:pic>
      <p:pic>
        <p:nvPicPr>
          <p:cNvPr id="18" name="Рисунок 17" descr="http://itd2.mycdn.me/image?id=890894242186&amp;t=20&amp;plc=MOBILE&amp;tkn=*ezcn6_tuiDSzC5NHo9OSg-R-Bew"/>
          <p:cNvPicPr/>
          <p:nvPr/>
        </p:nvPicPr>
        <p:blipFill>
          <a:blip r:embed="rId7" cstate="print"/>
          <a:srcRect l="7986" t="47015" r="9287" b="5301"/>
          <a:stretch>
            <a:fillRect/>
          </a:stretch>
        </p:blipFill>
        <p:spPr bwMode="auto">
          <a:xfrm>
            <a:off x="7786710" y="857232"/>
            <a:ext cx="1000132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142852"/>
            <a:ext cx="928662" cy="867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l.svechnikova\Desktop\На печать фото васьк и фомин\FullSizeRende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00034" y="1142984"/>
            <a:ext cx="607897" cy="8156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       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PT Astra Serif" pitchFamily="18" charset="-52"/>
                <a:ea typeface="PT Astra Serif" pitchFamily="18" charset="-52"/>
              </a:rPr>
              <a:t>Достижения педагогов 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PT Astra Serif" pitchFamily="18" charset="-52"/>
              <a:ea typeface="PT Astra Serif" pitchFamily="18" charset="-52"/>
            </a:endParaRPr>
          </a:p>
        </p:txBody>
      </p:sp>
      <p:pic>
        <p:nvPicPr>
          <p:cNvPr id="5" name="Picture 2" descr="C:\Users\l.svechnikova\Desktop\На печать фото васьк и фомин\fomin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7" y="2166930"/>
            <a:ext cx="785818" cy="1047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1285852" y="857232"/>
            <a:ext cx="2928958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i="1" dirty="0" smtClean="0">
                <a:solidFill>
                  <a:schemeClr val="tx2">
                    <a:lumMod val="75000"/>
                  </a:schemeClr>
                </a:solidFill>
                <a:latin typeface="PT Astra Serif" pitchFamily="18" charset="-52"/>
                <a:ea typeface="PT Astra Serif" pitchFamily="18" charset="-52"/>
              </a:rPr>
              <a:t>П</a:t>
            </a:r>
            <a:r>
              <a:rPr lang="ru-RU" sz="1200" b="1" i="1" dirty="0" err="1" smtClean="0">
                <a:solidFill>
                  <a:schemeClr val="tx2">
                    <a:lumMod val="75000"/>
                  </a:schemeClr>
                </a:solidFill>
                <a:latin typeface="PT Astra Serif" pitchFamily="18" charset="-52"/>
                <a:ea typeface="PT Astra Serif" pitchFamily="18" charset="-52"/>
              </a:rPr>
              <a:t>обедитель</a:t>
            </a:r>
            <a:r>
              <a:rPr lang="ru-RU" sz="1200" b="1" i="1" dirty="0" smtClean="0">
                <a:solidFill>
                  <a:schemeClr val="tx2">
                    <a:lumMod val="75000"/>
                  </a:schemeClr>
                </a:solidFill>
                <a:latin typeface="PT Astra Serif" pitchFamily="18" charset="-52"/>
                <a:ea typeface="PT Astra Serif" pitchFamily="18" charset="-52"/>
              </a:rPr>
              <a:t> окружного конкурса педагогического мастерства в номинации «Воспитатель года Ямала»-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PT Astra Serif" pitchFamily="18" charset="-52"/>
                <a:ea typeface="PT Astra Serif" pitchFamily="18" charset="-52"/>
              </a:rPr>
              <a:t> воспитатель МБДОУ детский сад «Радуга» </a:t>
            </a:r>
            <a:r>
              <a:rPr lang="ru-RU" sz="1200" b="1" i="1" dirty="0" smtClean="0">
                <a:solidFill>
                  <a:srgbClr val="FF0000"/>
                </a:solidFill>
                <a:latin typeface="PT Astra Serif" pitchFamily="18" charset="-52"/>
                <a:ea typeface="PT Astra Serif" pitchFamily="18" charset="-52"/>
              </a:rPr>
              <a:t>Васьковская Виктория Денисовна</a:t>
            </a:r>
          </a:p>
          <a:p>
            <a:r>
              <a:rPr lang="ru-RU" sz="1400" b="1" i="1" dirty="0" smtClean="0">
                <a:solidFill>
                  <a:schemeClr val="tx2">
                    <a:lumMod val="75000"/>
                  </a:schemeClr>
                </a:solidFill>
                <a:latin typeface="PT Astra Serif" pitchFamily="18" charset="-52"/>
                <a:ea typeface="PT Astra Serif" pitchFamily="18" charset="-52"/>
              </a:rPr>
              <a:t>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786314" y="4429132"/>
            <a:ext cx="37862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dirty="0" err="1" smtClean="0">
                <a:solidFill>
                  <a:schemeClr val="tx2">
                    <a:lumMod val="75000"/>
                  </a:schemeClr>
                </a:solidFill>
                <a:latin typeface="PT Astra Serif" pitchFamily="18" charset="-52"/>
                <a:ea typeface="PT Astra Serif" pitchFamily="18" charset="-52"/>
              </a:rPr>
              <a:t>Победитель</a:t>
            </a:r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200" b="1" dirty="0" err="1" smtClean="0">
                <a:solidFill>
                  <a:schemeClr val="tx2">
                    <a:lumMod val="75000"/>
                  </a:schemeClr>
                </a:solidFill>
                <a:latin typeface="PT Astra Serif" pitchFamily="18" charset="-52"/>
                <a:ea typeface="PT Astra Serif" pitchFamily="18" charset="-52"/>
              </a:rPr>
              <a:t>регионального</a:t>
            </a:r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200" b="1" dirty="0" err="1" smtClean="0">
                <a:solidFill>
                  <a:schemeClr val="tx2">
                    <a:lumMod val="75000"/>
                  </a:schemeClr>
                </a:solidFill>
                <a:latin typeface="PT Astra Serif" pitchFamily="18" charset="-52"/>
                <a:ea typeface="PT Astra Serif" pitchFamily="18" charset="-52"/>
              </a:rPr>
              <a:t>этапа</a:t>
            </a:r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VIII </a:t>
            </a:r>
            <a:r>
              <a:rPr lang="en-US" sz="1200" dirty="0" err="1" smtClean="0">
                <a:latin typeface="PT Astra Serif" pitchFamily="18" charset="-52"/>
                <a:ea typeface="PT Astra Serif" pitchFamily="18" charset="-52"/>
              </a:rPr>
              <a:t>Всероссийского</a:t>
            </a:r>
            <a:r>
              <a:rPr lang="en-US" sz="1200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конкурс</a:t>
            </a:r>
            <a:r>
              <a:rPr lang="en-US" sz="1200" dirty="0" smtClean="0">
                <a:latin typeface="PT Astra Serif" pitchFamily="18" charset="-52"/>
                <a:ea typeface="PT Astra Serif" pitchFamily="18" charset="-52"/>
              </a:rPr>
              <a:t>а</a:t>
            </a:r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200" dirty="0" smtClean="0">
                <a:solidFill>
                  <a:schemeClr val="tx2">
                    <a:lumMod val="75000"/>
                  </a:schemeClr>
                </a:solidFill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  <a:latin typeface="PT Astra Serif" pitchFamily="18" charset="-52"/>
                <a:ea typeface="PT Astra Serif" pitchFamily="18" charset="-52"/>
              </a:rPr>
              <a:t>“</a:t>
            </a:r>
            <a:r>
              <a:rPr lang="en-US" sz="1200" b="1" dirty="0" err="1" smtClean="0">
                <a:solidFill>
                  <a:schemeClr val="tx2">
                    <a:lumMod val="75000"/>
                  </a:schemeClr>
                </a:solidFill>
                <a:latin typeface="PT Astra Serif" pitchFamily="18" charset="-52"/>
                <a:ea typeface="PT Astra Serif" pitchFamily="18" charset="-52"/>
              </a:rPr>
              <a:t>Воспитатели</a:t>
            </a:r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200" b="1" dirty="0" err="1" smtClean="0">
                <a:solidFill>
                  <a:schemeClr val="tx2">
                    <a:lumMod val="75000"/>
                  </a:schemeClr>
                </a:solidFill>
                <a:latin typeface="PT Astra Serif" pitchFamily="18" charset="-52"/>
                <a:ea typeface="PT Astra Serif" pitchFamily="18" charset="-52"/>
              </a:rPr>
              <a:t>России</a:t>
            </a:r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  <a:latin typeface="PT Astra Serif" pitchFamily="18" charset="-52"/>
                <a:ea typeface="PT Astra Serif" pitchFamily="18" charset="-52"/>
              </a:rPr>
              <a:t>”- </a:t>
            </a:r>
            <a:r>
              <a:rPr lang="en-US" sz="1200" b="1" i="1" dirty="0" err="1" smtClean="0">
                <a:solidFill>
                  <a:srgbClr val="FF0000"/>
                </a:solidFill>
                <a:latin typeface="PT Astra Serif" pitchFamily="18" charset="-52"/>
                <a:ea typeface="PT Astra Serif" pitchFamily="18" charset="-52"/>
              </a:rPr>
              <a:t>Ефимов</a:t>
            </a:r>
            <a:r>
              <a:rPr lang="en-US" sz="1200" b="1" i="1" dirty="0" smtClean="0">
                <a:solidFill>
                  <a:srgbClr val="FF0000"/>
                </a:solidFill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200" b="1" i="1" dirty="0" err="1" smtClean="0">
                <a:solidFill>
                  <a:srgbClr val="FF0000"/>
                </a:solidFill>
                <a:latin typeface="PT Astra Serif" pitchFamily="18" charset="-52"/>
                <a:ea typeface="PT Astra Serif" pitchFamily="18" charset="-52"/>
              </a:rPr>
              <a:t>Алексей</a:t>
            </a:r>
            <a:r>
              <a:rPr lang="en-US" sz="1200" b="1" i="1" dirty="0" smtClean="0">
                <a:solidFill>
                  <a:srgbClr val="FF0000"/>
                </a:solidFill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200" b="1" i="1" dirty="0" err="1" smtClean="0">
                <a:solidFill>
                  <a:srgbClr val="FF0000"/>
                </a:solidFill>
                <a:latin typeface="PT Astra Serif" pitchFamily="18" charset="-52"/>
                <a:ea typeface="PT Astra Serif" pitchFamily="18" charset="-52"/>
              </a:rPr>
              <a:t>Владимирович</a:t>
            </a:r>
            <a:r>
              <a:rPr lang="en-US" sz="1200" b="1" i="1" dirty="0" smtClean="0">
                <a:solidFill>
                  <a:schemeClr val="tx2">
                    <a:lumMod val="75000"/>
                  </a:schemeClr>
                </a:solidFill>
                <a:latin typeface="PT Astra Serif" pitchFamily="18" charset="-52"/>
                <a:ea typeface="PT Astra Serif" pitchFamily="18" charset="-52"/>
              </a:rPr>
              <a:t>, </a:t>
            </a:r>
            <a:r>
              <a:rPr lang="en-US" sz="1200" b="1" dirty="0" err="1" smtClean="0">
                <a:solidFill>
                  <a:schemeClr val="tx2">
                    <a:lumMod val="75000"/>
                  </a:schemeClr>
                </a:solidFill>
                <a:latin typeface="PT Astra Serif" pitchFamily="18" charset="-52"/>
                <a:ea typeface="PT Astra Serif" pitchFamily="18" charset="-52"/>
              </a:rPr>
              <a:t>инструктор-методист</a:t>
            </a:r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  <a:latin typeface="PT Astra Serif" pitchFamily="18" charset="-52"/>
                <a:ea typeface="PT Astra Serif" pitchFamily="18" charset="-52"/>
              </a:rPr>
              <a:t> МБДОУ </a:t>
            </a:r>
            <a:r>
              <a:rPr lang="en-US" sz="1200" b="1" dirty="0" err="1" smtClean="0">
                <a:solidFill>
                  <a:schemeClr val="tx2">
                    <a:lumMod val="75000"/>
                  </a:schemeClr>
                </a:solidFill>
                <a:latin typeface="PT Astra Serif" pitchFamily="18" charset="-52"/>
                <a:ea typeface="PT Astra Serif" pitchFamily="18" charset="-52"/>
              </a:rPr>
              <a:t>детский</a:t>
            </a:r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200" b="1" dirty="0" err="1" smtClean="0">
                <a:solidFill>
                  <a:schemeClr val="tx2">
                    <a:lumMod val="75000"/>
                  </a:schemeClr>
                </a:solidFill>
                <a:latin typeface="PT Astra Serif" pitchFamily="18" charset="-52"/>
                <a:ea typeface="PT Astra Serif" pitchFamily="18" charset="-52"/>
              </a:rPr>
              <a:t>сад</a:t>
            </a:r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  <a:latin typeface="PT Astra Serif" pitchFamily="18" charset="-52"/>
                <a:ea typeface="PT Astra Serif" pitchFamily="18" charset="-52"/>
              </a:rPr>
              <a:t> “</a:t>
            </a:r>
            <a:r>
              <a:rPr lang="en-US" sz="1200" b="1" dirty="0" err="1" smtClean="0">
                <a:solidFill>
                  <a:schemeClr val="tx2">
                    <a:lumMod val="75000"/>
                  </a:schemeClr>
                </a:solidFill>
                <a:latin typeface="PT Astra Serif" pitchFamily="18" charset="-52"/>
                <a:ea typeface="PT Astra Serif" pitchFamily="18" charset="-52"/>
              </a:rPr>
              <a:t>Олененок</a:t>
            </a:r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  <a:latin typeface="PT Astra Serif" pitchFamily="18" charset="-52"/>
                <a:ea typeface="PT Astra Serif" pitchFamily="18" charset="-52"/>
              </a:rPr>
              <a:t>”</a:t>
            </a:r>
            <a:endParaRPr lang="ru-RU" sz="1200" b="1" i="1" dirty="0" smtClean="0">
              <a:solidFill>
                <a:schemeClr val="tx2">
                  <a:lumMod val="75000"/>
                </a:schemeClr>
              </a:solidFill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357290" y="2143116"/>
            <a:ext cx="32147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1200" b="1" i="1" dirty="0" smtClean="0">
                <a:solidFill>
                  <a:srgbClr val="69676D">
                    <a:lumMod val="75000"/>
                  </a:srgbClr>
                </a:solidFill>
                <a:latin typeface="PT Astra Serif" pitchFamily="18" charset="-52"/>
                <a:ea typeface="PT Astra Serif" pitchFamily="18" charset="-52"/>
              </a:rPr>
              <a:t>О</a:t>
            </a:r>
            <a:r>
              <a:rPr lang="ru-RU" sz="1200" b="1" i="1" dirty="0" err="1" smtClean="0">
                <a:solidFill>
                  <a:srgbClr val="69676D">
                    <a:lumMod val="75000"/>
                  </a:srgbClr>
                </a:solidFill>
                <a:latin typeface="PT Astra Serif" pitchFamily="18" charset="-52"/>
                <a:ea typeface="PT Astra Serif" pitchFamily="18" charset="-52"/>
              </a:rPr>
              <a:t>бладатель</a:t>
            </a:r>
            <a:r>
              <a:rPr lang="ru-RU" sz="1200" b="1" i="1" dirty="0" smtClean="0">
                <a:solidFill>
                  <a:srgbClr val="69676D">
                    <a:lumMod val="75000"/>
                  </a:srgbClr>
                </a:solidFill>
                <a:latin typeface="PT Astra Serif" pitchFamily="18" charset="-52"/>
                <a:ea typeface="PT Astra Serif" pitchFamily="18" charset="-52"/>
              </a:rPr>
              <a:t> приза зрительского жюри</a:t>
            </a:r>
            <a:r>
              <a:rPr lang="en-US" sz="1200" b="1" i="1" dirty="0" smtClean="0">
                <a:solidFill>
                  <a:srgbClr val="69676D">
                    <a:lumMod val="75000"/>
                  </a:srgbClr>
                </a:solidFill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ru-RU" sz="1200" b="1" i="1" dirty="0" smtClean="0">
                <a:solidFill>
                  <a:srgbClr val="69676D">
                    <a:lumMod val="75000"/>
                  </a:srgbClr>
                </a:solidFill>
                <a:latin typeface="PT Astra Serif" pitchFamily="18" charset="-52"/>
                <a:ea typeface="PT Astra Serif" pitchFamily="18" charset="-52"/>
              </a:rPr>
              <a:t> в номинации «Учитель года Ямала»</a:t>
            </a:r>
            <a:r>
              <a:rPr lang="en-US" sz="1200" b="1" i="1" dirty="0" smtClean="0">
                <a:solidFill>
                  <a:srgbClr val="69676D">
                    <a:lumMod val="75000"/>
                  </a:srgbClr>
                </a:solidFill>
                <a:latin typeface="PT Astra Serif" pitchFamily="18" charset="-52"/>
                <a:ea typeface="PT Astra Serif" pitchFamily="18" charset="-52"/>
              </a:rPr>
              <a:t>-</a:t>
            </a:r>
            <a:r>
              <a:rPr lang="ru-RU" sz="1200" b="1" i="1" dirty="0" smtClean="0">
                <a:solidFill>
                  <a:srgbClr val="FF0000"/>
                </a:solidFill>
                <a:latin typeface="PT Astra Serif" pitchFamily="18" charset="-52"/>
                <a:ea typeface="PT Astra Serif" pitchFamily="18" charset="-52"/>
              </a:rPr>
              <a:t>Фомин Сергей Александрович</a:t>
            </a:r>
            <a:r>
              <a:rPr lang="ru-RU" sz="1200" dirty="0" smtClean="0">
                <a:solidFill>
                  <a:srgbClr val="69676D">
                    <a:lumMod val="75000"/>
                  </a:srgbClr>
                </a:solidFill>
                <a:latin typeface="PT Astra Serif" pitchFamily="18" charset="-52"/>
                <a:ea typeface="PT Astra Serif" pitchFamily="18" charset="-52"/>
              </a:rPr>
              <a:t>,</a:t>
            </a:r>
            <a:r>
              <a:rPr lang="en-US" sz="1200" dirty="0" smtClean="0">
                <a:solidFill>
                  <a:srgbClr val="69676D">
                    <a:lumMod val="75000"/>
                  </a:srgbClr>
                </a:solidFill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ru-RU" sz="1200" dirty="0" smtClean="0">
                <a:solidFill>
                  <a:srgbClr val="69676D">
                    <a:lumMod val="75000"/>
                  </a:srgbClr>
                </a:solidFill>
                <a:latin typeface="PT Astra Serif" pitchFamily="18" charset="-52"/>
                <a:ea typeface="PT Astra Serif" pitchFamily="18" charset="-52"/>
              </a:rPr>
              <a:t>учитель физической культуры МКОУ </a:t>
            </a:r>
            <a:r>
              <a:rPr lang="ru-RU" sz="1200" dirty="0" err="1" smtClean="0">
                <a:solidFill>
                  <a:srgbClr val="69676D">
                    <a:lumMod val="75000"/>
                  </a:srgbClr>
                </a:solidFill>
                <a:latin typeface="PT Astra Serif" pitchFamily="18" charset="-52"/>
                <a:ea typeface="PT Astra Serif" pitchFamily="18" charset="-52"/>
              </a:rPr>
              <a:t>Тазовская</a:t>
            </a:r>
            <a:r>
              <a:rPr lang="ru-RU" sz="1200" dirty="0" smtClean="0">
                <a:solidFill>
                  <a:srgbClr val="69676D">
                    <a:lumMod val="75000"/>
                  </a:srgbClr>
                </a:solidFill>
                <a:latin typeface="PT Astra Serif" pitchFamily="18" charset="-52"/>
                <a:ea typeface="PT Astra Serif" pitchFamily="18" charset="-52"/>
              </a:rPr>
              <a:t> школа-интернат среднего общего </a:t>
            </a:r>
            <a:r>
              <a:rPr lang="en-US" sz="1200" dirty="0" smtClean="0">
                <a:solidFill>
                  <a:srgbClr val="69676D">
                    <a:lumMod val="75000"/>
                  </a:srgbClr>
                </a:solidFill>
                <a:latin typeface="PT Astra Serif" pitchFamily="18" charset="-52"/>
                <a:ea typeface="PT Astra Serif" pitchFamily="18" charset="-52"/>
              </a:rPr>
              <a:t>о</a:t>
            </a:r>
            <a:r>
              <a:rPr lang="ru-RU" sz="1200" dirty="0" err="1" smtClean="0">
                <a:solidFill>
                  <a:srgbClr val="69676D">
                    <a:lumMod val="75000"/>
                  </a:srgbClr>
                </a:solidFill>
                <a:latin typeface="PT Astra Serif" pitchFamily="18" charset="-52"/>
                <a:ea typeface="PT Astra Serif" pitchFamily="18" charset="-52"/>
              </a:rPr>
              <a:t>бразования</a:t>
            </a:r>
            <a:r>
              <a:rPr lang="ru-RU" sz="1200" dirty="0" smtClean="0">
                <a:solidFill>
                  <a:srgbClr val="69676D">
                    <a:lumMod val="75000"/>
                  </a:srgbClr>
                </a:solidFill>
                <a:latin typeface="PT Astra Serif" pitchFamily="18" charset="-52"/>
                <a:ea typeface="PT Astra Serif" pitchFamily="18" charset="-52"/>
              </a:rPr>
              <a:t> </a:t>
            </a:r>
            <a:endParaRPr lang="ru-RU" sz="1200" b="1" i="1" dirty="0" smtClean="0">
              <a:solidFill>
                <a:srgbClr val="69676D">
                  <a:lumMod val="75000"/>
                </a:srgbClr>
              </a:solidFill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786314" y="3714752"/>
            <a:ext cx="38576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1200" b="1" dirty="0" err="1" smtClean="0">
                <a:solidFill>
                  <a:srgbClr val="69676D">
                    <a:lumMod val="75000"/>
                  </a:srgbClr>
                </a:solidFill>
                <a:latin typeface="PT Astra Serif" pitchFamily="18" charset="-52"/>
                <a:ea typeface="PT Astra Serif" pitchFamily="18" charset="-52"/>
              </a:rPr>
              <a:t>Победитель</a:t>
            </a:r>
            <a:r>
              <a:rPr lang="en-US" sz="1200" b="1" dirty="0" smtClean="0">
                <a:solidFill>
                  <a:srgbClr val="69676D">
                    <a:lumMod val="75000"/>
                  </a:srgbClr>
                </a:solidFill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200" b="1" dirty="0" err="1" smtClean="0">
                <a:solidFill>
                  <a:srgbClr val="69676D">
                    <a:lumMod val="75000"/>
                  </a:srgbClr>
                </a:solidFill>
                <a:latin typeface="PT Astra Serif" pitchFamily="18" charset="-52"/>
                <a:ea typeface="PT Astra Serif" pitchFamily="18" charset="-52"/>
              </a:rPr>
              <a:t>регионального</a:t>
            </a:r>
            <a:r>
              <a:rPr lang="en-US" sz="1200" b="1" dirty="0" smtClean="0">
                <a:solidFill>
                  <a:srgbClr val="69676D">
                    <a:lumMod val="75000"/>
                  </a:srgbClr>
                </a:solidFill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200" b="1" dirty="0" err="1" smtClean="0">
                <a:solidFill>
                  <a:srgbClr val="69676D">
                    <a:lumMod val="75000"/>
                  </a:srgbClr>
                </a:solidFill>
                <a:latin typeface="PT Astra Serif" pitchFamily="18" charset="-52"/>
                <a:ea typeface="PT Astra Serif" pitchFamily="18" charset="-52"/>
              </a:rPr>
              <a:t>этапа</a:t>
            </a:r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 VIII </a:t>
            </a:r>
            <a:r>
              <a:rPr lang="en-US" sz="1200" dirty="0" err="1" smtClean="0">
                <a:latin typeface="PT Astra Serif" pitchFamily="18" charset="-52"/>
                <a:ea typeface="PT Astra Serif" pitchFamily="18" charset="-52"/>
              </a:rPr>
              <a:t>Всероссийского</a:t>
            </a:r>
            <a:r>
              <a:rPr lang="en-US" sz="1200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конкурс</a:t>
            </a:r>
            <a:r>
              <a:rPr lang="en-US" sz="1200" dirty="0" smtClean="0">
                <a:latin typeface="PT Astra Serif" pitchFamily="18" charset="-52"/>
                <a:ea typeface="PT Astra Serif" pitchFamily="18" charset="-52"/>
              </a:rPr>
              <a:t>а</a:t>
            </a:r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200" dirty="0" smtClean="0">
                <a:solidFill>
                  <a:schemeClr val="tx2">
                    <a:lumMod val="75000"/>
                  </a:schemeClr>
                </a:solidFill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  <a:latin typeface="PT Astra Serif" pitchFamily="18" charset="-52"/>
                <a:ea typeface="PT Astra Serif" pitchFamily="18" charset="-52"/>
              </a:rPr>
              <a:t>“</a:t>
            </a:r>
            <a:r>
              <a:rPr lang="en-US" sz="1200" b="1" dirty="0" err="1" smtClean="0">
                <a:solidFill>
                  <a:schemeClr val="tx2">
                    <a:lumMod val="75000"/>
                  </a:schemeClr>
                </a:solidFill>
                <a:latin typeface="PT Astra Serif" pitchFamily="18" charset="-52"/>
                <a:ea typeface="PT Astra Serif" pitchFamily="18" charset="-52"/>
              </a:rPr>
              <a:t>Воспитатели</a:t>
            </a:r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200" b="1" dirty="0" err="1" smtClean="0">
                <a:solidFill>
                  <a:schemeClr val="tx2">
                    <a:lumMod val="75000"/>
                  </a:schemeClr>
                </a:solidFill>
                <a:latin typeface="PT Astra Serif" pitchFamily="18" charset="-52"/>
                <a:ea typeface="PT Astra Serif" pitchFamily="18" charset="-52"/>
              </a:rPr>
              <a:t>России</a:t>
            </a:r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  <a:latin typeface="PT Astra Serif" pitchFamily="18" charset="-52"/>
                <a:ea typeface="PT Astra Serif" pitchFamily="18" charset="-52"/>
              </a:rPr>
              <a:t>”- </a:t>
            </a:r>
            <a:r>
              <a:rPr lang="ru-RU" sz="1200" b="1" i="1" dirty="0" err="1" smtClean="0">
                <a:solidFill>
                  <a:srgbClr val="FF0000"/>
                </a:solidFill>
                <a:latin typeface="PT Astra Serif" pitchFamily="18" charset="-52"/>
                <a:ea typeface="PT Astra Serif" pitchFamily="18" charset="-52"/>
              </a:rPr>
              <a:t>Ядне</a:t>
            </a:r>
            <a:r>
              <a:rPr lang="ru-RU" sz="1200" b="1" i="1" dirty="0" smtClean="0">
                <a:solidFill>
                  <a:srgbClr val="FF0000"/>
                </a:solidFill>
                <a:latin typeface="PT Astra Serif" pitchFamily="18" charset="-52"/>
                <a:ea typeface="PT Astra Serif" pitchFamily="18" charset="-52"/>
              </a:rPr>
              <a:t> Екатерина Игоревна, </a:t>
            </a:r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воспитатель</a:t>
            </a:r>
            <a:r>
              <a:rPr lang="en-US" sz="1200" dirty="0" smtClean="0">
                <a:latin typeface="PT Astra Serif" pitchFamily="18" charset="-52"/>
                <a:ea typeface="PT Astra Serif" pitchFamily="18" charset="-52"/>
              </a:rPr>
              <a:t> МБДОУ </a:t>
            </a:r>
            <a:r>
              <a:rPr lang="en-US" sz="1200" dirty="0" err="1" smtClean="0">
                <a:latin typeface="PT Astra Serif" pitchFamily="18" charset="-52"/>
                <a:ea typeface="PT Astra Serif" pitchFamily="18" charset="-52"/>
              </a:rPr>
              <a:t>детский</a:t>
            </a:r>
            <a:r>
              <a:rPr lang="en-US" sz="1200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200" dirty="0" err="1" smtClean="0">
                <a:latin typeface="PT Astra Serif" pitchFamily="18" charset="-52"/>
                <a:ea typeface="PT Astra Serif" pitchFamily="18" charset="-52"/>
              </a:rPr>
              <a:t>сад</a:t>
            </a:r>
            <a:r>
              <a:rPr lang="en-US" sz="1200" dirty="0" smtClean="0">
                <a:latin typeface="PT Astra Serif" pitchFamily="18" charset="-52"/>
                <a:ea typeface="PT Astra Serif" pitchFamily="18" charset="-52"/>
              </a:rPr>
              <a:t> “</a:t>
            </a:r>
            <a:r>
              <a:rPr lang="en-US" sz="1200" dirty="0" err="1" smtClean="0">
                <a:latin typeface="PT Astra Serif" pitchFamily="18" charset="-52"/>
                <a:ea typeface="PT Astra Serif" pitchFamily="18" charset="-52"/>
              </a:rPr>
              <a:t>Рыбка</a:t>
            </a:r>
            <a:r>
              <a:rPr lang="en-US" sz="1200" dirty="0" smtClean="0">
                <a:latin typeface="PT Astra Serif" pitchFamily="18" charset="-52"/>
                <a:ea typeface="PT Astra Serif" pitchFamily="18" charset="-52"/>
              </a:rPr>
              <a:t>”</a:t>
            </a:r>
            <a:endParaRPr lang="ru-RU" sz="1200" b="1" i="1" dirty="0" smtClean="0">
              <a:solidFill>
                <a:srgbClr val="69676D">
                  <a:lumMod val="75000"/>
                </a:srgbClr>
              </a:solidFill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786314" y="5242173"/>
            <a:ext cx="435768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 err="1" smtClean="0">
                <a:latin typeface="PT Astra Serif" pitchFamily="18" charset="-52"/>
                <a:ea typeface="PT Astra Serif" pitchFamily="18" charset="-52"/>
              </a:rPr>
              <a:t>Призер</a:t>
            </a:r>
            <a:r>
              <a:rPr lang="en-US" sz="1200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200" dirty="0" err="1" smtClean="0">
                <a:latin typeface="PT Astra Serif" pitchFamily="18" charset="-52"/>
                <a:ea typeface="PT Astra Serif" pitchFamily="18" charset="-52"/>
              </a:rPr>
              <a:t>регионального</a:t>
            </a:r>
            <a:r>
              <a:rPr lang="en-US" sz="1200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200" dirty="0" err="1" smtClean="0">
                <a:latin typeface="PT Astra Serif" pitchFamily="18" charset="-52"/>
                <a:ea typeface="PT Astra Serif" pitchFamily="18" charset="-52"/>
              </a:rPr>
              <a:t>конкурса</a:t>
            </a:r>
            <a:r>
              <a:rPr lang="en-US" sz="1200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 «Лучшие муниципальные практики по поддержке </a:t>
            </a:r>
            <a:r>
              <a:rPr lang="en-US" sz="1200" dirty="0" err="1" smtClean="0">
                <a:latin typeface="PT Astra Serif" pitchFamily="18" charset="-52"/>
                <a:ea typeface="PT Astra Serif" pitchFamily="18" charset="-52"/>
              </a:rPr>
              <a:t>ма</a:t>
            </a:r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тематического, естественнонаучного образования и IT-образования»  творческих разработок учителей, педагогов, преподавателей математики, физики, химии, биологии, географии образовательных организаций ЯНАО </a:t>
            </a:r>
            <a:r>
              <a:rPr lang="en-US" sz="1200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200" b="1" i="1" dirty="0" err="1" smtClean="0">
                <a:solidFill>
                  <a:srgbClr val="FF0000"/>
                </a:solidFill>
                <a:latin typeface="PT Astra Serif" pitchFamily="18" charset="-52"/>
                <a:ea typeface="PT Astra Serif" pitchFamily="18" charset="-52"/>
              </a:rPr>
              <a:t>Сафонова</a:t>
            </a:r>
            <a:r>
              <a:rPr lang="en-US" sz="1200" b="1" i="1" dirty="0" smtClean="0">
                <a:solidFill>
                  <a:srgbClr val="FF0000"/>
                </a:solidFill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200" b="1" i="1" dirty="0" err="1" smtClean="0">
                <a:solidFill>
                  <a:srgbClr val="FF0000"/>
                </a:solidFill>
                <a:latin typeface="PT Astra Serif" pitchFamily="18" charset="-52"/>
                <a:ea typeface="PT Astra Serif" pitchFamily="18" charset="-52"/>
              </a:rPr>
              <a:t>Ольга</a:t>
            </a:r>
            <a:r>
              <a:rPr lang="en-US" sz="1200" b="1" i="1" dirty="0" smtClean="0">
                <a:solidFill>
                  <a:srgbClr val="FF0000"/>
                </a:solidFill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200" b="1" i="1" dirty="0" err="1" smtClean="0">
                <a:solidFill>
                  <a:srgbClr val="FF0000"/>
                </a:solidFill>
                <a:latin typeface="PT Astra Serif" pitchFamily="18" charset="-52"/>
                <a:ea typeface="PT Astra Serif" pitchFamily="18" charset="-52"/>
              </a:rPr>
              <a:t>Владимировна</a:t>
            </a:r>
            <a:r>
              <a:rPr lang="ru-RU" sz="1200" b="1" dirty="0" smtClean="0">
                <a:solidFill>
                  <a:srgbClr val="FF0000"/>
                </a:solidFill>
                <a:latin typeface="PT Astra Serif" pitchFamily="18" charset="-52"/>
                <a:ea typeface="PT Astra Serif" pitchFamily="18" charset="-52"/>
              </a:rPr>
              <a:t>, </a:t>
            </a:r>
            <a:r>
              <a:rPr lang="en-US" sz="1200" b="1" dirty="0" smtClean="0">
                <a:solidFill>
                  <a:srgbClr val="FF0000"/>
                </a:solidFill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200" dirty="0" err="1" smtClean="0">
                <a:latin typeface="PT Astra Serif" pitchFamily="18" charset="-52"/>
                <a:ea typeface="PT Astra Serif" pitchFamily="18" charset="-52"/>
              </a:rPr>
              <a:t>учитель</a:t>
            </a:r>
            <a:r>
              <a:rPr lang="en-US" sz="1200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200" dirty="0" err="1" smtClean="0">
                <a:latin typeface="PT Astra Serif" pitchFamily="18" charset="-52"/>
                <a:ea typeface="PT Astra Serif" pitchFamily="18" charset="-52"/>
              </a:rPr>
              <a:t>географии</a:t>
            </a:r>
            <a:r>
              <a:rPr lang="en-US" sz="1200" dirty="0" smtClean="0">
                <a:latin typeface="PT Astra Serif" pitchFamily="18" charset="-52"/>
                <a:ea typeface="PT Astra Serif" pitchFamily="18" charset="-52"/>
              </a:rPr>
              <a:t> МБОУ </a:t>
            </a:r>
            <a:r>
              <a:rPr lang="en-US" sz="1200" dirty="0" err="1" smtClean="0">
                <a:latin typeface="PT Astra Serif" pitchFamily="18" charset="-52"/>
                <a:ea typeface="PT Astra Serif" pitchFamily="18" charset="-52"/>
              </a:rPr>
              <a:t>Тазовская</a:t>
            </a:r>
            <a:r>
              <a:rPr lang="en-US" sz="1200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200" dirty="0" err="1" smtClean="0">
                <a:latin typeface="PT Astra Serif" pitchFamily="18" charset="-52"/>
                <a:ea typeface="PT Astra Serif" pitchFamily="18" charset="-52"/>
              </a:rPr>
              <a:t>средняя</a:t>
            </a:r>
            <a:r>
              <a:rPr lang="en-US" sz="1200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200" dirty="0" err="1" smtClean="0">
                <a:latin typeface="PT Astra Serif" pitchFamily="18" charset="-52"/>
                <a:ea typeface="PT Astra Serif" pitchFamily="18" charset="-52"/>
              </a:rPr>
              <a:t>общеобразовательная</a:t>
            </a:r>
            <a:r>
              <a:rPr lang="en-US" sz="1200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200" dirty="0" err="1" smtClean="0">
                <a:latin typeface="PT Astra Serif" pitchFamily="18" charset="-52"/>
                <a:ea typeface="PT Astra Serif" pitchFamily="18" charset="-52"/>
              </a:rPr>
              <a:t>школа</a:t>
            </a:r>
            <a:r>
              <a:rPr lang="en-US" sz="1200" dirty="0" smtClean="0">
                <a:latin typeface="PT Astra Serif" pitchFamily="18" charset="-52"/>
                <a:ea typeface="PT Astra Serif" pitchFamily="18" charset="-52"/>
              </a:rPr>
              <a:t> </a:t>
            </a:r>
            <a:endParaRPr lang="ru-RU" sz="1200" dirty="0"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428728" y="3214686"/>
            <a:ext cx="32861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 err="1" smtClean="0">
                <a:latin typeface="PT Astra Serif" pitchFamily="18" charset="-52"/>
                <a:ea typeface="PT Astra Serif" pitchFamily="18" charset="-52"/>
              </a:rPr>
              <a:t>Победитель</a:t>
            </a:r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 конкурса на присуждение премий лучшим учителям образовательных организаций Ямало-Ненецкого автономного округа за достижения в педагогической деятельности</a:t>
            </a:r>
            <a:r>
              <a:rPr lang="en-US" sz="1200" dirty="0" smtClean="0">
                <a:latin typeface="PT Astra Serif" pitchFamily="18" charset="-52"/>
                <a:ea typeface="PT Astra Serif" pitchFamily="18" charset="-52"/>
              </a:rPr>
              <a:t> – </a:t>
            </a:r>
            <a:r>
              <a:rPr lang="en-US" sz="1200" b="1" i="1" dirty="0" err="1" smtClean="0">
                <a:solidFill>
                  <a:srgbClr val="FF0000"/>
                </a:solidFill>
                <a:latin typeface="PT Astra Serif" pitchFamily="18" charset="-52"/>
                <a:ea typeface="PT Astra Serif" pitchFamily="18" charset="-52"/>
              </a:rPr>
              <a:t>Ренева</a:t>
            </a:r>
            <a:r>
              <a:rPr lang="en-US" sz="1200" b="1" i="1" dirty="0" smtClean="0">
                <a:solidFill>
                  <a:srgbClr val="FF0000"/>
                </a:solidFill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200" b="1" i="1" dirty="0" err="1" smtClean="0">
                <a:solidFill>
                  <a:srgbClr val="FF0000"/>
                </a:solidFill>
                <a:latin typeface="PT Astra Serif" pitchFamily="18" charset="-52"/>
                <a:ea typeface="PT Astra Serif" pitchFamily="18" charset="-52"/>
              </a:rPr>
              <a:t>Юлия</a:t>
            </a:r>
            <a:r>
              <a:rPr lang="en-US" sz="1200" b="1" i="1" dirty="0" smtClean="0">
                <a:solidFill>
                  <a:srgbClr val="FF0000"/>
                </a:solidFill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200" b="1" i="1" dirty="0" err="1" smtClean="0">
                <a:solidFill>
                  <a:srgbClr val="FF0000"/>
                </a:solidFill>
                <a:latin typeface="PT Astra Serif" pitchFamily="18" charset="-52"/>
                <a:ea typeface="PT Astra Serif" pitchFamily="18" charset="-52"/>
              </a:rPr>
              <a:t>Владимировна</a:t>
            </a:r>
            <a:r>
              <a:rPr lang="en-US" sz="1200" i="1" dirty="0" smtClean="0">
                <a:solidFill>
                  <a:srgbClr val="FF0000"/>
                </a:solidFill>
                <a:latin typeface="PT Astra Serif" pitchFamily="18" charset="-52"/>
                <a:ea typeface="PT Astra Serif" pitchFamily="18" charset="-52"/>
              </a:rPr>
              <a:t>, </a:t>
            </a:r>
            <a:r>
              <a:rPr lang="en-US" sz="1200" dirty="0" err="1" smtClean="0">
                <a:latin typeface="PT Astra Serif" pitchFamily="18" charset="-52"/>
                <a:ea typeface="PT Astra Serif" pitchFamily="18" charset="-52"/>
              </a:rPr>
              <a:t>учитель</a:t>
            </a:r>
            <a:r>
              <a:rPr lang="en-US" sz="1200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200" dirty="0" err="1" smtClean="0">
                <a:latin typeface="PT Astra Serif" pitchFamily="18" charset="-52"/>
                <a:ea typeface="PT Astra Serif" pitchFamily="18" charset="-52"/>
              </a:rPr>
              <a:t>информатики</a:t>
            </a:r>
            <a:r>
              <a:rPr lang="en-US" sz="1200" dirty="0" smtClean="0">
                <a:latin typeface="PT Astra Serif" pitchFamily="18" charset="-52"/>
                <a:ea typeface="PT Astra Serif" pitchFamily="18" charset="-52"/>
              </a:rPr>
              <a:t> МБОУ </a:t>
            </a:r>
            <a:r>
              <a:rPr lang="en-US" sz="1200" dirty="0" err="1" smtClean="0">
                <a:latin typeface="PT Astra Serif" pitchFamily="18" charset="-52"/>
                <a:ea typeface="PT Astra Serif" pitchFamily="18" charset="-52"/>
              </a:rPr>
              <a:t>Тазовская</a:t>
            </a:r>
            <a:r>
              <a:rPr lang="en-US" sz="1200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200" dirty="0" err="1" smtClean="0">
                <a:latin typeface="PT Astra Serif" pitchFamily="18" charset="-52"/>
                <a:ea typeface="PT Astra Serif" pitchFamily="18" charset="-52"/>
              </a:rPr>
              <a:t>средняя</a:t>
            </a:r>
            <a:r>
              <a:rPr lang="en-US" sz="1200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200" dirty="0" err="1" smtClean="0">
                <a:latin typeface="PT Astra Serif" pitchFamily="18" charset="-52"/>
                <a:ea typeface="PT Astra Serif" pitchFamily="18" charset="-52"/>
              </a:rPr>
              <a:t>общеобразовательная</a:t>
            </a:r>
            <a:r>
              <a:rPr lang="en-US" sz="1200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200" dirty="0" err="1" smtClean="0">
                <a:latin typeface="PT Astra Serif" pitchFamily="18" charset="-52"/>
                <a:ea typeface="PT Astra Serif" pitchFamily="18" charset="-52"/>
              </a:rPr>
              <a:t>школа</a:t>
            </a:r>
            <a:r>
              <a:rPr lang="en-US" sz="1200" dirty="0" smtClean="0">
                <a:latin typeface="PT Astra Serif" pitchFamily="18" charset="-52"/>
                <a:ea typeface="PT Astra Serif" pitchFamily="18" charset="-52"/>
              </a:rPr>
              <a:t> </a:t>
            </a:r>
            <a:endParaRPr lang="ru-RU" sz="1200" dirty="0">
              <a:latin typeface="PT Astra Serif" pitchFamily="18" charset="-52"/>
              <a:ea typeface="PT Astra Serif" pitchFamily="18" charset="-52"/>
            </a:endParaRPr>
          </a:p>
        </p:txBody>
      </p:sp>
      <p:pic>
        <p:nvPicPr>
          <p:cNvPr id="15361" name="Picture 1" descr="C:\Users\l.svechnikova\Desktop\216416255680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500438"/>
            <a:ext cx="811210" cy="1073659"/>
          </a:xfrm>
          <a:prstGeom prst="rect">
            <a:avLst/>
          </a:prstGeom>
          <a:noFill/>
        </p:spPr>
      </p:pic>
      <p:sp>
        <p:nvSpPr>
          <p:cNvPr id="24" name="Прямоугольник 23"/>
          <p:cNvSpPr/>
          <p:nvPr/>
        </p:nvSpPr>
        <p:spPr>
          <a:xfrm>
            <a:off x="4714876" y="500042"/>
            <a:ext cx="378621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1200" b="1" dirty="0" err="1" smtClean="0">
                <a:solidFill>
                  <a:srgbClr val="69676D">
                    <a:lumMod val="75000"/>
                  </a:srgbClr>
                </a:solidFill>
                <a:latin typeface="PT Astra Serif" pitchFamily="18" charset="-52"/>
                <a:ea typeface="PT Astra Serif" pitchFamily="18" charset="-52"/>
              </a:rPr>
              <a:t>Победите</a:t>
            </a:r>
            <a:r>
              <a:rPr lang="ru-RU" sz="1200" b="1" dirty="0" smtClean="0">
                <a:solidFill>
                  <a:srgbClr val="69676D">
                    <a:lumMod val="75000"/>
                  </a:srgbClr>
                </a:solidFill>
                <a:latin typeface="PT Astra Serif" pitchFamily="18" charset="-52"/>
                <a:ea typeface="PT Astra Serif" pitchFamily="18" charset="-52"/>
              </a:rPr>
              <a:t>ли</a:t>
            </a:r>
            <a:r>
              <a:rPr lang="en-US" sz="1200" b="1" dirty="0" smtClean="0">
                <a:solidFill>
                  <a:srgbClr val="69676D">
                    <a:lumMod val="75000"/>
                  </a:srgbClr>
                </a:solidFill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200" b="1" dirty="0" err="1" smtClean="0">
                <a:solidFill>
                  <a:srgbClr val="69676D">
                    <a:lumMod val="75000"/>
                  </a:srgbClr>
                </a:solidFill>
                <a:latin typeface="PT Astra Serif" pitchFamily="18" charset="-52"/>
                <a:ea typeface="PT Astra Serif" pitchFamily="18" charset="-52"/>
              </a:rPr>
              <a:t>регионального</a:t>
            </a:r>
            <a:r>
              <a:rPr lang="en-US" sz="1200" b="1" dirty="0" smtClean="0">
                <a:solidFill>
                  <a:srgbClr val="69676D">
                    <a:lumMod val="75000"/>
                  </a:srgbClr>
                </a:solidFill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ru-RU" sz="1200" b="1" dirty="0" smtClean="0">
                <a:solidFill>
                  <a:srgbClr val="69676D">
                    <a:lumMod val="75000"/>
                  </a:srgbClr>
                </a:solidFill>
                <a:latin typeface="PT Astra Serif" pitchFamily="18" charset="-52"/>
                <a:ea typeface="PT Astra Serif" pitchFamily="18" charset="-52"/>
              </a:rPr>
              <a:t>конкурса на грант «Я –воспитатель Ямала»:</a:t>
            </a:r>
          </a:p>
          <a:p>
            <a:pPr lvl="0" algn="just"/>
            <a:r>
              <a:rPr lang="ru-RU" sz="1200" b="1" i="1" dirty="0" smtClean="0">
                <a:solidFill>
                  <a:srgbClr val="C00000"/>
                </a:solidFill>
                <a:latin typeface="PT Astra Serif" pitchFamily="18" charset="-52"/>
                <a:ea typeface="PT Astra Serif" pitchFamily="18" charset="-52"/>
              </a:rPr>
              <a:t>Абдуллаева </a:t>
            </a:r>
            <a:r>
              <a:rPr lang="ru-RU" sz="1200" b="1" i="1" dirty="0" err="1" smtClean="0">
                <a:solidFill>
                  <a:srgbClr val="C00000"/>
                </a:solidFill>
                <a:latin typeface="PT Astra Serif" pitchFamily="18" charset="-52"/>
                <a:ea typeface="PT Astra Serif" pitchFamily="18" charset="-52"/>
              </a:rPr>
              <a:t>Боюкханым</a:t>
            </a:r>
            <a:r>
              <a:rPr lang="ru-RU" sz="1200" b="1" i="1" dirty="0" smtClean="0">
                <a:solidFill>
                  <a:srgbClr val="C00000"/>
                </a:solidFill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ru-RU" sz="1200" b="1" i="1" dirty="0" err="1" smtClean="0">
                <a:solidFill>
                  <a:srgbClr val="C00000"/>
                </a:solidFill>
                <a:latin typeface="PT Astra Serif" pitchFamily="18" charset="-52"/>
                <a:ea typeface="PT Astra Serif" pitchFamily="18" charset="-52"/>
              </a:rPr>
              <a:t>Азеровна</a:t>
            </a:r>
            <a:r>
              <a:rPr lang="ru-RU" sz="1200" b="1" i="1" dirty="0" smtClean="0">
                <a:solidFill>
                  <a:srgbClr val="C00000"/>
                </a:solidFill>
                <a:latin typeface="PT Astra Serif" pitchFamily="18" charset="-52"/>
                <a:ea typeface="PT Astra Serif" pitchFamily="18" charset="-52"/>
              </a:rPr>
              <a:t>, </a:t>
            </a:r>
            <a:r>
              <a:rPr lang="ru-RU" sz="1200" dirty="0" err="1" smtClean="0">
                <a:latin typeface="PT Astra Serif" pitchFamily="18" charset="-52"/>
                <a:ea typeface="PT Astra Serif" pitchFamily="18" charset="-52"/>
              </a:rPr>
              <a:t>тьютор</a:t>
            </a:r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 МБДОУ детский сад «Белый медвежонок»</a:t>
            </a:r>
          </a:p>
          <a:p>
            <a:pPr algn="just"/>
            <a:r>
              <a:rPr lang="ru-RU" sz="1200" b="1" i="1" dirty="0" smtClean="0">
                <a:solidFill>
                  <a:srgbClr val="C00000"/>
                </a:solidFill>
                <a:latin typeface="PT Astra Serif" pitchFamily="18" charset="-52"/>
                <a:ea typeface="PT Astra Serif" pitchFamily="18" charset="-52"/>
              </a:rPr>
              <a:t>Бойко Кристина </a:t>
            </a:r>
            <a:r>
              <a:rPr lang="ru-RU" sz="1200" b="1" i="1" dirty="0" err="1" smtClean="0">
                <a:solidFill>
                  <a:srgbClr val="C00000"/>
                </a:solidFill>
                <a:latin typeface="PT Astra Serif" pitchFamily="18" charset="-52"/>
                <a:ea typeface="PT Astra Serif" pitchFamily="18" charset="-52"/>
              </a:rPr>
              <a:t>Дмистриевна</a:t>
            </a:r>
            <a:r>
              <a:rPr lang="ru-RU" sz="1200" b="1" i="1" dirty="0" smtClean="0">
                <a:solidFill>
                  <a:srgbClr val="69676D">
                    <a:lumMod val="75000"/>
                  </a:srgbClr>
                </a:solidFill>
                <a:latin typeface="PT Astra Serif" pitchFamily="18" charset="-52"/>
                <a:ea typeface="PT Astra Serif" pitchFamily="18" charset="-52"/>
              </a:rPr>
              <a:t>, воспитатель </a:t>
            </a:r>
            <a:r>
              <a:rPr lang="en-US" sz="1200" dirty="0" smtClean="0">
                <a:latin typeface="PT Astra Serif" pitchFamily="18" charset="-52"/>
                <a:ea typeface="PT Astra Serif" pitchFamily="18" charset="-52"/>
              </a:rPr>
              <a:t>МБ</a:t>
            </a:r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Д</a:t>
            </a:r>
            <a:r>
              <a:rPr lang="en-US" sz="1200" dirty="0" smtClean="0">
                <a:latin typeface="PT Astra Serif" pitchFamily="18" charset="-52"/>
                <a:ea typeface="PT Astra Serif" pitchFamily="18" charset="-52"/>
              </a:rPr>
              <a:t>ОУ </a:t>
            </a:r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детский сад «Радуга»</a:t>
            </a:r>
          </a:p>
          <a:p>
            <a:pPr lvl="0" algn="just"/>
            <a:r>
              <a:rPr lang="ru-RU" sz="1200" b="1" i="1" dirty="0" smtClean="0">
                <a:solidFill>
                  <a:srgbClr val="C00000"/>
                </a:solidFill>
                <a:latin typeface="PT Astra Serif" pitchFamily="18" charset="-52"/>
                <a:ea typeface="PT Astra Serif" pitchFamily="18" charset="-52"/>
              </a:rPr>
              <a:t>Васьковская Виктория Денисовна, </a:t>
            </a:r>
            <a:r>
              <a:rPr lang="ru-RU" sz="1200" b="1" dirty="0" smtClean="0">
                <a:solidFill>
                  <a:schemeClr val="accent4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воспитатель </a:t>
            </a:r>
            <a:r>
              <a:rPr lang="en-US" sz="1200" dirty="0" smtClean="0">
                <a:latin typeface="PT Astra Serif" pitchFamily="18" charset="-52"/>
                <a:ea typeface="PT Astra Serif" pitchFamily="18" charset="-52"/>
              </a:rPr>
              <a:t>МБ</a:t>
            </a:r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Д</a:t>
            </a:r>
            <a:r>
              <a:rPr lang="en-US" sz="1200" dirty="0" smtClean="0">
                <a:latin typeface="PT Astra Serif" pitchFamily="18" charset="-52"/>
                <a:ea typeface="PT Astra Serif" pitchFamily="18" charset="-52"/>
              </a:rPr>
              <a:t>ОУ </a:t>
            </a:r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детский сад «Радуга»</a:t>
            </a:r>
          </a:p>
          <a:p>
            <a:pPr lvl="0" algn="just"/>
            <a:r>
              <a:rPr lang="ru-RU" sz="1200" b="1" i="1" dirty="0" smtClean="0">
                <a:solidFill>
                  <a:srgbClr val="C00000"/>
                </a:solidFill>
                <a:latin typeface="PT Astra Serif" pitchFamily="18" charset="-52"/>
                <a:ea typeface="PT Astra Serif" pitchFamily="18" charset="-52"/>
              </a:rPr>
              <a:t>Ефимов Алексей Владимирович</a:t>
            </a:r>
            <a:r>
              <a:rPr lang="ru-RU" sz="1200" b="1" i="1" dirty="0" smtClean="0">
                <a:latin typeface="PT Astra Serif" pitchFamily="18" charset="-52"/>
                <a:ea typeface="PT Astra Serif" pitchFamily="18" charset="-52"/>
              </a:rPr>
              <a:t>,</a:t>
            </a:r>
          </a:p>
          <a:p>
            <a:pPr lvl="0" algn="just"/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 инструктор-методист </a:t>
            </a:r>
          </a:p>
          <a:p>
            <a:pPr lvl="0" algn="just"/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МБДОУ детский сад «Олененок»</a:t>
            </a:r>
          </a:p>
          <a:p>
            <a:pPr lvl="0" algn="just"/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 </a:t>
            </a:r>
          </a:p>
          <a:p>
            <a:pPr lvl="0" algn="just"/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Победитель регионального </a:t>
            </a:r>
          </a:p>
          <a:p>
            <a:pPr lvl="0" algn="just"/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конкурса на грант «</a:t>
            </a:r>
            <a:r>
              <a:rPr lang="ru-RU" sz="1200" dirty="0" err="1" smtClean="0">
                <a:latin typeface="PT Astra Serif" pitchFamily="18" charset="-52"/>
                <a:ea typeface="PT Astra Serif" pitchFamily="18" charset="-52"/>
              </a:rPr>
              <a:t>Я-педагог</a:t>
            </a:r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ru-RU" sz="1200" dirty="0" err="1" smtClean="0">
                <a:latin typeface="PT Astra Serif" pitchFamily="18" charset="-52"/>
                <a:ea typeface="PT Astra Serif" pitchFamily="18" charset="-52"/>
              </a:rPr>
              <a:t>допообразования</a:t>
            </a:r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»</a:t>
            </a:r>
          </a:p>
          <a:p>
            <a:pPr lvl="0" algn="just"/>
            <a:r>
              <a:rPr lang="ru-RU" sz="1200" b="1" i="1" dirty="0" err="1" smtClean="0">
                <a:solidFill>
                  <a:srgbClr val="FF0000"/>
                </a:solidFill>
                <a:latin typeface="PT Astra Serif" pitchFamily="18" charset="-52"/>
                <a:ea typeface="PT Astra Serif" pitchFamily="18" charset="-52"/>
              </a:rPr>
              <a:t>Яндо</a:t>
            </a:r>
            <a:r>
              <a:rPr lang="ru-RU" sz="1200" b="1" i="1" dirty="0" smtClean="0">
                <a:solidFill>
                  <a:srgbClr val="FF0000"/>
                </a:solidFill>
                <a:latin typeface="PT Astra Serif" pitchFamily="18" charset="-52"/>
                <a:ea typeface="PT Astra Serif" pitchFamily="18" charset="-52"/>
              </a:rPr>
              <a:t> Евгения Игоревна</a:t>
            </a:r>
            <a:r>
              <a:rPr lang="ru-RU" sz="1200" b="1" dirty="0" smtClean="0">
                <a:latin typeface="PT Astra Serif" pitchFamily="18" charset="-52"/>
                <a:ea typeface="PT Astra Serif" pitchFamily="18" charset="-52"/>
              </a:rPr>
              <a:t>, </a:t>
            </a:r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педагог дополнительного  образования МБОУ ДО «Тазовский районный Дом  творчества</a:t>
            </a:r>
          </a:p>
          <a:p>
            <a:pPr lvl="0" algn="just"/>
            <a:endParaRPr lang="ru-RU" sz="1200" dirty="0" smtClean="0">
              <a:latin typeface="PT Astra Serif" pitchFamily="18" charset="-52"/>
              <a:ea typeface="PT Astra Serif" pitchFamily="18" charset="-52"/>
            </a:endParaRPr>
          </a:p>
          <a:p>
            <a:pPr lvl="0" algn="just"/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    </a:t>
            </a:r>
          </a:p>
          <a:p>
            <a:pPr lvl="0" algn="just"/>
            <a:endParaRPr lang="ru-RU" sz="1200" dirty="0" smtClean="0">
              <a:latin typeface="PT Astra Serif" pitchFamily="18" charset="-52"/>
              <a:ea typeface="PT Astra Serif" pitchFamily="18" charset="-52"/>
            </a:endParaRPr>
          </a:p>
          <a:p>
            <a:pPr lvl="0" algn="just"/>
            <a:endParaRPr lang="ru-RU" sz="1200" b="1" i="1" dirty="0" smtClean="0">
              <a:solidFill>
                <a:srgbClr val="69676D">
                  <a:lumMod val="75000"/>
                </a:srgbClr>
              </a:solidFill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57158" y="5715016"/>
            <a:ext cx="41434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1200" b="1" dirty="0" err="1" smtClean="0">
                <a:solidFill>
                  <a:srgbClr val="69676D">
                    <a:lumMod val="75000"/>
                  </a:srgbClr>
                </a:solidFill>
                <a:latin typeface="PT Astra Serif" pitchFamily="18" charset="-52"/>
                <a:ea typeface="PT Astra Serif" pitchFamily="18" charset="-52"/>
              </a:rPr>
              <a:t>Победите</a:t>
            </a:r>
            <a:r>
              <a:rPr lang="ru-RU" sz="1200" b="1" dirty="0" smtClean="0">
                <a:solidFill>
                  <a:srgbClr val="69676D">
                    <a:lumMod val="75000"/>
                  </a:srgbClr>
                </a:solidFill>
                <a:latin typeface="PT Astra Serif" pitchFamily="18" charset="-52"/>
                <a:ea typeface="PT Astra Serif" pitchFamily="18" charset="-52"/>
              </a:rPr>
              <a:t>ль</a:t>
            </a:r>
            <a:r>
              <a:rPr lang="en-US" sz="1200" b="1" dirty="0" smtClean="0">
                <a:solidFill>
                  <a:srgbClr val="69676D">
                    <a:lumMod val="75000"/>
                  </a:srgbClr>
                </a:solidFill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200" b="1" dirty="0" err="1" smtClean="0">
                <a:solidFill>
                  <a:srgbClr val="69676D">
                    <a:lumMod val="75000"/>
                  </a:srgbClr>
                </a:solidFill>
                <a:latin typeface="PT Astra Serif" pitchFamily="18" charset="-52"/>
                <a:ea typeface="PT Astra Serif" pitchFamily="18" charset="-52"/>
              </a:rPr>
              <a:t>регионального</a:t>
            </a:r>
            <a:r>
              <a:rPr lang="en-US" sz="1200" b="1" dirty="0" smtClean="0">
                <a:solidFill>
                  <a:srgbClr val="69676D">
                    <a:lumMod val="75000"/>
                  </a:srgbClr>
                </a:solidFill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ru-RU" sz="1200" b="1" dirty="0" smtClean="0">
                <a:solidFill>
                  <a:srgbClr val="69676D">
                    <a:lumMod val="75000"/>
                  </a:srgbClr>
                </a:solidFill>
                <a:latin typeface="PT Astra Serif" pitchFamily="18" charset="-52"/>
                <a:ea typeface="PT Astra Serif" pitchFamily="18" charset="-52"/>
              </a:rPr>
              <a:t>конкурса на грант «Новый учитель Ямала» </a:t>
            </a:r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ru-RU" sz="1200" b="1" dirty="0" err="1" smtClean="0">
                <a:solidFill>
                  <a:srgbClr val="FF0000"/>
                </a:solidFill>
                <a:latin typeface="PT Astra Serif" pitchFamily="18" charset="-52"/>
                <a:ea typeface="PT Astra Serif" pitchFamily="18" charset="-52"/>
              </a:rPr>
              <a:t>Мунзаров</a:t>
            </a:r>
            <a:r>
              <a:rPr lang="ru-RU" sz="1200" b="1" dirty="0" smtClean="0">
                <a:solidFill>
                  <a:srgbClr val="FF0000"/>
                </a:solidFill>
                <a:latin typeface="PT Astra Serif" pitchFamily="18" charset="-52"/>
                <a:ea typeface="PT Astra Serif" pitchFamily="18" charset="-52"/>
              </a:rPr>
              <a:t> Искандер </a:t>
            </a:r>
            <a:r>
              <a:rPr lang="ru-RU" sz="1200" b="1" dirty="0" err="1" smtClean="0">
                <a:solidFill>
                  <a:srgbClr val="FF0000"/>
                </a:solidFill>
                <a:latin typeface="PT Astra Serif" pitchFamily="18" charset="-52"/>
                <a:ea typeface="PT Astra Serif" pitchFamily="18" charset="-52"/>
              </a:rPr>
              <a:t>Наилевич</a:t>
            </a:r>
            <a:r>
              <a:rPr lang="ru-RU" sz="1200" b="1" dirty="0" smtClean="0">
                <a:solidFill>
                  <a:schemeClr val="accent4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, учитель истории, обществознания </a:t>
            </a:r>
            <a:r>
              <a:rPr lang="en-US" sz="1200" dirty="0" smtClean="0">
                <a:solidFill>
                  <a:schemeClr val="accent4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200" dirty="0" smtClean="0">
                <a:latin typeface="PT Astra Serif" pitchFamily="18" charset="-52"/>
                <a:ea typeface="PT Astra Serif" pitchFamily="18" charset="-52"/>
              </a:rPr>
              <a:t>МБОУ </a:t>
            </a:r>
            <a:r>
              <a:rPr lang="ru-RU" sz="1200" dirty="0" err="1" smtClean="0">
                <a:latin typeface="PT Astra Serif" pitchFamily="18" charset="-52"/>
                <a:ea typeface="PT Astra Serif" pitchFamily="18" charset="-52"/>
              </a:rPr>
              <a:t>Газ-Салинская</a:t>
            </a:r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 средняя общеобразовательная школа</a:t>
            </a:r>
            <a:endParaRPr lang="ru-RU" sz="1200" b="1" i="1" dirty="0" smtClean="0">
              <a:solidFill>
                <a:srgbClr val="69676D">
                  <a:lumMod val="75000"/>
                </a:srgbClr>
              </a:solidFill>
              <a:latin typeface="PT Astra Serif" pitchFamily="18" charset="-52"/>
              <a:ea typeface="PT Astra Serif" pitchFamily="18" charset="-52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2330" y="1857364"/>
            <a:ext cx="1902596" cy="1006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Прямоугольник 26"/>
          <p:cNvSpPr/>
          <p:nvPr/>
        </p:nvSpPr>
        <p:spPr>
          <a:xfrm>
            <a:off x="357158" y="4643446"/>
            <a:ext cx="42862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Банк успешных практик- занятие «Проектирование автомобиля будущего на занятиях по робототехнике в третьем классе» учителя начальных классов </a:t>
            </a:r>
            <a:r>
              <a:rPr lang="ru-RU" sz="1200" dirty="0" err="1" smtClean="0">
                <a:latin typeface="PT Astra Serif" pitchFamily="18" charset="-52"/>
                <a:ea typeface="PT Astra Serif" pitchFamily="18" charset="-52"/>
              </a:rPr>
              <a:t>Тазовской</a:t>
            </a:r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 средней общеобразовательной школы </a:t>
            </a:r>
            <a:r>
              <a:rPr lang="ru-RU" sz="1200" b="1" i="1" dirty="0" err="1" smtClean="0">
                <a:solidFill>
                  <a:srgbClr val="C00000"/>
                </a:solidFill>
                <a:latin typeface="PT Astra Serif" pitchFamily="18" charset="-52"/>
                <a:ea typeface="PT Astra Serif" pitchFamily="18" charset="-52"/>
              </a:rPr>
              <a:t>Шигапова</a:t>
            </a:r>
            <a:r>
              <a:rPr lang="ru-RU" sz="1200" b="1" i="1" dirty="0" smtClean="0">
                <a:solidFill>
                  <a:srgbClr val="C00000"/>
                </a:solidFill>
                <a:latin typeface="PT Astra Serif" pitchFamily="18" charset="-52"/>
                <a:ea typeface="PT Astra Serif" pitchFamily="18" charset="-52"/>
              </a:rPr>
              <a:t> Гузель </a:t>
            </a:r>
            <a:r>
              <a:rPr lang="ru-RU" sz="1200" b="1" i="1" dirty="0" err="1" smtClean="0">
                <a:solidFill>
                  <a:srgbClr val="C00000"/>
                </a:solidFill>
                <a:latin typeface="PT Astra Serif" pitchFamily="18" charset="-52"/>
                <a:ea typeface="PT Astra Serif" pitchFamily="18" charset="-52"/>
              </a:rPr>
              <a:t>Фирдавесовна</a:t>
            </a:r>
            <a:r>
              <a:rPr lang="ru-RU" sz="1200" i="1" dirty="0" smtClean="0">
                <a:solidFill>
                  <a:srgbClr val="C00000"/>
                </a:solidFill>
                <a:latin typeface="PT Astra Serif" pitchFamily="18" charset="-52"/>
                <a:ea typeface="PT Astra Serif" pitchFamily="18" charset="-52"/>
              </a:rPr>
              <a:t>.</a:t>
            </a:r>
            <a:r>
              <a:rPr lang="ru-RU" sz="1200" i="1" dirty="0" smtClean="0">
                <a:latin typeface="PT Astra Serif" pitchFamily="18" charset="-52"/>
                <a:ea typeface="PT Astra Serif" pitchFamily="18" charset="-52"/>
              </a:rPr>
              <a:t> </a:t>
            </a:r>
            <a:endParaRPr lang="ru-RU" sz="1200" i="1" dirty="0">
              <a:latin typeface="PT Astra Serif" pitchFamily="18" charset="-52"/>
              <a:ea typeface="PT Astra Serif" pitchFamily="18" charset="-52"/>
            </a:endParaRPr>
          </a:p>
        </p:txBody>
      </p:sp>
      <p:pic>
        <p:nvPicPr>
          <p:cNvPr id="16" name="Рисунок 15" descr="https://kfc.biz.ua/sites/default/files/styles/default/public/field/image/manager_0.jpg?itok=it6Cl4D5"/>
          <p:cNvPicPr/>
          <p:nvPr/>
        </p:nvPicPr>
        <p:blipFill>
          <a:blip r:embed="rId6" cstate="print"/>
          <a:srcRect l="17743" r="17014"/>
          <a:stretch>
            <a:fillRect/>
          </a:stretch>
        </p:blipFill>
        <p:spPr bwMode="auto">
          <a:xfrm>
            <a:off x="8358214" y="214291"/>
            <a:ext cx="785786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844" y="214290"/>
            <a:ext cx="928694" cy="86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71472" y="3429000"/>
            <a:ext cx="4286280" cy="142876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Количество молодых педагогов (до 35 лет) – </a:t>
            </a:r>
            <a:r>
              <a:rPr lang="ru-RU" sz="1200" b="1" dirty="0" smtClean="0">
                <a:latin typeface="PT Astra Serif" pitchFamily="18" charset="-52"/>
                <a:ea typeface="PT Astra Serif" pitchFamily="18" charset="-52"/>
              </a:rPr>
              <a:t>215 человек (30,1 %)</a:t>
            </a:r>
          </a:p>
          <a:p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В региональном конкурсе проектов на гранты «</a:t>
            </a:r>
            <a:r>
              <a:rPr lang="ru-RU" sz="1200" dirty="0" err="1" smtClean="0">
                <a:latin typeface="PT Astra Serif" pitchFamily="18" charset="-52"/>
                <a:ea typeface="PT Astra Serif" pitchFamily="18" charset="-52"/>
              </a:rPr>
              <a:t>Я-воспитатель</a:t>
            </a:r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 Ямала», «Новый учитель Ямала», «</a:t>
            </a:r>
            <a:r>
              <a:rPr lang="ru-RU" sz="1200" dirty="0" err="1" smtClean="0">
                <a:latin typeface="PT Astra Serif" pitchFamily="18" charset="-52"/>
                <a:ea typeface="PT Astra Serif" pitchFamily="18" charset="-52"/>
              </a:rPr>
              <a:t>Я-педагог</a:t>
            </a:r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ru-RU" sz="1200" dirty="0" err="1" smtClean="0">
                <a:latin typeface="PT Astra Serif" pitchFamily="18" charset="-52"/>
                <a:ea typeface="PT Astra Serif" pitchFamily="18" charset="-52"/>
              </a:rPr>
              <a:t>допобразования</a:t>
            </a:r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» в 2020 году </a:t>
            </a:r>
            <a:r>
              <a:rPr lang="ru-RU" sz="1200" dirty="0" err="1" smtClean="0">
                <a:latin typeface="PT Astra Serif" pitchFamily="18" charset="-52"/>
                <a:ea typeface="PT Astra Serif" pitchFamily="18" charset="-52"/>
              </a:rPr>
              <a:t>грантополучателями</a:t>
            </a:r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 стали 6 педагогов образовательных организаций Тазовского района (в 2018 -2, 2019 – 2).</a:t>
            </a:r>
            <a:endParaRPr lang="ru-RU" sz="1200" dirty="0"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PT Astra Serif" pitchFamily="18" charset="-52"/>
                <a:ea typeface="PT Astra Serif" pitchFamily="18" charset="-52"/>
              </a:rPr>
              <a:t>       </a:t>
            </a:r>
            <a:r>
              <a:rPr lang="ru-RU" sz="2800" dirty="0" smtClean="0">
                <a:latin typeface="PT Astra Serif" pitchFamily="18" charset="-52"/>
                <a:ea typeface="PT Astra Serif" pitchFamily="18" charset="-52"/>
              </a:rPr>
              <a:t>Кадровое обеспечение</a:t>
            </a:r>
            <a:endParaRPr lang="ru-RU" sz="2800" dirty="0"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8596" y="1214422"/>
            <a:ext cx="28575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 smtClean="0">
                <a:latin typeface="PT Astra Serif" pitchFamily="18" charset="-52"/>
                <a:ea typeface="PT Astra Serif" pitchFamily="18" charset="-52"/>
              </a:rPr>
              <a:t>Дошкольные</a:t>
            </a:r>
            <a:r>
              <a:rPr lang="en-US" sz="1400" b="1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400" b="1" dirty="0" err="1" smtClean="0">
                <a:latin typeface="PT Astra Serif" pitchFamily="18" charset="-52"/>
                <a:ea typeface="PT Astra Serif" pitchFamily="18" charset="-52"/>
              </a:rPr>
              <a:t>организации</a:t>
            </a:r>
            <a:r>
              <a:rPr lang="en-US" sz="1400" b="1" dirty="0" smtClean="0">
                <a:latin typeface="PT Astra Serif" pitchFamily="18" charset="-52"/>
                <a:ea typeface="PT Astra Serif" pitchFamily="18" charset="-52"/>
              </a:rPr>
              <a:t> -191</a:t>
            </a:r>
            <a:endParaRPr lang="ru-RU" sz="1400" dirty="0"/>
          </a:p>
        </p:txBody>
      </p:sp>
      <p:pic>
        <p:nvPicPr>
          <p:cNvPr id="10" name="Рисунок 9" descr="C:\Users\l.svechnikova\Desktop\фото в доклад\5767161959889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72395" y="5612044"/>
            <a:ext cx="1428761" cy="1103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3500430" y="1142984"/>
            <a:ext cx="20717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 smtClean="0">
                <a:latin typeface="PT Astra Serif" pitchFamily="18" charset="-52"/>
                <a:ea typeface="PT Astra Serif" pitchFamily="18" charset="-52"/>
              </a:rPr>
              <a:t>Общеобразовательные</a:t>
            </a:r>
            <a:r>
              <a:rPr lang="en-US" sz="1400" b="1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400" b="1" dirty="0" err="1" smtClean="0">
                <a:latin typeface="PT Astra Serif" pitchFamily="18" charset="-52"/>
                <a:ea typeface="PT Astra Serif" pitchFamily="18" charset="-52"/>
              </a:rPr>
              <a:t>организации</a:t>
            </a:r>
            <a:r>
              <a:rPr lang="en-US" sz="1400" b="1" dirty="0" smtClean="0">
                <a:latin typeface="PT Astra Serif" pitchFamily="18" charset="-52"/>
                <a:ea typeface="PT Astra Serif" pitchFamily="18" charset="-52"/>
              </a:rPr>
              <a:t> - 483</a:t>
            </a:r>
            <a:endParaRPr lang="ru-RU" sz="1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072198" y="1142984"/>
            <a:ext cx="27146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 smtClean="0">
                <a:latin typeface="PT Astra Serif" pitchFamily="18" charset="-52"/>
                <a:ea typeface="PT Astra Serif" pitchFamily="18" charset="-52"/>
              </a:rPr>
              <a:t>Организации</a:t>
            </a:r>
            <a:r>
              <a:rPr lang="en-US" sz="1400" b="1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400" b="1" dirty="0" err="1" smtClean="0">
                <a:latin typeface="PT Astra Serif" pitchFamily="18" charset="-52"/>
                <a:ea typeface="PT Astra Serif" pitchFamily="18" charset="-52"/>
              </a:rPr>
              <a:t>дополнительного</a:t>
            </a:r>
            <a:r>
              <a:rPr lang="en-US" sz="1400" b="1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400" b="1" dirty="0" err="1" smtClean="0">
                <a:latin typeface="PT Astra Serif" pitchFamily="18" charset="-52"/>
                <a:ea typeface="PT Astra Serif" pitchFamily="18" charset="-52"/>
              </a:rPr>
              <a:t>образования</a:t>
            </a:r>
            <a:r>
              <a:rPr lang="en-US" sz="1400" b="1" dirty="0" smtClean="0">
                <a:latin typeface="PT Astra Serif" pitchFamily="18" charset="-52"/>
                <a:ea typeface="PT Astra Serif" pitchFamily="18" charset="-52"/>
              </a:rPr>
              <a:t> - 40</a:t>
            </a:r>
            <a:endParaRPr lang="ru-RU" sz="1400" dirty="0"/>
          </a:p>
        </p:txBody>
      </p:sp>
      <p:pic>
        <p:nvPicPr>
          <p:cNvPr id="13" name="Рисунок 12" descr="http://images.myshared.ru/7/826014/slide_9.jpg"/>
          <p:cNvPicPr/>
          <p:nvPr/>
        </p:nvPicPr>
        <p:blipFill>
          <a:blip r:embed="rId3" cstate="print"/>
          <a:srcRect l="3967" t="35843" r="53228" b="10304"/>
          <a:stretch>
            <a:fillRect/>
          </a:stretch>
        </p:blipFill>
        <p:spPr bwMode="auto">
          <a:xfrm>
            <a:off x="7929586" y="285728"/>
            <a:ext cx="891411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214290"/>
            <a:ext cx="918032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3714744" y="2000240"/>
            <a:ext cx="2000264" cy="3571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714 </a:t>
            </a:r>
            <a:r>
              <a:rPr lang="ru-RU" sz="16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педагогов</a:t>
            </a:r>
            <a:endParaRPr lang="ru-RU" sz="1600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28926" y="1714488"/>
            <a:ext cx="571504" cy="3571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rot="10800000" flipV="1">
            <a:off x="5786446" y="1785926"/>
            <a:ext cx="500066" cy="2857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stCxn id="11" idx="2"/>
          </p:cNvCxnSpPr>
          <p:nvPr/>
        </p:nvCxnSpPr>
        <p:spPr>
          <a:xfrm rot="16200000" flipH="1">
            <a:off x="4422840" y="1779644"/>
            <a:ext cx="262600" cy="3571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/>
        </p:nvSpPr>
        <p:spPr>
          <a:xfrm>
            <a:off x="1928794" y="6286520"/>
            <a:ext cx="6500858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i="1" dirty="0" smtClean="0">
                <a:latin typeface="PT Astra Serif" pitchFamily="18" charset="-52"/>
                <a:ea typeface="PT Astra Serif" pitchFamily="18" charset="-52"/>
              </a:rPr>
              <a:t>Государственные и ведомственные награды имеют – </a:t>
            </a:r>
            <a:r>
              <a:rPr lang="ru-RU" sz="1300" b="1" i="1" dirty="0" smtClean="0">
                <a:latin typeface="PT Astra Serif" pitchFamily="18" charset="-52"/>
                <a:ea typeface="PT Astra Serif" pitchFamily="18" charset="-52"/>
              </a:rPr>
              <a:t>64 педагога (9 %)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143240" y="5929330"/>
            <a:ext cx="4572000" cy="2923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300" dirty="0" smtClean="0">
                <a:latin typeface="PT Astra Serif" pitchFamily="18" charset="-52"/>
                <a:ea typeface="PT Astra Serif" pitchFamily="18" charset="-52"/>
              </a:rPr>
              <a:t>Средний возраст педагогических работников – </a:t>
            </a:r>
            <a:r>
              <a:rPr lang="ru-RU" sz="1300" b="1" dirty="0" smtClean="0">
                <a:latin typeface="PT Astra Serif" pitchFamily="18" charset="-52"/>
                <a:ea typeface="PT Astra Serif" pitchFamily="18" charset="-52"/>
              </a:rPr>
              <a:t>41 год </a:t>
            </a:r>
            <a:endParaRPr lang="ru-RU" sz="1300" b="1" dirty="0"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642910" y="1714488"/>
            <a:ext cx="2071702" cy="107157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Педагогический стаж работников: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до 5 лет –</a:t>
            </a:r>
            <a:r>
              <a:rPr lang="en-US" sz="11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ru-RU" sz="1100" b="1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18,5 %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от 5 до 10 лет – </a:t>
            </a:r>
            <a:r>
              <a:rPr lang="ru-RU" sz="1100" b="1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19,0 %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от 10 до 20 лет – </a:t>
            </a:r>
            <a:r>
              <a:rPr lang="ru-RU" sz="1100" b="1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25,1 %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от 20 лет -  </a:t>
            </a:r>
            <a:r>
              <a:rPr lang="ru-RU" sz="1100" b="1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36,1 %</a:t>
            </a:r>
            <a:endParaRPr lang="ru-RU" sz="1100" b="1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7858148" y="2857497"/>
            <a:ext cx="10617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Первая – </a:t>
            </a:r>
            <a:r>
              <a:rPr lang="ru-RU" sz="1200" b="1" dirty="0" smtClean="0">
                <a:latin typeface="PT Astra Serif" pitchFamily="18" charset="-52"/>
                <a:ea typeface="PT Astra Serif" pitchFamily="18" charset="-52"/>
              </a:rPr>
              <a:t>350 (49 %)</a:t>
            </a:r>
            <a:endParaRPr lang="ru-RU" sz="1200" b="1" dirty="0"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5072066" y="3500438"/>
            <a:ext cx="342902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PT Astra Serif" pitchFamily="18" charset="-52"/>
                <a:ea typeface="PT Astra Serif" pitchFamily="18" charset="-52"/>
              </a:rPr>
              <a:t>Курсы повышения квалификации прошли </a:t>
            </a:r>
            <a:r>
              <a:rPr lang="ru-RU" sz="1200" b="1" u="sng" dirty="0" smtClean="0">
                <a:latin typeface="PT Astra Serif" pitchFamily="18" charset="-52"/>
                <a:ea typeface="PT Astra Serif" pitchFamily="18" charset="-52"/>
              </a:rPr>
              <a:t>338 человек (47,4 %).</a:t>
            </a:r>
          </a:p>
          <a:p>
            <a:pPr algn="ctr"/>
            <a:endParaRPr lang="ru-RU" sz="1200" dirty="0" smtClean="0">
              <a:latin typeface="PT Astra Serif" pitchFamily="18" charset="-52"/>
              <a:ea typeface="PT Astra Serif" pitchFamily="18" charset="-52"/>
            </a:endParaRPr>
          </a:p>
          <a:p>
            <a:pPr algn="just"/>
            <a:r>
              <a:rPr lang="ru-RU" sz="1200" b="1" dirty="0" smtClean="0">
                <a:latin typeface="PT Astra Serif" pitchFamily="18" charset="-52"/>
                <a:ea typeface="PT Astra Serif" pitchFamily="18" charset="-52"/>
              </a:rPr>
              <a:t>38 человек </a:t>
            </a:r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(руководители и заместители руководителей) приняли участие в программах повышения квалификации управленческих команд;</a:t>
            </a:r>
          </a:p>
          <a:p>
            <a:pPr algn="just"/>
            <a:r>
              <a:rPr lang="ru-RU" sz="1200" b="1" dirty="0" smtClean="0">
                <a:latin typeface="PT Astra Serif" pitchFamily="18" charset="-52"/>
                <a:ea typeface="PT Astra Serif" pitchFamily="18" charset="-52"/>
              </a:rPr>
              <a:t>28 педагогических работников </a:t>
            </a:r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прошли повышение квалификации по программам, вошедшим в федеральный реестр дополнительных профессиональных программ</a:t>
            </a:r>
            <a:endParaRPr lang="ru-RU" sz="1200" dirty="0"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3286116" y="2500306"/>
            <a:ext cx="2786082" cy="7858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latin typeface="PT Astra Serif" pitchFamily="18" charset="-52"/>
                <a:ea typeface="PT Astra Serif" pitchFamily="18" charset="-52"/>
              </a:rPr>
              <a:t>Уровень квалификации:</a:t>
            </a:r>
          </a:p>
          <a:p>
            <a:pPr algn="ctr"/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Высшее – </a:t>
            </a:r>
            <a:r>
              <a:rPr lang="ru-RU" sz="1200" b="1" dirty="0" smtClean="0">
                <a:latin typeface="PT Astra Serif" pitchFamily="18" charset="-52"/>
                <a:ea typeface="PT Astra Serif" pitchFamily="18" charset="-52"/>
              </a:rPr>
              <a:t>74,3 %</a:t>
            </a:r>
          </a:p>
          <a:p>
            <a:pPr algn="ctr"/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Среднее профессиональное – </a:t>
            </a:r>
            <a:r>
              <a:rPr lang="ru-RU" sz="1200" b="1" dirty="0" smtClean="0">
                <a:latin typeface="PT Astra Serif" pitchFamily="18" charset="-52"/>
                <a:ea typeface="PT Astra Serif" pitchFamily="18" charset="-52"/>
              </a:rPr>
              <a:t>26,0 %</a:t>
            </a:r>
          </a:p>
          <a:p>
            <a:endParaRPr lang="ru-RU" sz="1200" dirty="0"/>
          </a:p>
        </p:txBody>
      </p:sp>
      <p:sp>
        <p:nvSpPr>
          <p:cNvPr id="39" name="Прямоугольник 38"/>
          <p:cNvSpPr/>
          <p:nvPr/>
        </p:nvSpPr>
        <p:spPr>
          <a:xfrm>
            <a:off x="6643702" y="2786058"/>
            <a:ext cx="10160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dirty="0" smtClean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Высшая – </a:t>
            </a:r>
          </a:p>
          <a:p>
            <a:pPr lvl="0" algn="ctr"/>
            <a:r>
              <a:rPr lang="ru-RU" sz="1200" b="1" dirty="0" smtClean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93 (13%)</a:t>
            </a:r>
            <a:endParaRPr lang="ru-RU" sz="1200" b="1" dirty="0">
              <a:solidFill>
                <a:prstClr val="black"/>
              </a:solidFill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6429388" y="1714488"/>
            <a:ext cx="2071702" cy="107157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200" dirty="0" smtClean="0">
              <a:latin typeface="PT Astra Serif" pitchFamily="18" charset="-52"/>
              <a:ea typeface="PT Astra Serif" pitchFamily="18" charset="-52"/>
            </a:endParaRPr>
          </a:p>
          <a:p>
            <a:pPr algn="ctr"/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Аттестованы на первую и высшую квалификационную категорию – </a:t>
            </a:r>
          </a:p>
          <a:p>
            <a:pPr algn="ctr"/>
            <a:r>
              <a:rPr lang="ru-RU" sz="1200" b="1" dirty="0" smtClean="0">
                <a:latin typeface="PT Astra Serif" pitchFamily="18" charset="-52"/>
                <a:ea typeface="PT Astra Serif" pitchFamily="18" charset="-52"/>
              </a:rPr>
              <a:t>443 педагога (62,1 %)</a:t>
            </a:r>
            <a:endParaRPr lang="ru-RU" sz="1200" dirty="0" smtClean="0"/>
          </a:p>
          <a:p>
            <a:pPr algn="ctr"/>
            <a:endParaRPr lang="ru-RU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571472" y="5072074"/>
            <a:ext cx="3986234" cy="7858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В 2020 году победителями программы «Земский учитель» стали 2 учителя (учитель физики, учитель математики)- МБОУ </a:t>
            </a:r>
            <a:r>
              <a:rPr lang="ru-RU" sz="1200" dirty="0" err="1" smtClean="0">
                <a:latin typeface="PT Astra Serif" pitchFamily="18" charset="-52"/>
                <a:ea typeface="PT Astra Serif" pitchFamily="18" charset="-52"/>
              </a:rPr>
              <a:t>Тазовская</a:t>
            </a:r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 средняя общеобразовательная школа</a:t>
            </a:r>
            <a:r>
              <a:rPr lang="ru-RU" sz="1200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857884" y="3214686"/>
            <a:ext cx="3000396" cy="947539"/>
          </a:xfrm>
        </p:spPr>
        <p:txBody>
          <a:bodyPr>
            <a:normAutofit fontScale="25000" lnSpcReduction="20000"/>
          </a:bodyPr>
          <a:lstStyle/>
          <a:p>
            <a:pPr algn="just"/>
            <a:r>
              <a:rPr lang="ru-RU" sz="5600" i="1" dirty="0" smtClean="0">
                <a:solidFill>
                  <a:schemeClr val="accent4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Разработан проект новой школы на 800 мест, </a:t>
            </a:r>
            <a:endParaRPr lang="en-US" sz="5600" i="1" dirty="0" smtClean="0">
              <a:solidFill>
                <a:schemeClr val="accent4">
                  <a:lumMod val="50000"/>
                </a:schemeClr>
              </a:solidFill>
              <a:latin typeface="PT Astra Serif" pitchFamily="18" charset="-52"/>
              <a:ea typeface="PT Astra Serif" pitchFamily="18" charset="-52"/>
            </a:endParaRPr>
          </a:p>
          <a:p>
            <a:pPr algn="just"/>
            <a:r>
              <a:rPr lang="ru-RU" sz="5600" i="1" dirty="0" smtClean="0">
                <a:solidFill>
                  <a:schemeClr val="accent4">
                    <a:lumMod val="50000"/>
                  </a:schemeClr>
                </a:solidFill>
                <a:latin typeface="PT Astra Serif" pitchFamily="18" charset="-52"/>
                <a:ea typeface="PT Astra Serif" pitchFamily="18" charset="-52"/>
              </a:rPr>
              <a:t>на стадии разработки – новый детский сад на 300 мест в п. Тазовском.</a:t>
            </a:r>
          </a:p>
          <a:p>
            <a:r>
              <a:rPr lang="ru-RU" dirty="0" smtClean="0"/>
              <a:t>.</a:t>
            </a:r>
          </a:p>
          <a:p>
            <a:r>
              <a:rPr lang="ru-RU" dirty="0" smtClean="0"/>
              <a:t> 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PT Astra Serif" pitchFamily="18" charset="-52"/>
                <a:ea typeface="PT Astra Serif" pitchFamily="18" charset="-52"/>
              </a:rPr>
              <a:t>        </a:t>
            </a:r>
            <a:r>
              <a:rPr lang="ru-RU" sz="2800" dirty="0" smtClean="0">
                <a:latin typeface="PT Astra Serif" pitchFamily="18" charset="-52"/>
                <a:ea typeface="PT Astra Serif" pitchFamily="18" charset="-52"/>
              </a:rPr>
              <a:t>Строительство и инфраструктурные изменения</a:t>
            </a:r>
            <a:endParaRPr lang="ru-RU" sz="2800" dirty="0">
              <a:latin typeface="PT Astra Serif" pitchFamily="18" charset="-52"/>
              <a:ea typeface="PT Astra Serif" pitchFamily="18" charset="-52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6446" y="4572008"/>
            <a:ext cx="2912923" cy="1285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714348" y="1357298"/>
            <a:ext cx="3571900" cy="8572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 Доля МДОО, здания которых в аварийном состоянии или требуется капитальный ремонт составила – </a:t>
            </a:r>
            <a:r>
              <a:rPr lang="ru-RU" sz="1200" b="1" dirty="0" smtClean="0">
                <a:solidFill>
                  <a:srgbClr val="FF0000"/>
                </a:solidFill>
                <a:latin typeface="PT Astra Serif" pitchFamily="18" charset="-52"/>
                <a:ea typeface="PT Astra Serif" pitchFamily="18" charset="-52"/>
              </a:rPr>
              <a:t>16,67%</a:t>
            </a:r>
          </a:p>
          <a:p>
            <a:pPr algn="ctr"/>
            <a:endParaRPr lang="ru-RU" dirty="0"/>
          </a:p>
        </p:txBody>
      </p:sp>
      <p:sp>
        <p:nvSpPr>
          <p:cNvPr id="6" name="Содержимое 1"/>
          <p:cNvSpPr txBox="1">
            <a:spLocks/>
          </p:cNvSpPr>
          <p:nvPr/>
        </p:nvSpPr>
        <p:spPr>
          <a:xfrm>
            <a:off x="5072066" y="1285860"/>
            <a:ext cx="3786214" cy="185738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indent="-256032" algn="just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</a:pPr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В 2021 году запланирована реконструкция здания учебного корпуса «начальная школа» </a:t>
            </a:r>
            <a:r>
              <a:rPr lang="ru-RU" sz="1200" dirty="0" err="1" smtClean="0">
                <a:latin typeface="PT Astra Serif" pitchFamily="18" charset="-52"/>
                <a:ea typeface="PT Astra Serif" pitchFamily="18" charset="-52"/>
              </a:rPr>
              <a:t>Тазовской</a:t>
            </a:r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 школы-интерната. Заключен муниципальный контракт с ООО «</a:t>
            </a:r>
            <a:r>
              <a:rPr lang="ru-RU" sz="1200" dirty="0" err="1" smtClean="0">
                <a:latin typeface="PT Astra Serif" pitchFamily="18" charset="-52"/>
                <a:ea typeface="PT Astra Serif" pitchFamily="18" charset="-52"/>
              </a:rPr>
              <a:t>ПроектПлюс</a:t>
            </a:r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» на сумму 954,8 тыс. руб. на разработку проектно-сметной документации. Организована работа по  проектированию объекта.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T Astra Serif" pitchFamily="18" charset="-52"/>
              <a:ea typeface="PT Astra Serif" pitchFamily="18" charset="-52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T Astra Serif" pitchFamily="18" charset="-52"/>
              <a:ea typeface="PT Astra Serif" pitchFamily="18" charset="-52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14348" y="2571744"/>
            <a:ext cx="4071966" cy="857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 </a:t>
            </a:r>
            <a:endParaRPr lang="ru-RU" sz="1200" b="1" dirty="0" smtClean="0">
              <a:solidFill>
                <a:srgbClr val="FF0000"/>
              </a:solidFill>
              <a:latin typeface="PT Astra Serif" pitchFamily="18" charset="-52"/>
              <a:ea typeface="PT Astra Serif" pitchFamily="18" charset="-52"/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В течение 2020 года разработано 13 проектно-сметных документаций для 8 учреждений образования, из них 8 прошли экспертизу,  5 находятся в экспертизе. </a:t>
            </a:r>
          </a:p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14348" y="3643314"/>
            <a:ext cx="4786346" cy="20002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 </a:t>
            </a:r>
            <a:endParaRPr lang="ru-RU" sz="1200" b="1" dirty="0" smtClean="0">
              <a:solidFill>
                <a:srgbClr val="FF0000"/>
              </a:solidFill>
              <a:latin typeface="PT Astra Serif" pitchFamily="18" charset="-52"/>
              <a:ea typeface="PT Astra Serif" pitchFamily="18" charset="-52"/>
            </a:endParaRPr>
          </a:p>
          <a:p>
            <a:pPr algn="ctr"/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Разработана проектно-сметная документация и выделены средства регионального бюджета для проведения капитальных ремонтов в 2021 году в образовательных организациях района:</a:t>
            </a:r>
            <a:endParaRPr lang="en-US" sz="1200" dirty="0" smtClean="0">
              <a:latin typeface="PT Astra Serif" pitchFamily="18" charset="-52"/>
              <a:ea typeface="PT Astra Serif" pitchFamily="18" charset="-52"/>
            </a:endParaRPr>
          </a:p>
          <a:p>
            <a:pPr algn="ctr"/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 благоустройство территорий детских садов «Белый медвежонок» (с.Газ Сале), «</a:t>
            </a:r>
            <a:r>
              <a:rPr lang="ru-RU" sz="1200" dirty="0" err="1" smtClean="0">
                <a:latin typeface="PT Astra Serif" pitchFamily="18" charset="-52"/>
                <a:ea typeface="PT Astra Serif" pitchFamily="18" charset="-52"/>
              </a:rPr>
              <a:t>Северяночка</a:t>
            </a:r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» (</a:t>
            </a:r>
            <a:r>
              <a:rPr lang="ru-RU" sz="1200" dirty="0" err="1" smtClean="0">
                <a:latin typeface="PT Astra Serif" pitchFamily="18" charset="-52"/>
                <a:ea typeface="PT Astra Serif" pitchFamily="18" charset="-52"/>
              </a:rPr>
              <a:t>с.Гыда</a:t>
            </a:r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), </a:t>
            </a:r>
            <a:endParaRPr lang="en-US" sz="1200" dirty="0" smtClean="0">
              <a:latin typeface="PT Astra Serif" pitchFamily="18" charset="-52"/>
              <a:ea typeface="PT Astra Serif" pitchFamily="18" charset="-52"/>
            </a:endParaRPr>
          </a:p>
          <a:p>
            <a:pPr algn="ctr"/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спального корпуса </a:t>
            </a:r>
            <a:r>
              <a:rPr lang="ru-RU" sz="1200" dirty="0" err="1" smtClean="0">
                <a:latin typeface="PT Astra Serif" pitchFamily="18" charset="-52"/>
                <a:ea typeface="PT Astra Serif" pitchFamily="18" charset="-52"/>
              </a:rPr>
              <a:t>Антипаютинской</a:t>
            </a:r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 школы-интерната,</a:t>
            </a:r>
            <a:endParaRPr lang="en-US" sz="1200" dirty="0" smtClean="0">
              <a:latin typeface="PT Astra Serif" pitchFamily="18" charset="-52"/>
              <a:ea typeface="PT Astra Serif" pitchFamily="18" charset="-52"/>
            </a:endParaRPr>
          </a:p>
          <a:p>
            <a:pPr algn="ctr"/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 пришкольного интерната </a:t>
            </a:r>
            <a:r>
              <a:rPr lang="ru-RU" sz="1200" dirty="0" err="1" smtClean="0">
                <a:latin typeface="PT Astra Serif" pitchFamily="18" charset="-52"/>
                <a:ea typeface="PT Astra Serif" pitchFamily="18" charset="-52"/>
              </a:rPr>
              <a:t>с.Газ-Сале</a:t>
            </a:r>
            <a:endParaRPr lang="en-US" sz="1200" dirty="0" smtClean="0">
              <a:latin typeface="PT Astra Serif" pitchFamily="18" charset="-52"/>
              <a:ea typeface="PT Astra Serif" pitchFamily="18" charset="-52"/>
            </a:endParaRPr>
          </a:p>
          <a:p>
            <a:pPr algn="ctr"/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, ремонт корпуса детского сада «Белый медвежонок».</a:t>
            </a:r>
            <a:endParaRPr lang="en-US" sz="1200" dirty="0" smtClean="0">
              <a:latin typeface="PT Astra Serif" pitchFamily="18" charset="-52"/>
              <a:ea typeface="PT Astra Serif" pitchFamily="18" charset="-52"/>
            </a:endParaRPr>
          </a:p>
          <a:p>
            <a:pPr algn="ctr"/>
            <a:r>
              <a:rPr lang="ru-RU" sz="1200" dirty="0" smtClean="0">
                <a:latin typeface="PT Astra Serif" pitchFamily="18" charset="-52"/>
                <a:ea typeface="PT Astra Serif" pitchFamily="18" charset="-52"/>
              </a:rPr>
              <a:t> </a:t>
            </a:r>
            <a:endParaRPr lang="ru-RU" dirty="0"/>
          </a:p>
        </p:txBody>
      </p:sp>
      <p:pic>
        <p:nvPicPr>
          <p:cNvPr id="9" name="Рисунок 8" descr="https://rksolutions.com/images/GoRPMPage/KeyFeaturesGoRPM/TabsJPEG/CloudSystemPNGPage.jpeg"/>
          <p:cNvPicPr/>
          <p:nvPr/>
        </p:nvPicPr>
        <p:blipFill>
          <a:blip r:embed="rId3" cstate="print"/>
          <a:srcRect l="9309" t="8233" r="10578" b="7630"/>
          <a:stretch>
            <a:fillRect/>
          </a:stretch>
        </p:blipFill>
        <p:spPr bwMode="auto">
          <a:xfrm>
            <a:off x="8257949" y="214290"/>
            <a:ext cx="886051" cy="620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2852"/>
            <a:ext cx="1000132" cy="933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8948</TotalTime>
  <Words>3806</Words>
  <Application>Microsoft Office PowerPoint</Application>
  <PresentationFormat>Экран (4:3)</PresentationFormat>
  <Paragraphs>582</Paragraphs>
  <Slides>24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24</vt:i4>
      </vt:variant>
    </vt:vector>
  </HeadingPairs>
  <TitlesOfParts>
    <vt:vector size="27" baseType="lpstr">
      <vt:lpstr>Открытая</vt:lpstr>
      <vt:lpstr>Картинка</vt:lpstr>
      <vt:lpstr>Документ</vt:lpstr>
      <vt:lpstr>   ПУБЛИЧНЫЙ ДОКЛАД </vt:lpstr>
      <vt:lpstr>.  Обращение руководителя департамента образования к читателям</vt:lpstr>
      <vt:lpstr>  Карта Публичного доклада</vt:lpstr>
      <vt:lpstr> Система образования Тазовского района </vt:lpstr>
      <vt:lpstr> Достижения обучающихся</vt:lpstr>
      <vt:lpstr>      Достижения коллективов образовательных   организаций</vt:lpstr>
      <vt:lpstr>       Достижения педагогов </vt:lpstr>
      <vt:lpstr>       Кадровое обеспечение</vt:lpstr>
      <vt:lpstr>        Строительство и инфраструктурные изменения</vt:lpstr>
      <vt:lpstr>    Дошкольное образование</vt:lpstr>
      <vt:lpstr>      Образование в школе  </vt:lpstr>
      <vt:lpstr> О качестве общего образования</vt:lpstr>
      <vt:lpstr>            Качественное обучение для жизни </vt:lpstr>
      <vt:lpstr>          Результаты ГИА</vt:lpstr>
      <vt:lpstr>Результаты мониторинговых исследований </vt:lpstr>
      <vt:lpstr>Мы разные – мы равные!</vt:lpstr>
      <vt:lpstr>          Этнокультурное образование</vt:lpstr>
      <vt:lpstr>       Дополнительное образование</vt:lpstr>
      <vt:lpstr>         Воспитательная работа</vt:lpstr>
      <vt:lpstr>        Инновационное развитие</vt:lpstr>
      <vt:lpstr>            Комплексная безопасность</vt:lpstr>
      <vt:lpstr>Слайд 22</vt:lpstr>
      <vt:lpstr>         Каждому нужна семья!</vt:lpstr>
      <vt:lpstr>       Цели развития системы образования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Департамент образования  Администрации Тазовского района</dc:title>
  <dc:creator>Грицай Оксана Ивановна</dc:creator>
  <cp:lastModifiedBy>Людмила В. Свечникова</cp:lastModifiedBy>
  <cp:revision>769</cp:revision>
  <dcterms:created xsi:type="dcterms:W3CDTF">2021-05-06T05:24:33Z</dcterms:created>
  <dcterms:modified xsi:type="dcterms:W3CDTF">2021-11-01T11:24:56Z</dcterms:modified>
</cp:coreProperties>
</file>