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06" r:id="rId5"/>
    <p:sldId id="282" r:id="rId6"/>
    <p:sldId id="283" r:id="rId7"/>
    <p:sldId id="284" r:id="rId8"/>
    <p:sldId id="307" r:id="rId9"/>
    <p:sldId id="264" r:id="rId10"/>
    <p:sldId id="265" r:id="rId11"/>
    <p:sldId id="308" r:id="rId12"/>
    <p:sldId id="290" r:id="rId13"/>
    <p:sldId id="291" r:id="rId14"/>
    <p:sldId id="292" r:id="rId15"/>
    <p:sldId id="304" r:id="rId16"/>
    <p:sldId id="295" r:id="rId17"/>
    <p:sldId id="309" r:id="rId18"/>
    <p:sldId id="303" r:id="rId19"/>
    <p:sldId id="278" r:id="rId20"/>
    <p:sldId id="302" r:id="rId21"/>
    <p:sldId id="299" r:id="rId22"/>
    <p:sldId id="298" r:id="rId23"/>
    <p:sldId id="305" r:id="rId24"/>
    <p:sldId id="301" r:id="rId25"/>
  </p:sldIdLst>
  <p:sldSz cx="12190413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чникова Людмила Васильевна" initials="СЛВ" lastIdx="1" clrIdx="0">
    <p:extLst>
      <p:ext uri="{19B8F6BF-5375-455C-9EA6-DF929625EA0E}">
        <p15:presenceInfo xmlns:p15="http://schemas.microsoft.com/office/powerpoint/2012/main" xmlns="" userId="S-1-5-21-1852081249-3761377088-3269994310-15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060E18"/>
    <a:srgbClr val="E6ED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71" autoAdjust="0"/>
    <p:restoredTop sz="95632" autoAdjust="0"/>
  </p:normalViewPr>
  <p:slideViewPr>
    <p:cSldViewPr>
      <p:cViewPr>
        <p:scale>
          <a:sx n="87" d="100"/>
          <a:sy n="87" d="100"/>
        </p:scale>
        <p:origin x="-1572" y="-6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gluhova\Desktop\&#1051;&#1080;&#1089;&#1090;%20Microsoft%20Office%20Excel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gluhova\Desktop\&#1051;&#1080;&#1089;&#1090;%20Microsoft%20Office%20Excel%20(3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i="1" dirty="0">
                <a:solidFill>
                  <a:srgbClr val="FF0000"/>
                </a:solidFill>
              </a:rPr>
              <a:t>Рабочая неделя </a:t>
            </a:r>
          </a:p>
        </c:rich>
      </c:tx>
      <c:layout>
        <c:manualLayout>
          <c:xMode val="edge"/>
          <c:yMode val="edge"/>
          <c:x val="0.30317727856589238"/>
          <c:y val="0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Рабочая неделя </c:v>
                </c:pt>
              </c:strCache>
            </c:strRef>
          </c:tx>
          <c:dLbls>
            <c:dLbl>
              <c:idx val="0"/>
              <c:layout>
                <c:manualLayout>
                  <c:x val="9.259259259259519E-3"/>
                  <c:y val="-0.186507936507941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179696842498647E-2"/>
                  <c:y val="-0.212770931903390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83,3%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5-дневная рабочая неделя </c:v>
                </c:pt>
                <c:pt idx="1">
                  <c:v>6-дневная рабочая неделя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16.600000000000001</c:v>
                </c:pt>
                <c:pt idx="1">
                  <c:v>83.3</c:v>
                </c:pt>
              </c:numCache>
            </c:numRef>
          </c:val>
        </c:ser>
        <c:shape val="cylinder"/>
        <c:axId val="118283264"/>
        <c:axId val="123806464"/>
        <c:axId val="0"/>
      </c:bar3DChart>
      <c:catAx>
        <c:axId val="118283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3806464"/>
        <c:crosses val="autoZero"/>
        <c:auto val="1"/>
        <c:lblAlgn val="ctr"/>
        <c:lblOffset val="100"/>
      </c:catAx>
      <c:valAx>
        <c:axId val="12380646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8283264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2018/19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Общая 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97.5</c:v>
                </c:pt>
                <c:pt idx="1">
                  <c:v>38.300000000000004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Общая 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98.4</c:v>
                </c:pt>
                <c:pt idx="1">
                  <c:v>43.7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2020/21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Общая 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96.4</c:v>
                </c:pt>
                <c:pt idx="1">
                  <c:v>38.200000000000003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2021/22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Общая 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96.1</c:v>
                </c:pt>
                <c:pt idx="1">
                  <c:v>42.4</c:v>
                </c:pt>
              </c:numCache>
            </c:numRef>
          </c:val>
        </c:ser>
        <c:shape val="cylinder"/>
        <c:axId val="159338496"/>
        <c:axId val="159340032"/>
        <c:axId val="0"/>
      </c:bar3DChart>
      <c:catAx>
        <c:axId val="15933849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159340032"/>
        <c:crosses val="autoZero"/>
        <c:auto val="1"/>
        <c:lblAlgn val="ctr"/>
        <c:lblOffset val="100"/>
      </c:catAx>
      <c:valAx>
        <c:axId val="1593400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900">
                <a:latin typeface="PT Astra Serif" pitchFamily="18" charset="-52"/>
                <a:ea typeface="PT Astra Serif" pitchFamily="18" charset="-52"/>
              </a:defRPr>
            </a:pPr>
            <a:endParaRPr lang="ru-RU"/>
          </a:p>
        </c:txPr>
        <c:crossAx val="159338496"/>
        <c:crosses val="autoZero"/>
        <c:crossBetween val="between"/>
      </c:valAx>
      <c:spPr>
        <a:ln>
          <a:solidFill>
            <a:srgbClr val="7E6BC9">
              <a:lumMod val="60000"/>
              <a:lumOff val="40000"/>
            </a:srgbClr>
          </a:solidFill>
        </a:ln>
      </c:spPr>
    </c:plotArea>
    <c:legend>
      <c:legendPos val="r"/>
      <c:layout/>
      <c:txPr>
        <a:bodyPr/>
        <a:lstStyle/>
        <a:p>
          <a:pPr>
            <a:defRPr sz="1200" baseline="0"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6907241064692281"/>
          <c:y val="2.7542843217934692E-2"/>
          <c:w val="0.55609274960320609"/>
          <c:h val="0.90364795790618613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3240901341046499"/>
                  <c:y val="5.224364929283880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038185875766499"/>
                  <c:y val="-3.339959125395447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787061543773834E-2"/>
                  <c:y val="-9.31330585489482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243304417710797E-2"/>
                  <c:y val="1.10923903499283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Готовы (показали средний и/или высокий уровень по всем методикам)</c:v>
                </c:pt>
                <c:pt idx="1">
                  <c:v>Не готовы (показали низкий уровень хотя бы по одной методике)</c:v>
                </c:pt>
                <c:pt idx="2">
                  <c:v>Не готовы (показали низкий уровень по всем методикам)</c:v>
                </c:pt>
                <c:pt idx="3">
                  <c:v>По - разному (все 4 методики выполнили на разные уровни)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52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gapWidth val="100"/>
        <c:overlap val="100"/>
        <c:axId val="161334016"/>
        <c:axId val="161335552"/>
      </c:barChart>
      <c:catAx>
        <c:axId val="16133401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335552"/>
        <c:crosses val="autoZero"/>
        <c:auto val="1"/>
        <c:lblAlgn val="ctr"/>
        <c:lblOffset val="100"/>
      </c:catAx>
      <c:valAx>
        <c:axId val="161335552"/>
        <c:scaling>
          <c:orientation val="minMax"/>
          <c:max val="1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334016"/>
        <c:crosses val="autoZero"/>
        <c:crossBetween val="between"/>
        <c:majorUnit val="20"/>
        <c:minorUnit val="4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6907241064692281"/>
          <c:y val="2.7542843217934692E-2"/>
          <c:w val="0.55609274960320609"/>
          <c:h val="0.90364795790618635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7205344279170795"/>
                  <c:y val="5.224465300157848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95323683940387"/>
                  <c:y val="-1.492802950010604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042815681663394"/>
                  <c:y val="-1.694376342322834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263539981953154E-2"/>
                  <c:y val="-8.301298594782676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Читательская грамотность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62</c:v>
                </c:pt>
                <c:pt idx="2">
                  <c:v>34</c:v>
                </c:pt>
              </c:numCache>
            </c:numRef>
          </c:val>
        </c:ser>
        <c:gapWidth val="100"/>
        <c:overlap val="100"/>
        <c:axId val="162455936"/>
        <c:axId val="162457472"/>
      </c:barChart>
      <c:catAx>
        <c:axId val="16245593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457472"/>
        <c:crosses val="autoZero"/>
        <c:auto val="1"/>
        <c:lblAlgn val="ctr"/>
        <c:lblOffset val="100"/>
      </c:catAx>
      <c:valAx>
        <c:axId val="162457472"/>
        <c:scaling>
          <c:orientation val="minMax"/>
          <c:max val="1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455936"/>
        <c:crosses val="autoZero"/>
        <c:crossBetween val="between"/>
        <c:majorUnit val="20"/>
        <c:minorUnit val="4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6907241064692281"/>
          <c:y val="2.7542843217934692E-2"/>
          <c:w val="0.55609274960320609"/>
          <c:h val="0.90364795790618668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9.5276186076198671E-2"/>
                  <c:y val="-1.12363686511898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557650142561088"/>
                  <c:y val="-6.572132478512779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907140400329291"/>
                  <c:y val="9.2802564876251226E-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263539981953154E-2"/>
                  <c:y val="-8.301298594782676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Анализ и планирование</c:v>
                </c:pt>
                <c:pt idx="1">
                  <c:v>Внезапно возникшие неполадки</c:v>
                </c:pt>
                <c:pt idx="2">
                  <c:v>Принятие решения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43</c:v>
                </c:pt>
                <c:pt idx="2">
                  <c:v>52</c:v>
                </c:pt>
              </c:numCache>
            </c:numRef>
          </c:val>
        </c:ser>
        <c:gapWidth val="100"/>
        <c:overlap val="100"/>
        <c:axId val="162482432"/>
        <c:axId val="162488320"/>
      </c:barChart>
      <c:catAx>
        <c:axId val="16248243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488320"/>
        <c:crosses val="autoZero"/>
        <c:auto val="1"/>
        <c:lblAlgn val="ctr"/>
        <c:lblOffset val="100"/>
      </c:catAx>
      <c:valAx>
        <c:axId val="162488320"/>
        <c:scaling>
          <c:orientation val="minMax"/>
          <c:max val="1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482432"/>
        <c:crosses val="autoZero"/>
        <c:crossBetween val="between"/>
        <c:majorUnit val="20"/>
        <c:minorUnit val="4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6907241064692281"/>
          <c:y val="2.7542843217934692E-2"/>
          <c:w val="0.55609274960320609"/>
          <c:h val="0.90364795790618635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2043411667715542"/>
                  <c:y val="-4.32197011077914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002635241891661"/>
                  <c:y val="-6.572231057049773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793027740952579"/>
                  <c:y val="-9.31319537640157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263539981953154E-2"/>
                  <c:y val="-8.301298594782676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Математическая грамотность</c:v>
                </c:pt>
                <c:pt idx="1">
                  <c:v>Функциональная грамотность</c:v>
                </c:pt>
                <c:pt idx="2">
                  <c:v>Читательская грамотность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49</c:v>
                </c:pt>
                <c:pt idx="2">
                  <c:v>35</c:v>
                </c:pt>
              </c:numCache>
            </c:numRef>
          </c:val>
        </c:ser>
        <c:gapWidth val="100"/>
        <c:overlap val="100"/>
        <c:axId val="162751232"/>
        <c:axId val="162752768"/>
      </c:barChart>
      <c:catAx>
        <c:axId val="16275123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752768"/>
        <c:crosses val="autoZero"/>
        <c:auto val="1"/>
        <c:lblAlgn val="ctr"/>
        <c:lblOffset val="100"/>
      </c:catAx>
      <c:valAx>
        <c:axId val="162752768"/>
        <c:scaling>
          <c:orientation val="minMax"/>
          <c:max val="1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751232"/>
        <c:crosses val="autoZero"/>
        <c:crossBetween val="between"/>
        <c:majorUnit val="20"/>
        <c:minorUnit val="4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9</c:v>
                </c:pt>
                <c:pt idx="3">
                  <c:v>10</c:v>
                </c:pt>
                <c:pt idx="4">
                  <c:v>19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Устройство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9</c:v>
                </c:pt>
                <c:pt idx="3">
                  <c:v>10</c:v>
                </c:pt>
                <c:pt idx="4">
                  <c:v>16</c:v>
                </c:pt>
                <c:pt idx="5">
                  <c:v>21</c:v>
                </c:pt>
              </c:numCache>
            </c:numRef>
          </c:val>
        </c:ser>
        <c:marker val="1"/>
        <c:axId val="163492992"/>
        <c:axId val="163494528"/>
      </c:lineChart>
      <c:catAx>
        <c:axId val="163492992"/>
        <c:scaling>
          <c:orientation val="minMax"/>
        </c:scaling>
        <c:axPos val="b"/>
        <c:numFmt formatCode="General" sourceLinked="1"/>
        <c:majorTickMark val="none"/>
        <c:tickLblPos val="nextTo"/>
        <c:crossAx val="163494528"/>
        <c:crosses val="autoZero"/>
        <c:auto val="1"/>
        <c:lblAlgn val="ctr"/>
        <c:lblOffset val="100"/>
      </c:catAx>
      <c:valAx>
        <c:axId val="1634945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63492992"/>
        <c:crosses val="autoZero"/>
        <c:crossBetween val="between"/>
      </c:valAx>
    </c:plotArea>
    <c:legend>
      <c:legendPos val="b"/>
    </c:legend>
    <c:plotVisOnly val="1"/>
    <c:dispBlanksAs val="zero"/>
  </c:chart>
  <c:txPr>
    <a:bodyPr/>
    <a:lstStyle/>
    <a:p>
      <a:pPr>
        <a:defRPr sz="1200">
          <a:latin typeface="PT Astra Serif" pitchFamily="18" charset="-52"/>
          <a:ea typeface="PT Astra Serif" pitchFamily="18" charset="-52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/>
            </a:pPr>
            <a:r>
              <a:rPr lang="ru-RU" sz="1100" i="1" dirty="0"/>
              <a:t>Выявление и устройство детей-сирот</a:t>
            </a:r>
          </a:p>
        </c:rich>
      </c:tx>
      <c:layout>
        <c:manualLayout>
          <c:xMode val="edge"/>
          <c:yMode val="edge"/>
          <c:x val="0.12229135754080472"/>
          <c:y val="2.882859462550943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5703007203049524E-2"/>
          <c:y val="0"/>
          <c:w val="0.7455595861346302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Выявление и устройство детей-сирот</c:v>
                </c:pt>
              </c:strCache>
            </c:strRef>
          </c:tx>
          <c:dLbls>
            <c:dLbl>
              <c:idx val="5"/>
              <c:layout>
                <c:manualLayout>
                  <c:x val="1.2252232705282902E-2"/>
                  <c:y val="-5.808098195903243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опека</c:v>
                </c:pt>
                <c:pt idx="1">
                  <c:v>приемные</c:v>
                </c:pt>
                <c:pt idx="2">
                  <c:v>временная опека</c:v>
                </c:pt>
                <c:pt idx="3">
                  <c:v>детский дом</c:v>
                </c:pt>
                <c:pt idx="4">
                  <c:v>дом ребенка</c:v>
                </c:pt>
                <c:pt idx="5">
                  <c:v>удочерение</c:v>
                </c:pt>
                <c:pt idx="6">
                  <c:v>родителям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</c:v>
                </c:pt>
                <c:pt idx="1">
                  <c:v>10</c:v>
                </c:pt>
                <c:pt idx="2">
                  <c:v>32</c:v>
                </c:pt>
                <c:pt idx="3">
                  <c:v>6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62146748670817364"/>
          <c:w val="1"/>
          <c:h val="0.37853235805306135"/>
        </c:manualLayout>
      </c:layout>
    </c:legend>
    <c:plotVisOnly val="1"/>
    <c:dispBlanksAs val="zero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i="1">
                <a:solidFill>
                  <a:srgbClr val="FF0000"/>
                </a:solidFill>
              </a:rPr>
              <a:t>Сменность обучения</a:t>
            </a:r>
          </a:p>
        </c:rich>
      </c:tx>
      <c:layout>
        <c:manualLayout>
          <c:xMode val="edge"/>
          <c:yMode val="edge"/>
          <c:x val="3.2307938944255252E-2"/>
          <c:y val="2.9385960683744744E-2"/>
        </c:manualLayout>
      </c:layout>
    </c:title>
    <c:plotArea>
      <c:layout>
        <c:manualLayout>
          <c:layoutTarget val="inner"/>
          <c:xMode val="edge"/>
          <c:yMode val="edge"/>
          <c:x val="8.1423226994862347E-2"/>
          <c:y val="0.16619264772519121"/>
          <c:w val="0.38770110508725125"/>
          <c:h val="0.665900523509742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Сменность обучения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1 смена</c:v>
                </c:pt>
                <c:pt idx="1">
                  <c:v>2 смена</c:v>
                </c:pt>
                <c:pt idx="2">
                  <c:v>"скользящее" расписание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54.46</c:v>
                </c:pt>
                <c:pt idx="1">
                  <c:v>35.840000000000003</c:v>
                </c:pt>
                <c:pt idx="2">
                  <c:v>9.7000000000000011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7.9820313864715914E-2"/>
          <c:y val="0.77500226564985664"/>
          <c:w val="0.43391005720578524"/>
          <c:h val="0.22499780029036423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00" dirty="0">
                <a:solidFill>
                  <a:srgbClr val="FF0000"/>
                </a:solidFill>
              </a:rPr>
              <a:t>Динамика открытия корпоративных  педклассов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9081427615678012E-2"/>
          <c:y val="0.28439388553146372"/>
          <c:w val="0.89336809874250911"/>
          <c:h val="0.48085071840247073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2020-2021 уч.год</c:v>
                </c:pt>
                <c:pt idx="1">
                  <c:v>2021-2022 уч.год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57</c:v>
                </c:pt>
              </c:numCache>
            </c:numRef>
          </c:val>
        </c:ser>
        <c:marker val="1"/>
        <c:axId val="128330752"/>
        <c:axId val="135881472"/>
      </c:lineChart>
      <c:catAx>
        <c:axId val="128330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881472"/>
        <c:crosses val="autoZero"/>
        <c:auto val="1"/>
        <c:lblAlgn val="ctr"/>
        <c:lblOffset val="100"/>
      </c:catAx>
      <c:valAx>
        <c:axId val="13588147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8330752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200">
          <a:latin typeface="PT Astra Serif" pitchFamily="18" charset="-52"/>
          <a:ea typeface="PT Astra Serif" pitchFamily="18" charset="-52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-2.8429282160625451E-2"/>
                  <c:y val="-2.62725779967161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1680068.4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5.6858564321250887E-3"/>
                  <c:y val="-6.56814449917898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2176503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0.11800750300960271"/>
                  <c:y val="-5.25451559934318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2371081.7999999998</c:v>
                </c:pt>
              </c:numCache>
            </c:numRef>
          </c:val>
        </c:ser>
        <c:shape val="cylinder"/>
        <c:axId val="136068096"/>
        <c:axId val="136073984"/>
        <c:axId val="0"/>
      </c:bar3DChart>
      <c:catAx>
        <c:axId val="136068096"/>
        <c:scaling>
          <c:orientation val="minMax"/>
        </c:scaling>
        <c:axPos val="b"/>
        <c:numFmt formatCode="General" sourceLinked="1"/>
        <c:tickLblPos val="nextTo"/>
        <c:crossAx val="136073984"/>
        <c:crosses val="autoZero"/>
        <c:auto val="1"/>
        <c:lblAlgn val="ctr"/>
        <c:lblOffset val="100"/>
      </c:catAx>
      <c:valAx>
        <c:axId val="1360739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6068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 уч.год</c:v>
                </c:pt>
              </c:strCache>
            </c:strRef>
          </c:tx>
          <c:dLbls>
            <c:dLbl>
              <c:idx val="0"/>
              <c:layout>
                <c:manualLayout>
                  <c:x val="-2.8429282160625451E-2"/>
                  <c:y val="-2.62725779967161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 уч.год</c:v>
                </c:pt>
              </c:strCache>
            </c:strRef>
          </c:tx>
          <c:dLbls>
            <c:dLbl>
              <c:idx val="0"/>
              <c:layout>
                <c:manualLayout>
                  <c:x val="-5.6858564321250887E-3"/>
                  <c:y val="-6.56814449917898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 уч.год </c:v>
                </c:pt>
              </c:strCache>
            </c:strRef>
          </c:tx>
          <c:dLbls>
            <c:dLbl>
              <c:idx val="0"/>
              <c:layout>
                <c:manualLayout>
                  <c:x val="6.8230277185501093E-2"/>
                  <c:y val="-5.25451559934318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3449</c:v>
                </c:pt>
              </c:numCache>
            </c:numRef>
          </c:val>
        </c:ser>
        <c:shape val="cylinder"/>
        <c:axId val="123833344"/>
        <c:axId val="136106752"/>
        <c:axId val="0"/>
      </c:bar3DChart>
      <c:catAx>
        <c:axId val="123833344"/>
        <c:scaling>
          <c:orientation val="minMax"/>
        </c:scaling>
        <c:axPos val="b"/>
        <c:numFmt formatCode="General" sourceLinked="1"/>
        <c:tickLblPos val="nextTo"/>
        <c:crossAx val="136106752"/>
        <c:crosses val="autoZero"/>
        <c:auto val="1"/>
        <c:lblAlgn val="ctr"/>
        <c:lblOffset val="100"/>
      </c:catAx>
      <c:valAx>
        <c:axId val="1361067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3833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Лист1!$B$3</c:f>
              <c:strCache>
                <c:ptCount val="1"/>
                <c:pt idx="0">
                  <c:v>Дети-инвалиды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Лист1!$A$4:$A$10</c:f>
              <c:strCache>
                <c:ptCount val="7"/>
                <c:pt idx="0">
                  <c:v>МКОУ ННШИ</c:v>
                </c:pt>
                <c:pt idx="1">
                  <c:v>МБОУ ГСОШ</c:v>
                </c:pt>
                <c:pt idx="2">
                  <c:v>МКОУ АШИ </c:v>
                </c:pt>
                <c:pt idx="3">
                  <c:v>МКОУ ГШИ</c:v>
                </c:pt>
                <c:pt idx="4">
                  <c:v>МКОУ ТШИ</c:v>
                </c:pt>
                <c:pt idx="5">
                  <c:v>МБОУ ТСОШ</c:v>
                </c:pt>
                <c:pt idx="6">
                  <c:v>всего </c:v>
                </c:pt>
              </c:strCache>
            </c:strRef>
          </c:cat>
          <c:val>
            <c:numRef>
              <c:f>Лист1!$B$4:$B$10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19</c:v>
                </c:pt>
                <c:pt idx="5">
                  <c:v>21</c:v>
                </c:pt>
                <c:pt idx="6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Дети с ОВЗ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Лист1!$A$4:$A$10</c:f>
              <c:strCache>
                <c:ptCount val="7"/>
                <c:pt idx="0">
                  <c:v>МКОУ ННШИ</c:v>
                </c:pt>
                <c:pt idx="1">
                  <c:v>МБОУ ГСОШ</c:v>
                </c:pt>
                <c:pt idx="2">
                  <c:v>МКОУ АШИ </c:v>
                </c:pt>
                <c:pt idx="3">
                  <c:v>МКОУ ГШИ</c:v>
                </c:pt>
                <c:pt idx="4">
                  <c:v>МКОУ ТШИ</c:v>
                </c:pt>
                <c:pt idx="5">
                  <c:v>МБОУ ТСОШ</c:v>
                </c:pt>
                <c:pt idx="6">
                  <c:v>всего </c:v>
                </c:pt>
              </c:strCache>
            </c:strRef>
          </c:cat>
          <c:val>
            <c:numRef>
              <c:f>Лист1!$C$4:$C$10</c:f>
              <c:numCache>
                <c:formatCode>General</c:formatCode>
                <c:ptCount val="7"/>
                <c:pt idx="0">
                  <c:v>3</c:v>
                </c:pt>
                <c:pt idx="1">
                  <c:v>22</c:v>
                </c:pt>
                <c:pt idx="2">
                  <c:v>108</c:v>
                </c:pt>
                <c:pt idx="3">
                  <c:v>75</c:v>
                </c:pt>
                <c:pt idx="4">
                  <c:v>161</c:v>
                </c:pt>
                <c:pt idx="5">
                  <c:v>79</c:v>
                </c:pt>
                <c:pt idx="6">
                  <c:v>448</c:v>
                </c:pt>
              </c:numCache>
            </c:numRef>
          </c:val>
        </c:ser>
        <c:overlap val="100"/>
        <c:axId val="100860288"/>
        <c:axId val="100861824"/>
      </c:barChart>
      <c:catAx>
        <c:axId val="10086028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>
                <a:latin typeface="Liberation Serif" panose="02020603050405020304" pitchFamily="18" charset="0"/>
                <a:ea typeface="PT Astra Serif" pitchFamily="18" charset="-52"/>
              </a:defRPr>
            </a:pPr>
            <a:endParaRPr lang="ru-RU"/>
          </a:p>
        </c:txPr>
        <c:crossAx val="100861824"/>
        <c:crosses val="autoZero"/>
        <c:auto val="1"/>
        <c:lblAlgn val="ctr"/>
        <c:lblOffset val="100"/>
      </c:catAx>
      <c:valAx>
        <c:axId val="100861824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>
                <a:latin typeface="PT Astra Serif" pitchFamily="18" charset="-52"/>
                <a:ea typeface="PT Astra Serif" pitchFamily="18" charset="-52"/>
              </a:defRPr>
            </a:pPr>
            <a:endParaRPr lang="ru-RU"/>
          </a:p>
        </c:txPr>
        <c:crossAx val="100860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>
              <a:latin typeface="Liberation Serif" panose="02020603050405020304" pitchFamily="18" charset="0"/>
              <a:ea typeface="PT Astra Serif" pitchFamily="18" charset="-52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9744927536231913"/>
          <c:y val="8.236808236808249E-2"/>
          <c:w val="0.34907976720301315"/>
          <c:h val="0.7813642213642207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Лист1!$B$3</c:f>
              <c:strCache>
                <c:ptCount val="1"/>
                <c:pt idx="0">
                  <c:v>Дети-инвалиды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8"/>
                <c:pt idx="0">
                  <c:v>Северяночка</c:v>
                </c:pt>
                <c:pt idx="1">
                  <c:v>Оленёнок</c:v>
                </c:pt>
                <c:pt idx="2">
                  <c:v>Рыбка</c:v>
                </c:pt>
                <c:pt idx="3">
                  <c:v>Солнышко</c:v>
                </c:pt>
                <c:pt idx="4">
                  <c:v>Белый медвежонок</c:v>
                </c:pt>
                <c:pt idx="5">
                  <c:v>Радуга</c:v>
                </c:pt>
                <c:pt idx="6">
                  <c:v>Звездочка</c:v>
                </c:pt>
                <c:pt idx="7">
                  <c:v>Всего</c:v>
                </c:pt>
              </c:strCache>
            </c:strRef>
          </c:cat>
          <c:val>
            <c:numRef>
              <c:f>Лист1!$B$4:$B$11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Дети с ОВЗ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8"/>
                <c:pt idx="0">
                  <c:v>Северяночка</c:v>
                </c:pt>
                <c:pt idx="1">
                  <c:v>Оленёнок</c:v>
                </c:pt>
                <c:pt idx="2">
                  <c:v>Рыбка</c:v>
                </c:pt>
                <c:pt idx="3">
                  <c:v>Солнышко</c:v>
                </c:pt>
                <c:pt idx="4">
                  <c:v>Белый медвежонок</c:v>
                </c:pt>
                <c:pt idx="5">
                  <c:v>Радуга</c:v>
                </c:pt>
                <c:pt idx="6">
                  <c:v>Звездочка</c:v>
                </c:pt>
                <c:pt idx="7">
                  <c:v>Всего</c:v>
                </c:pt>
              </c:strCache>
            </c:strRef>
          </c:cat>
          <c:val>
            <c:numRef>
              <c:f>Лист1!$C$4:$C$11</c:f>
              <c:numCache>
                <c:formatCode>General</c:formatCode>
                <c:ptCount val="8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9</c:v>
                </c:pt>
                <c:pt idx="5">
                  <c:v>8</c:v>
                </c:pt>
                <c:pt idx="6">
                  <c:v>0</c:v>
                </c:pt>
                <c:pt idx="7">
                  <c:v>34</c:v>
                </c:pt>
              </c:numCache>
            </c:numRef>
          </c:val>
        </c:ser>
        <c:overlap val="100"/>
        <c:axId val="100907648"/>
        <c:axId val="100917632"/>
      </c:barChart>
      <c:catAx>
        <c:axId val="10090764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  <c:crossAx val="100917632"/>
        <c:crosses val="autoZero"/>
        <c:auto val="1"/>
        <c:lblAlgn val="ctr"/>
        <c:lblOffset val="100"/>
      </c:catAx>
      <c:valAx>
        <c:axId val="10091763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09076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00">
          <a:latin typeface="PT Astra Serif" pitchFamily="18" charset="-52"/>
          <a:ea typeface="PT Astra Serif" pitchFamily="18" charset="-52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0142099191624684E-2"/>
          <c:y val="7.521314878743697E-2"/>
          <c:w val="0.64309736755773883"/>
          <c:h val="0.849573702425126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2018/19</c:v>
                </c:pt>
              </c:strCache>
            </c:strRef>
          </c:tx>
          <c:dLbls>
            <c:dLbl>
              <c:idx val="1"/>
              <c:layout>
                <c:manualLayout>
                  <c:x val="-4.3010451652639933E-2"/>
                  <c:y val="1.367511796135221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"Отличники"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</c:v>
                </c:pt>
              </c:strCache>
            </c:strRef>
          </c:tx>
          <c:dLbls>
            <c:dLbl>
              <c:idx val="0"/>
              <c:layout>
                <c:manualLayout>
                  <c:x val="1.9787644441190185E-2"/>
                  <c:y val="8.911439074657781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37042994195496E-2"/>
                  <c:y val="6.837558980676090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"Отличники"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2020/21</c:v>
                </c:pt>
              </c:strCache>
            </c:strRef>
          </c:tx>
          <c:dLbls>
            <c:dLbl>
              <c:idx val="0"/>
              <c:layout>
                <c:manualLayout>
                  <c:x val="2.8904389748758277E-2"/>
                  <c:y val="-1.941436038135291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673634435093291E-2"/>
                  <c:y val="-6.837558980676083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baseline="0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"Отличники"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2021/22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"Отличники"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244</c:v>
                </c:pt>
              </c:numCache>
            </c:numRef>
          </c:val>
        </c:ser>
        <c:shape val="cylinder"/>
        <c:axId val="157977216"/>
        <c:axId val="158032256"/>
        <c:axId val="0"/>
      </c:bar3DChart>
      <c:catAx>
        <c:axId val="157977216"/>
        <c:scaling>
          <c:orientation val="minMax"/>
        </c:scaling>
        <c:delete val="1"/>
        <c:axPos val="b"/>
        <c:numFmt formatCode="General" sourceLinked="0"/>
        <c:tickLblPos val="nextTo"/>
        <c:crossAx val="158032256"/>
        <c:crosses val="autoZero"/>
        <c:auto val="1"/>
        <c:lblAlgn val="ctr"/>
        <c:lblOffset val="100"/>
      </c:catAx>
      <c:valAx>
        <c:axId val="15803225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79772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aseline="0"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legend>
    <c:plotVisOnly val="1"/>
    <c:dispBlanksAs val="gap"/>
  </c:chart>
  <c:spPr>
    <a:ln>
      <a:solidFill>
        <a:schemeClr val="accent5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2018/19</c:v>
                </c:pt>
              </c:strCache>
            </c:strRef>
          </c:tx>
          <c:dLbls>
            <c:dLbl>
              <c:idx val="1"/>
              <c:layout>
                <c:manualLayout>
                  <c:x val="-4.3010451652639933E-2"/>
                  <c:y val="1.367511796135221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baseline="0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</c:v>
                </c:pt>
              </c:strCache>
            </c:strRef>
          </c:tx>
          <c:dLbls>
            <c:dLbl>
              <c:idx val="0"/>
              <c:layout>
                <c:manualLayout>
                  <c:x val="1.2122399843220721E-3"/>
                  <c:y val="2.0738800939814452E-3"/>
                </c:manualLayout>
              </c:layout>
              <c:spPr/>
              <c:txPr>
                <a:bodyPr/>
                <a:lstStyle/>
                <a:p>
                  <a:pPr>
                    <a:defRPr sz="900" b="1" baseline="0">
                      <a:latin typeface="PT Astra Serif" pitchFamily="18" charset="-52"/>
                      <a:ea typeface="PT Astra Serif" pitchFamily="18" charset="-52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37042994195498E-2"/>
                  <c:y val="6.837558980676090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2020/21</c:v>
                </c:pt>
              </c:strCache>
            </c:strRef>
          </c:tx>
          <c:dLbls>
            <c:dLbl>
              <c:idx val="0"/>
              <c:layout>
                <c:manualLayout>
                  <c:x val="1.0101066659200986E-2"/>
                  <c:y val="4.89612294254084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673634435093291E-2"/>
                  <c:y val="-6.837558980676083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baseline="0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1166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2021/22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1056</c:v>
                </c:pt>
              </c:numCache>
            </c:numRef>
          </c:val>
        </c:ser>
        <c:shape val="cylinder"/>
        <c:axId val="159449088"/>
        <c:axId val="158720384"/>
        <c:axId val="0"/>
      </c:bar3DChart>
      <c:catAx>
        <c:axId val="159449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 i="1" baseline="0">
                <a:latin typeface="PT Astra Serif" pitchFamily="18" charset="-52"/>
                <a:ea typeface="PT Astra Serif" pitchFamily="18" charset="-52"/>
              </a:defRPr>
            </a:pPr>
            <a:endParaRPr lang="ru-RU"/>
          </a:p>
        </c:txPr>
        <c:crossAx val="158720384"/>
        <c:crosses val="autoZero"/>
        <c:auto val="1"/>
        <c:lblAlgn val="ctr"/>
        <c:lblOffset val="100"/>
      </c:catAx>
      <c:valAx>
        <c:axId val="1587203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94490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aseline="0"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legend>
    <c:plotVisOnly val="1"/>
    <c:dispBlanksAs val="gap"/>
  </c:chart>
  <c:spPr>
    <a:ln>
      <a:solidFill>
        <a:schemeClr val="accent5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495B4-BC60-4CB0-A77D-8645766F5D7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8B775-FDC8-45FB-B06F-C1A709F0F40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0E9D038-1DE1-4C67-BC86-13237AF593DC}" type="parTrans" cxnId="{5AF16E30-A53D-45AC-BC64-AAE99FDAD036}">
      <dgm:prSet/>
      <dgm:spPr/>
      <dgm:t>
        <a:bodyPr/>
        <a:lstStyle/>
        <a:p>
          <a:endParaRPr lang="ru-RU"/>
        </a:p>
      </dgm:t>
    </dgm:pt>
    <dgm:pt modelId="{0962E492-7A4C-425D-97F4-86BF3ED4B287}" type="sibTrans" cxnId="{5AF16E30-A53D-45AC-BC64-AAE99FDAD036}">
      <dgm:prSet/>
      <dgm:spPr/>
      <dgm:t>
        <a:bodyPr/>
        <a:lstStyle/>
        <a:p>
          <a:endParaRPr lang="ru-RU"/>
        </a:p>
      </dgm:t>
    </dgm:pt>
    <dgm:pt modelId="{43EE49CD-1BA4-4D8C-863A-5FE79853FDF7}">
      <dgm:prSet phldrT="[Текст]" custT="1"/>
      <dgm:spPr/>
      <dgm:t>
        <a:bodyPr/>
        <a:lstStyle/>
        <a:p>
          <a:r>
            <a:rPr lang="ru-RU" sz="11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36% охват естественнонаучным и техническим творчеством</a:t>
          </a:r>
          <a:endParaRPr lang="ru-RU" sz="11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A486EE76-6458-4ED0-8429-6C4413CA2D36}" type="parTrans" cxnId="{8A69959D-E4D2-44FC-ABA6-A7A39A421A60}">
      <dgm:prSet/>
      <dgm:spPr/>
      <dgm:t>
        <a:bodyPr/>
        <a:lstStyle/>
        <a:p>
          <a:endParaRPr lang="ru-RU"/>
        </a:p>
      </dgm:t>
    </dgm:pt>
    <dgm:pt modelId="{D93A594E-24A1-4D50-88AF-A5B876398E9B}" type="sibTrans" cxnId="{8A69959D-E4D2-44FC-ABA6-A7A39A421A60}">
      <dgm:prSet/>
      <dgm:spPr/>
      <dgm:t>
        <a:bodyPr/>
        <a:lstStyle/>
        <a:p>
          <a:endParaRPr lang="ru-RU"/>
        </a:p>
      </dgm:t>
    </dgm:pt>
    <dgm:pt modelId="{4659251B-4B0D-474E-859B-5F2CD85C70D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D137EC7-5B21-4702-B33F-9EC3B25CFE83}" type="parTrans" cxnId="{C41D4616-AA36-4BD2-A460-F585573F36A1}">
      <dgm:prSet/>
      <dgm:spPr/>
      <dgm:t>
        <a:bodyPr/>
        <a:lstStyle/>
        <a:p>
          <a:endParaRPr lang="ru-RU"/>
        </a:p>
      </dgm:t>
    </dgm:pt>
    <dgm:pt modelId="{A547A157-BD23-4B8A-88DF-4795B44BD6A2}" type="sibTrans" cxnId="{C41D4616-AA36-4BD2-A460-F585573F36A1}">
      <dgm:prSet/>
      <dgm:spPr/>
      <dgm:t>
        <a:bodyPr/>
        <a:lstStyle/>
        <a:p>
          <a:endParaRPr lang="ru-RU"/>
        </a:p>
      </dgm:t>
    </dgm:pt>
    <dgm:pt modelId="{DAB19802-CCD9-44E0-AEFE-34D2782853AB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победитель Всероссийского конкурса «Большая перемена»</a:t>
          </a:r>
          <a:endParaRPr lang="ru-RU" sz="14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D5F773C6-BFDA-43A2-9368-A8EACE94FB96}" type="parTrans" cxnId="{3FFD2D9D-9D14-4B80-9335-2BACBD7056AE}">
      <dgm:prSet/>
      <dgm:spPr/>
      <dgm:t>
        <a:bodyPr/>
        <a:lstStyle/>
        <a:p>
          <a:endParaRPr lang="ru-RU"/>
        </a:p>
      </dgm:t>
    </dgm:pt>
    <dgm:pt modelId="{AB87A375-07B5-49C0-9D7C-1D1BE7E36877}" type="sibTrans" cxnId="{3FFD2D9D-9D14-4B80-9335-2BACBD7056AE}">
      <dgm:prSet/>
      <dgm:spPr/>
      <dgm:t>
        <a:bodyPr/>
        <a:lstStyle/>
        <a:p>
          <a:endParaRPr lang="ru-RU"/>
        </a:p>
      </dgm:t>
    </dgm:pt>
    <dgm:pt modelId="{26868D0C-64AB-4FD7-914F-BFE67A25212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1E1CB5F-5C78-40F4-A06A-4F27644E5099}" type="parTrans" cxnId="{F2CA8748-5D6F-4074-9E5C-89FBA0E7800D}">
      <dgm:prSet/>
      <dgm:spPr/>
      <dgm:t>
        <a:bodyPr/>
        <a:lstStyle/>
        <a:p>
          <a:endParaRPr lang="ru-RU"/>
        </a:p>
      </dgm:t>
    </dgm:pt>
    <dgm:pt modelId="{87103AA3-CC76-4F38-B84A-ED48E82617D1}" type="sibTrans" cxnId="{F2CA8748-5D6F-4074-9E5C-89FBA0E7800D}">
      <dgm:prSet/>
      <dgm:spPr/>
      <dgm:t>
        <a:bodyPr/>
        <a:lstStyle/>
        <a:p>
          <a:endParaRPr lang="ru-RU"/>
        </a:p>
      </dgm:t>
    </dgm:pt>
    <dgm:pt modelId="{5AA885D9-3B10-4C5F-AA86-B67A30B4E1CF}">
      <dgm:prSet phldrT="[Текст]" custT="1"/>
      <dgm:spPr/>
      <dgm:t>
        <a:bodyPr/>
        <a:lstStyle/>
        <a:p>
          <a:r>
            <a:rPr lang="ru-RU" sz="700" i="1" dirty="0" smtClean="0">
              <a:solidFill>
                <a:schemeClr val="accent2">
                  <a:lumMod val="75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en-US" sz="12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призер</a:t>
          </a:r>
          <a:r>
            <a:rPr lang="ru-RU" sz="12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ы</a:t>
          </a:r>
          <a:r>
            <a:rPr lang="en-US" sz="12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 </a:t>
          </a:r>
          <a:r>
            <a:rPr lang="en-US" sz="12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конкурса</a:t>
          </a:r>
          <a:r>
            <a:rPr lang="en-US" sz="12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ru-RU" sz="12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профессионального мастерства для лиц с инвалидностью и ОВЗ «</a:t>
          </a:r>
          <a:r>
            <a:rPr lang="ru-RU" sz="12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Абилимпикс</a:t>
          </a:r>
          <a:r>
            <a:rPr lang="ru-RU" sz="12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» («</a:t>
          </a:r>
          <a:r>
            <a:rPr lang="ru-RU" sz="12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Бисероплетение</a:t>
          </a:r>
          <a:r>
            <a:rPr lang="ru-RU" sz="12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»), («Поварское дело»)</a:t>
          </a:r>
          <a:endParaRPr lang="ru-RU" sz="12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AB15157F-566C-4A78-B9DB-3DA4FA04C3FC}" type="parTrans" cxnId="{E957F247-595D-47AC-99F3-DA712AF71F2B}">
      <dgm:prSet/>
      <dgm:spPr/>
      <dgm:t>
        <a:bodyPr/>
        <a:lstStyle/>
        <a:p>
          <a:endParaRPr lang="ru-RU"/>
        </a:p>
      </dgm:t>
    </dgm:pt>
    <dgm:pt modelId="{6043C196-7FF6-4214-AF87-306B9BC39F1C}" type="sibTrans" cxnId="{E957F247-595D-47AC-99F3-DA712AF71F2B}">
      <dgm:prSet/>
      <dgm:spPr/>
      <dgm:t>
        <a:bodyPr/>
        <a:lstStyle/>
        <a:p>
          <a:endParaRPr lang="ru-RU"/>
        </a:p>
      </dgm:t>
    </dgm:pt>
    <dgm:pt modelId="{EAAB213F-C54A-42A1-9C49-AE1894D4B4E5}">
      <dgm:prSet phldrT="[Текст]" custT="1"/>
      <dgm:spPr/>
      <dgm:t>
        <a:bodyPr/>
        <a:lstStyle/>
        <a:p>
          <a:r>
            <a:rPr lang="ru-RU" sz="12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призёр регионального этапа чемпионата</a:t>
          </a:r>
          <a:r>
            <a:rPr lang="en-US" sz="1200" b="1" i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2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Worldskills</a:t>
          </a:r>
          <a:r>
            <a:rPr lang="en-US" sz="12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 Russia</a:t>
          </a:r>
          <a:endParaRPr lang="ru-RU" sz="12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8E2B0EAD-C634-43A5-85BB-4BEC55DA1313}" type="parTrans" cxnId="{471EEFCC-BAEA-47FA-8CC5-418E63EDDC94}">
      <dgm:prSet/>
      <dgm:spPr/>
      <dgm:t>
        <a:bodyPr/>
        <a:lstStyle/>
        <a:p>
          <a:endParaRPr lang="ru-RU"/>
        </a:p>
      </dgm:t>
    </dgm:pt>
    <dgm:pt modelId="{D0701CBB-B308-405C-9E89-75BB4AB2868F}" type="sibTrans" cxnId="{471EEFCC-BAEA-47FA-8CC5-418E63EDDC94}">
      <dgm:prSet/>
      <dgm:spPr/>
      <dgm:t>
        <a:bodyPr/>
        <a:lstStyle/>
        <a:p>
          <a:endParaRPr lang="ru-RU"/>
        </a:p>
      </dgm:t>
    </dgm:pt>
    <dgm:pt modelId="{79021583-9E90-484F-B966-13A84ECA0D60}">
      <dgm:prSet custT="1"/>
      <dgm:spPr/>
      <dgm:t>
        <a:bodyPr/>
        <a:lstStyle/>
        <a:p>
          <a:r>
            <a:rPr lang="ru-RU" sz="11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15% ребят занимаются в мобильном технопарке</a:t>
          </a:r>
        </a:p>
      </dgm:t>
    </dgm:pt>
    <dgm:pt modelId="{95B7E4E5-064D-4015-BBBA-0D46F205070B}" type="parTrans" cxnId="{73FB43F1-E30B-4550-BF73-70D5065D0076}">
      <dgm:prSet/>
      <dgm:spPr/>
      <dgm:t>
        <a:bodyPr/>
        <a:lstStyle/>
        <a:p>
          <a:endParaRPr lang="ru-RU"/>
        </a:p>
      </dgm:t>
    </dgm:pt>
    <dgm:pt modelId="{16BD6EFD-B6A9-47DE-9E62-A92F298A82D4}" type="sibTrans" cxnId="{73FB43F1-E30B-4550-BF73-70D5065D0076}">
      <dgm:prSet/>
      <dgm:spPr/>
      <dgm:t>
        <a:bodyPr/>
        <a:lstStyle/>
        <a:p>
          <a:endParaRPr lang="ru-RU"/>
        </a:p>
      </dgm:t>
    </dgm:pt>
    <dgm:pt modelId="{96DD95E5-C003-49BC-880A-8AAB1B03A091}">
      <dgm:prSet custT="1"/>
      <dgm:spPr/>
      <dgm:t>
        <a:bodyPr/>
        <a:lstStyle/>
        <a:p>
          <a:r>
            <a:rPr lang="en-US" sz="14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л</a:t>
          </a:r>
          <a:r>
            <a:rPr lang="en-US" sz="14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ауреат</a:t>
          </a:r>
          <a:r>
            <a:rPr lang="en-US" sz="14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 </a:t>
          </a:r>
          <a:r>
            <a:rPr lang="en-US" sz="14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финального</a:t>
          </a:r>
          <a:r>
            <a:rPr lang="en-US" sz="14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en-US" sz="14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тура</a:t>
          </a:r>
          <a:r>
            <a:rPr lang="en-US" sz="14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исследовательских работ и творческих проектов дошкольников и младших школьников «Я – исследователь» (ОЦ «Сириус»</a:t>
          </a:r>
          <a:r>
            <a:rPr lang="en-US" sz="14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)</a:t>
          </a:r>
        </a:p>
      </dgm:t>
    </dgm:pt>
    <dgm:pt modelId="{DD5631B8-954A-4B59-8060-F0A388698487}" type="parTrans" cxnId="{0C327E99-5114-4950-AC47-979F984A43FA}">
      <dgm:prSet/>
      <dgm:spPr/>
      <dgm:t>
        <a:bodyPr/>
        <a:lstStyle/>
        <a:p>
          <a:endParaRPr lang="ru-RU"/>
        </a:p>
      </dgm:t>
    </dgm:pt>
    <dgm:pt modelId="{987AA48D-D7A3-4389-A742-AEDD36BA2DEF}" type="sibTrans" cxnId="{0C327E99-5114-4950-AC47-979F984A43FA}">
      <dgm:prSet/>
      <dgm:spPr/>
      <dgm:t>
        <a:bodyPr/>
        <a:lstStyle/>
        <a:p>
          <a:endParaRPr lang="ru-RU"/>
        </a:p>
      </dgm:t>
    </dgm:pt>
    <dgm:pt modelId="{6D43BCD9-7ECD-4FCA-B968-BDAE00DB6A2D}">
      <dgm:prSet custT="1"/>
      <dgm:spPr/>
      <dgm:t>
        <a:bodyPr/>
        <a:lstStyle/>
        <a:p>
          <a:r>
            <a:rPr lang="ru-RU" sz="11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72</a:t>
          </a:r>
          <a:r>
            <a:rPr lang="en-US" sz="11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% </a:t>
          </a:r>
          <a:r>
            <a:rPr lang="ru-RU" sz="11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охват обучающихся по предметной области «Технология» в Центрах «Точка роста»</a:t>
          </a:r>
        </a:p>
      </dgm:t>
    </dgm:pt>
    <dgm:pt modelId="{47F467AC-7502-4913-9C1A-7A3635921A9F}" type="parTrans" cxnId="{749E7700-9499-48C7-934D-82C6A45B58F8}">
      <dgm:prSet/>
      <dgm:spPr/>
      <dgm:t>
        <a:bodyPr/>
        <a:lstStyle/>
        <a:p>
          <a:endParaRPr lang="ru-RU"/>
        </a:p>
      </dgm:t>
    </dgm:pt>
    <dgm:pt modelId="{D5D3E18B-FC78-4C34-BA82-91897AC73474}" type="sibTrans" cxnId="{749E7700-9499-48C7-934D-82C6A45B58F8}">
      <dgm:prSet/>
      <dgm:spPr/>
      <dgm:t>
        <a:bodyPr/>
        <a:lstStyle/>
        <a:p>
          <a:endParaRPr lang="ru-RU"/>
        </a:p>
      </dgm:t>
    </dgm:pt>
    <dgm:pt modelId="{3A559782-03C6-4F9A-BD4E-E393DF6E3142}">
      <dgm:prSet custT="1"/>
      <dgm:spPr/>
      <dgm:t>
        <a:bodyPr/>
        <a:lstStyle/>
        <a:p>
          <a:r>
            <a:rPr lang="ru-RU" sz="11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73% охват обучающихся по учебным предметам «Основы безопасности жизнедеятельности» и «Информатика» в центрах «Точка роста»</a:t>
          </a:r>
        </a:p>
      </dgm:t>
    </dgm:pt>
    <dgm:pt modelId="{51FB46AD-D5D1-4177-9AF8-44F6173F854D}" type="parTrans" cxnId="{1F37A764-926E-4BF4-ADEF-159AAF610F9B}">
      <dgm:prSet/>
      <dgm:spPr/>
      <dgm:t>
        <a:bodyPr/>
        <a:lstStyle/>
        <a:p>
          <a:endParaRPr lang="ru-RU"/>
        </a:p>
      </dgm:t>
    </dgm:pt>
    <dgm:pt modelId="{7A66FA1B-C580-4F31-AB7D-A3C470559490}" type="sibTrans" cxnId="{1F37A764-926E-4BF4-ADEF-159AAF610F9B}">
      <dgm:prSet/>
      <dgm:spPr/>
      <dgm:t>
        <a:bodyPr/>
        <a:lstStyle/>
        <a:p>
          <a:endParaRPr lang="ru-RU"/>
        </a:p>
      </dgm:t>
    </dgm:pt>
    <dgm:pt modelId="{1DEEFA3A-5DA6-4CE1-8061-C4C64EE84D03}">
      <dgm:prSet custT="1"/>
      <dgm:spPr/>
      <dgm:t>
        <a:bodyPr/>
        <a:lstStyle/>
        <a:p>
          <a:r>
            <a:rPr lang="ru-RU" sz="11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17% обучающихся, охвачены дополнительными </a:t>
          </a:r>
          <a:r>
            <a:rPr lang="ru-RU" sz="1100" b="1" i="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общеразвивающими</a:t>
          </a:r>
          <a:r>
            <a:rPr lang="ru-RU" sz="1100" b="1" i="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программами в Центрах «Точка роста»</a:t>
          </a:r>
        </a:p>
      </dgm:t>
    </dgm:pt>
    <dgm:pt modelId="{983B5199-245F-4EE2-8110-2FC1C73B89A2}" type="parTrans" cxnId="{0C517431-BFB0-4345-8A38-13BDC138B61E}">
      <dgm:prSet/>
      <dgm:spPr/>
      <dgm:t>
        <a:bodyPr/>
        <a:lstStyle/>
        <a:p>
          <a:endParaRPr lang="ru-RU"/>
        </a:p>
      </dgm:t>
    </dgm:pt>
    <dgm:pt modelId="{140B632C-F74A-47E4-8AA1-A1716CED6A56}" type="sibTrans" cxnId="{0C517431-BFB0-4345-8A38-13BDC138B61E}">
      <dgm:prSet/>
      <dgm:spPr/>
      <dgm:t>
        <a:bodyPr/>
        <a:lstStyle/>
        <a:p>
          <a:endParaRPr lang="ru-RU"/>
        </a:p>
      </dgm:t>
    </dgm:pt>
    <dgm:pt modelId="{8BD7205B-A45E-449E-B818-81AD19699AB0}" type="pres">
      <dgm:prSet presAssocID="{262495B4-BC60-4CB0-A77D-8645766F5D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9D4D4-9670-43F9-8BDB-D6A8A68E4EA3}" type="pres">
      <dgm:prSet presAssocID="{EF18B775-FDC8-45FB-B06F-C1A709F0F401}" presName="composite" presStyleCnt="0"/>
      <dgm:spPr/>
    </dgm:pt>
    <dgm:pt modelId="{F7225E42-0376-4432-B013-CCD5CEF322B7}" type="pres">
      <dgm:prSet presAssocID="{EF18B775-FDC8-45FB-B06F-C1A709F0F4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41E94-E0D1-4F16-9248-9D9E76995C86}" type="pres">
      <dgm:prSet presAssocID="{EF18B775-FDC8-45FB-B06F-C1A709F0F401}" presName="descendantText" presStyleLbl="alignAcc1" presStyleIdx="0" presStyleCnt="3" custScaleY="140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572E3-2F17-4214-A3DF-866C3A01C644}" type="pres">
      <dgm:prSet presAssocID="{0962E492-7A4C-425D-97F4-86BF3ED4B287}" presName="sp" presStyleCnt="0"/>
      <dgm:spPr/>
    </dgm:pt>
    <dgm:pt modelId="{4AE9BE6A-42AE-4BD8-AB7F-8DC0885D3735}" type="pres">
      <dgm:prSet presAssocID="{4659251B-4B0D-474E-859B-5F2CD85C70DA}" presName="composite" presStyleCnt="0"/>
      <dgm:spPr/>
    </dgm:pt>
    <dgm:pt modelId="{B0883F37-C009-4622-A063-F1734A25F5A0}" type="pres">
      <dgm:prSet presAssocID="{4659251B-4B0D-474E-859B-5F2CD85C70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BAC94-4CBD-4684-82ED-3C9A43A5D93F}" type="pres">
      <dgm:prSet presAssocID="{4659251B-4B0D-474E-859B-5F2CD85C70DA}" presName="descendantText" presStyleLbl="alignAcc1" presStyleIdx="1" presStyleCnt="3" custScaleY="97587" custLinFactNeighborX="742" custLinFactNeighborY="16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91A3E-ABCB-49D1-BB20-3AF16A46513D}" type="pres">
      <dgm:prSet presAssocID="{A547A157-BD23-4B8A-88DF-4795B44BD6A2}" presName="sp" presStyleCnt="0"/>
      <dgm:spPr/>
    </dgm:pt>
    <dgm:pt modelId="{2CF6B3CC-8007-49B7-ACB0-24206E21CA0B}" type="pres">
      <dgm:prSet presAssocID="{26868D0C-64AB-4FD7-914F-BFE67A252124}" presName="composite" presStyleCnt="0"/>
      <dgm:spPr/>
    </dgm:pt>
    <dgm:pt modelId="{4A45F35A-9C7F-4475-950F-F97683CA28C3}" type="pres">
      <dgm:prSet presAssocID="{26868D0C-64AB-4FD7-914F-BFE67A25212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D8EC8-EA9D-443C-85A5-5C87B7D9A060}" type="pres">
      <dgm:prSet presAssocID="{26868D0C-64AB-4FD7-914F-BFE67A252124}" presName="descendantText" presStyleLbl="alignAcc1" presStyleIdx="2" presStyleCnt="3" custScaleY="121913" custLinFactNeighborX="596" custLinFactNeighborY="8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A32A6-A8A1-4EAE-A7C9-6CADE28900A0}" type="presOf" srcId="{3A559782-03C6-4F9A-BD4E-E393DF6E3142}" destId="{68241E94-E0D1-4F16-9248-9D9E76995C86}" srcOrd="0" destOrd="3" presId="urn:microsoft.com/office/officeart/2005/8/layout/chevron2"/>
    <dgm:cxn modelId="{F35179FA-53DC-466F-A24F-7B2C60BF9768}" type="presOf" srcId="{96DD95E5-C003-49BC-880A-8AAB1B03A091}" destId="{937BAC94-4CBD-4684-82ED-3C9A43A5D93F}" srcOrd="0" destOrd="1" presId="urn:microsoft.com/office/officeart/2005/8/layout/chevron2"/>
    <dgm:cxn modelId="{0C327E99-5114-4950-AC47-979F984A43FA}" srcId="{4659251B-4B0D-474E-859B-5F2CD85C70DA}" destId="{96DD95E5-C003-49BC-880A-8AAB1B03A091}" srcOrd="1" destOrd="0" parTransId="{DD5631B8-954A-4B59-8060-F0A388698487}" sibTransId="{987AA48D-D7A3-4389-A742-AEDD36BA2DEF}"/>
    <dgm:cxn modelId="{8A69959D-E4D2-44FC-ABA6-A7A39A421A60}" srcId="{EF18B775-FDC8-45FB-B06F-C1A709F0F401}" destId="{43EE49CD-1BA4-4D8C-863A-5FE79853FDF7}" srcOrd="0" destOrd="0" parTransId="{A486EE76-6458-4ED0-8429-6C4413CA2D36}" sibTransId="{D93A594E-24A1-4D50-88AF-A5B876398E9B}"/>
    <dgm:cxn modelId="{788E9F07-3587-422B-9CE6-CF00B39A149D}" type="presOf" srcId="{5AA885D9-3B10-4C5F-AA86-B67A30B4E1CF}" destId="{7E5D8EC8-EA9D-443C-85A5-5C87B7D9A060}" srcOrd="0" destOrd="0" presId="urn:microsoft.com/office/officeart/2005/8/layout/chevron2"/>
    <dgm:cxn modelId="{471EEFCC-BAEA-47FA-8CC5-418E63EDDC94}" srcId="{26868D0C-64AB-4FD7-914F-BFE67A252124}" destId="{EAAB213F-C54A-42A1-9C49-AE1894D4B4E5}" srcOrd="1" destOrd="0" parTransId="{8E2B0EAD-C634-43A5-85BB-4BEC55DA1313}" sibTransId="{D0701CBB-B308-405C-9E89-75BB4AB2868F}"/>
    <dgm:cxn modelId="{AA08250E-6B07-440E-BCBE-266FAE492840}" type="presOf" srcId="{DAB19802-CCD9-44E0-AEFE-34D2782853AB}" destId="{937BAC94-4CBD-4684-82ED-3C9A43A5D93F}" srcOrd="0" destOrd="0" presId="urn:microsoft.com/office/officeart/2005/8/layout/chevron2"/>
    <dgm:cxn modelId="{77FCEE2E-0C17-4315-A4D2-AFF937662E0B}" type="presOf" srcId="{262495B4-BC60-4CB0-A77D-8645766F5D79}" destId="{8BD7205B-A45E-449E-B818-81AD19699AB0}" srcOrd="0" destOrd="0" presId="urn:microsoft.com/office/officeart/2005/8/layout/chevron2"/>
    <dgm:cxn modelId="{73FB43F1-E30B-4550-BF73-70D5065D0076}" srcId="{EF18B775-FDC8-45FB-B06F-C1A709F0F401}" destId="{79021583-9E90-484F-B966-13A84ECA0D60}" srcOrd="1" destOrd="0" parTransId="{95B7E4E5-064D-4015-BBBA-0D46F205070B}" sibTransId="{16BD6EFD-B6A9-47DE-9E62-A92F298A82D4}"/>
    <dgm:cxn modelId="{99786DDD-35BD-4CCC-9139-46C0F2545B21}" type="presOf" srcId="{43EE49CD-1BA4-4D8C-863A-5FE79853FDF7}" destId="{68241E94-E0D1-4F16-9248-9D9E76995C86}" srcOrd="0" destOrd="0" presId="urn:microsoft.com/office/officeart/2005/8/layout/chevron2"/>
    <dgm:cxn modelId="{1F37A764-926E-4BF4-ADEF-159AAF610F9B}" srcId="{EF18B775-FDC8-45FB-B06F-C1A709F0F401}" destId="{3A559782-03C6-4F9A-BD4E-E393DF6E3142}" srcOrd="3" destOrd="0" parTransId="{51FB46AD-D5D1-4177-9AF8-44F6173F854D}" sibTransId="{7A66FA1B-C580-4F31-AB7D-A3C470559490}"/>
    <dgm:cxn modelId="{9BBCE992-0BF5-4AD2-9FD1-006016597D1B}" type="presOf" srcId="{4659251B-4B0D-474E-859B-5F2CD85C70DA}" destId="{B0883F37-C009-4622-A063-F1734A25F5A0}" srcOrd="0" destOrd="0" presId="urn:microsoft.com/office/officeart/2005/8/layout/chevron2"/>
    <dgm:cxn modelId="{864C4B8F-421C-4946-BDB4-A296773FC207}" type="presOf" srcId="{79021583-9E90-484F-B966-13A84ECA0D60}" destId="{68241E94-E0D1-4F16-9248-9D9E76995C86}" srcOrd="0" destOrd="1" presId="urn:microsoft.com/office/officeart/2005/8/layout/chevron2"/>
    <dgm:cxn modelId="{3FFD2D9D-9D14-4B80-9335-2BACBD7056AE}" srcId="{4659251B-4B0D-474E-859B-5F2CD85C70DA}" destId="{DAB19802-CCD9-44E0-AEFE-34D2782853AB}" srcOrd="0" destOrd="0" parTransId="{D5F773C6-BFDA-43A2-9368-A8EACE94FB96}" sibTransId="{AB87A375-07B5-49C0-9D7C-1D1BE7E36877}"/>
    <dgm:cxn modelId="{6A2CDBE3-2AD1-4EA0-8025-36C3157582E9}" type="presOf" srcId="{EAAB213F-C54A-42A1-9C49-AE1894D4B4E5}" destId="{7E5D8EC8-EA9D-443C-85A5-5C87B7D9A060}" srcOrd="0" destOrd="1" presId="urn:microsoft.com/office/officeart/2005/8/layout/chevron2"/>
    <dgm:cxn modelId="{749E7700-9499-48C7-934D-82C6A45B58F8}" srcId="{EF18B775-FDC8-45FB-B06F-C1A709F0F401}" destId="{6D43BCD9-7ECD-4FCA-B968-BDAE00DB6A2D}" srcOrd="2" destOrd="0" parTransId="{47F467AC-7502-4913-9C1A-7A3635921A9F}" sibTransId="{D5D3E18B-FC78-4C34-BA82-91897AC73474}"/>
    <dgm:cxn modelId="{E7BE1D7C-7DBE-43E0-8386-2F4EA2233DE0}" type="presOf" srcId="{26868D0C-64AB-4FD7-914F-BFE67A252124}" destId="{4A45F35A-9C7F-4475-950F-F97683CA28C3}" srcOrd="0" destOrd="0" presId="urn:microsoft.com/office/officeart/2005/8/layout/chevron2"/>
    <dgm:cxn modelId="{0C517431-BFB0-4345-8A38-13BDC138B61E}" srcId="{EF18B775-FDC8-45FB-B06F-C1A709F0F401}" destId="{1DEEFA3A-5DA6-4CE1-8061-C4C64EE84D03}" srcOrd="4" destOrd="0" parTransId="{983B5199-245F-4EE2-8110-2FC1C73B89A2}" sibTransId="{140B632C-F74A-47E4-8AA1-A1716CED6A56}"/>
    <dgm:cxn modelId="{F2CA8748-5D6F-4074-9E5C-89FBA0E7800D}" srcId="{262495B4-BC60-4CB0-A77D-8645766F5D79}" destId="{26868D0C-64AB-4FD7-914F-BFE67A252124}" srcOrd="2" destOrd="0" parTransId="{C1E1CB5F-5C78-40F4-A06A-4F27644E5099}" sibTransId="{87103AA3-CC76-4F38-B84A-ED48E82617D1}"/>
    <dgm:cxn modelId="{9DCF5527-E718-4B03-8C73-662CAFB9127D}" type="presOf" srcId="{6D43BCD9-7ECD-4FCA-B968-BDAE00DB6A2D}" destId="{68241E94-E0D1-4F16-9248-9D9E76995C86}" srcOrd="0" destOrd="2" presId="urn:microsoft.com/office/officeart/2005/8/layout/chevron2"/>
    <dgm:cxn modelId="{C41D4616-AA36-4BD2-A460-F585573F36A1}" srcId="{262495B4-BC60-4CB0-A77D-8645766F5D79}" destId="{4659251B-4B0D-474E-859B-5F2CD85C70DA}" srcOrd="1" destOrd="0" parTransId="{BD137EC7-5B21-4702-B33F-9EC3B25CFE83}" sibTransId="{A547A157-BD23-4B8A-88DF-4795B44BD6A2}"/>
    <dgm:cxn modelId="{E957F247-595D-47AC-99F3-DA712AF71F2B}" srcId="{26868D0C-64AB-4FD7-914F-BFE67A252124}" destId="{5AA885D9-3B10-4C5F-AA86-B67A30B4E1CF}" srcOrd="0" destOrd="0" parTransId="{AB15157F-566C-4A78-B9DB-3DA4FA04C3FC}" sibTransId="{6043C196-7FF6-4214-AF87-306B9BC39F1C}"/>
    <dgm:cxn modelId="{5AF16E30-A53D-45AC-BC64-AAE99FDAD036}" srcId="{262495B4-BC60-4CB0-A77D-8645766F5D79}" destId="{EF18B775-FDC8-45FB-B06F-C1A709F0F401}" srcOrd="0" destOrd="0" parTransId="{C0E9D038-1DE1-4C67-BC86-13237AF593DC}" sibTransId="{0962E492-7A4C-425D-97F4-86BF3ED4B287}"/>
    <dgm:cxn modelId="{416DF952-359D-430B-B1BB-F9736500E4C1}" type="presOf" srcId="{1DEEFA3A-5DA6-4CE1-8061-C4C64EE84D03}" destId="{68241E94-E0D1-4F16-9248-9D9E76995C86}" srcOrd="0" destOrd="4" presId="urn:microsoft.com/office/officeart/2005/8/layout/chevron2"/>
    <dgm:cxn modelId="{63813E6A-55B7-461B-99AE-A8AB588FCB65}" type="presOf" srcId="{EF18B775-FDC8-45FB-B06F-C1A709F0F401}" destId="{F7225E42-0376-4432-B013-CCD5CEF322B7}" srcOrd="0" destOrd="0" presId="urn:microsoft.com/office/officeart/2005/8/layout/chevron2"/>
    <dgm:cxn modelId="{3A3354A7-DA49-4A4B-BD8B-A34AAB35B349}" type="presParOf" srcId="{8BD7205B-A45E-449E-B818-81AD19699AB0}" destId="{C359D4D4-9670-43F9-8BDB-D6A8A68E4EA3}" srcOrd="0" destOrd="0" presId="urn:microsoft.com/office/officeart/2005/8/layout/chevron2"/>
    <dgm:cxn modelId="{F8E39A0D-4F17-43FF-AC4B-BD31BBC3EEED}" type="presParOf" srcId="{C359D4D4-9670-43F9-8BDB-D6A8A68E4EA3}" destId="{F7225E42-0376-4432-B013-CCD5CEF322B7}" srcOrd="0" destOrd="0" presId="urn:microsoft.com/office/officeart/2005/8/layout/chevron2"/>
    <dgm:cxn modelId="{CBA43A04-00F5-4F84-87F8-4D7C3D0F7E1D}" type="presParOf" srcId="{C359D4D4-9670-43F9-8BDB-D6A8A68E4EA3}" destId="{68241E94-E0D1-4F16-9248-9D9E76995C86}" srcOrd="1" destOrd="0" presId="urn:microsoft.com/office/officeart/2005/8/layout/chevron2"/>
    <dgm:cxn modelId="{E5F651C8-282C-46D7-8736-0D7845982F9A}" type="presParOf" srcId="{8BD7205B-A45E-449E-B818-81AD19699AB0}" destId="{C92572E3-2F17-4214-A3DF-866C3A01C644}" srcOrd="1" destOrd="0" presId="urn:microsoft.com/office/officeart/2005/8/layout/chevron2"/>
    <dgm:cxn modelId="{71D6911D-BA38-431D-B121-C0F62028359D}" type="presParOf" srcId="{8BD7205B-A45E-449E-B818-81AD19699AB0}" destId="{4AE9BE6A-42AE-4BD8-AB7F-8DC0885D3735}" srcOrd="2" destOrd="0" presId="urn:microsoft.com/office/officeart/2005/8/layout/chevron2"/>
    <dgm:cxn modelId="{6B11E546-9F26-4CED-851B-F57834032F00}" type="presParOf" srcId="{4AE9BE6A-42AE-4BD8-AB7F-8DC0885D3735}" destId="{B0883F37-C009-4622-A063-F1734A25F5A0}" srcOrd="0" destOrd="0" presId="urn:microsoft.com/office/officeart/2005/8/layout/chevron2"/>
    <dgm:cxn modelId="{B7EA1D2B-C870-433F-882A-FC2D30CD9487}" type="presParOf" srcId="{4AE9BE6A-42AE-4BD8-AB7F-8DC0885D3735}" destId="{937BAC94-4CBD-4684-82ED-3C9A43A5D93F}" srcOrd="1" destOrd="0" presId="urn:microsoft.com/office/officeart/2005/8/layout/chevron2"/>
    <dgm:cxn modelId="{8F0B527B-9730-4B14-95E5-8A70955BBD32}" type="presParOf" srcId="{8BD7205B-A45E-449E-B818-81AD19699AB0}" destId="{57591A3E-ABCB-49D1-BB20-3AF16A46513D}" srcOrd="3" destOrd="0" presId="urn:microsoft.com/office/officeart/2005/8/layout/chevron2"/>
    <dgm:cxn modelId="{F9CEFCB3-F284-48A2-95D2-F0D49991CDBF}" type="presParOf" srcId="{8BD7205B-A45E-449E-B818-81AD19699AB0}" destId="{2CF6B3CC-8007-49B7-ACB0-24206E21CA0B}" srcOrd="4" destOrd="0" presId="urn:microsoft.com/office/officeart/2005/8/layout/chevron2"/>
    <dgm:cxn modelId="{E714364E-E9B3-4FEE-9D54-C9B400B49445}" type="presParOf" srcId="{2CF6B3CC-8007-49B7-ACB0-24206E21CA0B}" destId="{4A45F35A-9C7F-4475-950F-F97683CA28C3}" srcOrd="0" destOrd="0" presId="urn:microsoft.com/office/officeart/2005/8/layout/chevron2"/>
    <dgm:cxn modelId="{A6FE54F4-59FB-45BB-AFED-9D2FAA3978E1}" type="presParOf" srcId="{2CF6B3CC-8007-49B7-ACB0-24206E21CA0B}" destId="{7E5D8EC8-EA9D-443C-85A5-5C87B7D9A0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8AD18-044E-4EE6-A730-72256CD3F8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5ADD7-2F78-44DC-9A04-A9374BF62F9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i="1" dirty="0" smtClean="0">
              <a:latin typeface="Liberation Serif" pitchFamily="18" charset="0"/>
            </a:rPr>
            <a:t>7 профилактических программ, направленных на сохранение психологического здоровья несовершеннолетних:</a:t>
          </a:r>
          <a:endParaRPr lang="ru-RU" sz="1400" b="1" i="1" dirty="0">
            <a:latin typeface="Liberation Serif" pitchFamily="18" charset="0"/>
          </a:endParaRPr>
        </a:p>
      </dgm:t>
    </dgm:pt>
    <dgm:pt modelId="{BE4D9041-6ABA-484E-A9AC-14C33769F360}" type="parTrans" cxnId="{32A8C536-161D-403E-9654-3FFBDA282484}">
      <dgm:prSet/>
      <dgm:spPr/>
      <dgm:t>
        <a:bodyPr/>
        <a:lstStyle/>
        <a:p>
          <a:endParaRPr lang="ru-RU"/>
        </a:p>
      </dgm:t>
    </dgm:pt>
    <dgm:pt modelId="{3876E3F3-3811-458B-A166-33F0DE5CE8F0}" type="sibTrans" cxnId="{32A8C536-161D-403E-9654-3FFBDA282484}">
      <dgm:prSet/>
      <dgm:spPr/>
      <dgm:t>
        <a:bodyPr/>
        <a:lstStyle/>
        <a:p>
          <a:endParaRPr lang="ru-RU"/>
        </a:p>
      </dgm:t>
    </dgm:pt>
    <dgm:pt modelId="{D04EFE26-E38D-4E5A-95DD-404CC027AAD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200" dirty="0" smtClean="0">
              <a:effectLst/>
              <a:latin typeface="Liberation Serif" pitchFamily="18" charset="0"/>
            </a:rPr>
            <a:t>- «</a:t>
          </a:r>
          <a:r>
            <a:rPr lang="ru-RU" sz="1200" b="1" dirty="0" smtClean="0">
              <a:solidFill>
                <a:srgbClr val="001746"/>
              </a:solidFill>
              <a:effectLst/>
              <a:latin typeface="Liberation Serif" pitchFamily="18" charset="0"/>
            </a:rPr>
            <a:t>Профилактика ПАВ» в МКОУ </a:t>
          </a:r>
          <a:r>
            <a:rPr lang="ru-RU" sz="1200" b="1" dirty="0" err="1" smtClean="0">
              <a:solidFill>
                <a:srgbClr val="001746"/>
              </a:solidFill>
              <a:effectLst/>
              <a:latin typeface="Liberation Serif" pitchFamily="18" charset="0"/>
            </a:rPr>
            <a:t>Антипаютинская</a:t>
          </a:r>
          <a:r>
            <a:rPr lang="ru-RU" sz="1200" b="1" dirty="0" smtClean="0">
              <a:solidFill>
                <a:srgbClr val="001746"/>
              </a:solidFill>
              <a:effectLst/>
              <a:latin typeface="Liberation Serif" pitchFamily="18" charset="0"/>
            </a:rPr>
            <a:t> школа-интернат среднего   общего образования</a:t>
          </a:r>
          <a:r>
            <a:rPr lang="ru-RU" sz="1400" b="1" dirty="0" smtClean="0">
              <a:solidFill>
                <a:srgbClr val="001746"/>
              </a:solidFill>
              <a:effectLst/>
              <a:latin typeface="Liberation Serif" pitchFamily="18" charset="0"/>
            </a:rPr>
            <a:t>;</a:t>
          </a:r>
          <a:endParaRPr lang="ru-RU" sz="1400" b="1" dirty="0">
            <a:solidFill>
              <a:srgbClr val="001746"/>
            </a:solidFill>
            <a:effectLst/>
            <a:latin typeface="Liberation Serif" pitchFamily="18" charset="0"/>
          </a:endParaRPr>
        </a:p>
      </dgm:t>
    </dgm:pt>
    <dgm:pt modelId="{43C9CD78-433A-4FF4-AF75-D83D04D9B59C}" type="parTrans" cxnId="{4BBFF2B7-DE8E-46AE-AF52-1365184ABD9F}">
      <dgm:prSet/>
      <dgm:spPr/>
      <dgm:t>
        <a:bodyPr/>
        <a:lstStyle/>
        <a:p>
          <a:endParaRPr lang="ru-RU"/>
        </a:p>
      </dgm:t>
    </dgm:pt>
    <dgm:pt modelId="{42475091-8933-4CC9-8349-BA3C10BC4B51}" type="sibTrans" cxnId="{4BBFF2B7-DE8E-46AE-AF52-1365184ABD9F}">
      <dgm:prSet/>
      <dgm:spPr/>
      <dgm:t>
        <a:bodyPr/>
        <a:lstStyle/>
        <a:p>
          <a:endParaRPr lang="ru-RU"/>
        </a:p>
      </dgm:t>
    </dgm:pt>
    <dgm:pt modelId="{DFBC3F98-138A-4229-A339-DCF1D9F98BF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200" b="1" dirty="0" smtClean="0">
              <a:solidFill>
                <a:srgbClr val="001746"/>
              </a:solidFill>
              <a:latin typeface="Liberation Serif" pitchFamily="18" charset="0"/>
            </a:rPr>
            <a:t>- «Трудный подросток» в МКОУ </a:t>
          </a:r>
          <a:r>
            <a:rPr lang="ru-RU" sz="1200" b="1" dirty="0" err="1" smtClean="0">
              <a:solidFill>
                <a:srgbClr val="001746"/>
              </a:solidFill>
              <a:latin typeface="Liberation Serif" pitchFamily="18" charset="0"/>
            </a:rPr>
            <a:t>Гыданская</a:t>
          </a:r>
          <a:r>
            <a:rPr lang="ru-RU" sz="1200" b="1" dirty="0" smtClean="0">
              <a:solidFill>
                <a:srgbClr val="001746"/>
              </a:solidFill>
              <a:latin typeface="Liberation Serif" pitchFamily="18" charset="0"/>
            </a:rPr>
            <a:t> школа-интернат среднего общего образования им. Н.И. </a:t>
          </a:r>
          <a:r>
            <a:rPr lang="ru-RU" sz="1200" b="1" dirty="0" err="1" smtClean="0">
              <a:solidFill>
                <a:srgbClr val="001746"/>
              </a:solidFill>
              <a:latin typeface="Liberation Serif" pitchFamily="18" charset="0"/>
            </a:rPr>
            <a:t>Яптунай</a:t>
          </a:r>
          <a:r>
            <a:rPr lang="ru-RU" sz="1200" b="1" dirty="0" smtClean="0">
              <a:solidFill>
                <a:srgbClr val="001746"/>
              </a:solidFill>
              <a:latin typeface="Liberation Serif" pitchFamily="18" charset="0"/>
            </a:rPr>
            <a:t>;</a:t>
          </a:r>
          <a:endParaRPr lang="ru-RU" sz="1200" b="1" dirty="0">
            <a:solidFill>
              <a:srgbClr val="001746"/>
            </a:solidFill>
            <a:latin typeface="Liberation Serif" pitchFamily="18" charset="0"/>
          </a:endParaRPr>
        </a:p>
      </dgm:t>
    </dgm:pt>
    <dgm:pt modelId="{E19FA855-9977-43E6-B18D-D77BC12B7E05}" type="parTrans" cxnId="{B85D01EC-DDBA-4463-9CA0-E6C208439AC1}">
      <dgm:prSet/>
      <dgm:spPr/>
      <dgm:t>
        <a:bodyPr/>
        <a:lstStyle/>
        <a:p>
          <a:endParaRPr lang="ru-RU"/>
        </a:p>
      </dgm:t>
    </dgm:pt>
    <dgm:pt modelId="{0EA38A0E-258E-4C86-87D0-B321A672CE80}" type="sibTrans" cxnId="{B85D01EC-DDBA-4463-9CA0-E6C208439AC1}">
      <dgm:prSet/>
      <dgm:spPr/>
      <dgm:t>
        <a:bodyPr/>
        <a:lstStyle/>
        <a:p>
          <a:endParaRPr lang="ru-RU"/>
        </a:p>
      </dgm:t>
    </dgm:pt>
    <dgm:pt modelId="{322BE993-71BD-4807-A478-8BAE408E263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200" b="1" dirty="0" smtClean="0">
              <a:solidFill>
                <a:schemeClr val="tx1"/>
              </a:solidFill>
              <a:latin typeface="Liberation Serif" pitchFamily="18" charset="0"/>
            </a:rPr>
            <a:t>- «Профилактика употребления алкоголя и ПАВ», программа тренинга «Актуализация внутренних ресурсов», программа индивидуальных занятий «Реабилитация депрессивного состояния» в МКОУ </a:t>
          </a:r>
          <a:r>
            <a:rPr lang="ru-RU" sz="1200" b="1" dirty="0" err="1" smtClean="0">
              <a:solidFill>
                <a:schemeClr val="tx1"/>
              </a:solidFill>
              <a:latin typeface="Liberation Serif" pitchFamily="18" charset="0"/>
            </a:rPr>
            <a:t>Тазовская</a:t>
          </a:r>
          <a:r>
            <a:rPr lang="ru-RU" sz="1200" b="1" dirty="0" smtClean="0">
              <a:solidFill>
                <a:schemeClr val="tx1"/>
              </a:solidFill>
              <a:latin typeface="Liberation Serif" pitchFamily="18" charset="0"/>
            </a:rPr>
            <a:t> школа-интернат среднего общего образования;</a:t>
          </a:r>
          <a:endParaRPr lang="ru-RU" sz="1200" b="1" dirty="0">
            <a:solidFill>
              <a:schemeClr val="tx1"/>
            </a:solidFill>
            <a:latin typeface="Liberation Serif" pitchFamily="18" charset="0"/>
          </a:endParaRPr>
        </a:p>
      </dgm:t>
    </dgm:pt>
    <dgm:pt modelId="{0A08F650-4CFA-40ED-A5EE-0E33C0C50FE3}" type="parTrans" cxnId="{AA26044A-38AC-4A34-9190-109AB48BA5D2}">
      <dgm:prSet/>
      <dgm:spPr/>
      <dgm:t>
        <a:bodyPr/>
        <a:lstStyle/>
        <a:p>
          <a:endParaRPr lang="ru-RU"/>
        </a:p>
      </dgm:t>
    </dgm:pt>
    <dgm:pt modelId="{9829707F-61B3-4907-B1E9-7290C5BC6272}" type="sibTrans" cxnId="{AA26044A-38AC-4A34-9190-109AB48BA5D2}">
      <dgm:prSet/>
      <dgm:spPr/>
      <dgm:t>
        <a:bodyPr/>
        <a:lstStyle/>
        <a:p>
          <a:endParaRPr lang="ru-RU"/>
        </a:p>
      </dgm:t>
    </dgm:pt>
    <dgm:pt modelId="{52E99CB4-6997-4E82-98E1-7C713DDB3EF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200" b="1" dirty="0" smtClean="0">
              <a:latin typeface="Liberation Serif" pitchFamily="18" charset="0"/>
            </a:rPr>
            <a:t>- «Подросток и закон» в МБОУ </a:t>
          </a:r>
          <a:r>
            <a:rPr lang="ru-RU" sz="1200" b="1" dirty="0" err="1" smtClean="0">
              <a:latin typeface="Liberation Serif" pitchFamily="18" charset="0"/>
            </a:rPr>
            <a:t>Газ-Салинская</a:t>
          </a:r>
          <a:r>
            <a:rPr lang="ru-RU" sz="1200" b="1" dirty="0" smtClean="0">
              <a:latin typeface="Liberation Serif" pitchFamily="18" charset="0"/>
            </a:rPr>
            <a:t> средняя общеобразовательная школа.</a:t>
          </a:r>
          <a:endParaRPr lang="ru-RU" sz="1200" b="1" dirty="0">
            <a:latin typeface="Liberation Serif" pitchFamily="18" charset="0"/>
          </a:endParaRPr>
        </a:p>
      </dgm:t>
    </dgm:pt>
    <dgm:pt modelId="{059A80DA-4B97-4A2D-BB41-56E9F95CEAFD}" type="parTrans" cxnId="{4E635F6E-2802-428D-8356-F90A3EC5F3CE}">
      <dgm:prSet/>
      <dgm:spPr/>
      <dgm:t>
        <a:bodyPr/>
        <a:lstStyle/>
        <a:p>
          <a:endParaRPr lang="ru-RU"/>
        </a:p>
      </dgm:t>
    </dgm:pt>
    <dgm:pt modelId="{9B229CE3-1A62-4554-A4FE-502436EE79D7}" type="sibTrans" cxnId="{4E635F6E-2802-428D-8356-F90A3EC5F3CE}">
      <dgm:prSet/>
      <dgm:spPr/>
      <dgm:t>
        <a:bodyPr/>
        <a:lstStyle/>
        <a:p>
          <a:endParaRPr lang="ru-RU"/>
        </a:p>
      </dgm:t>
    </dgm:pt>
    <dgm:pt modelId="{2512B5B9-E3AB-472A-9542-439FA6D4B23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latin typeface="Liberation Serif" pitchFamily="18" charset="0"/>
            </a:rPr>
            <a:t>- «Мы вместе» в МБОУ </a:t>
          </a:r>
          <a:r>
            <a:rPr lang="ru-RU" sz="1200" b="1" dirty="0" err="1" smtClean="0">
              <a:latin typeface="Liberation Serif" pitchFamily="18" charset="0"/>
            </a:rPr>
            <a:t>Тазовская</a:t>
          </a:r>
          <a:r>
            <a:rPr lang="ru-RU" sz="1200" b="1" dirty="0" smtClean="0">
              <a:latin typeface="Liberation Serif" pitchFamily="18" charset="0"/>
            </a:rPr>
            <a:t> средняя общеобразовательная школа;</a:t>
          </a:r>
          <a:endParaRPr lang="ru-RU" sz="1200" b="1" dirty="0">
            <a:latin typeface="Liberation Serif" pitchFamily="18" charset="0"/>
          </a:endParaRPr>
        </a:p>
      </dgm:t>
    </dgm:pt>
    <dgm:pt modelId="{1754A26D-B5C3-40C5-ACF0-71369DBADE0B}" type="sibTrans" cxnId="{FCECCD48-C637-4EA9-A0AA-7CE212526E2F}">
      <dgm:prSet/>
      <dgm:spPr/>
      <dgm:t>
        <a:bodyPr/>
        <a:lstStyle/>
        <a:p>
          <a:endParaRPr lang="ru-RU"/>
        </a:p>
      </dgm:t>
    </dgm:pt>
    <dgm:pt modelId="{A7039B39-A95F-4E27-B9A9-2F9333F9E087}" type="parTrans" cxnId="{FCECCD48-C637-4EA9-A0AA-7CE212526E2F}">
      <dgm:prSet/>
      <dgm:spPr/>
      <dgm:t>
        <a:bodyPr/>
        <a:lstStyle/>
        <a:p>
          <a:endParaRPr lang="ru-RU"/>
        </a:p>
      </dgm:t>
    </dgm:pt>
    <dgm:pt modelId="{ECF3940C-59ED-4912-A01B-B2EFB946AC93}" type="pres">
      <dgm:prSet presAssocID="{6128AD18-044E-4EE6-A730-72256CD3F8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6DDC8-CDB8-4094-A119-8B8F6D30C4C2}" type="pres">
      <dgm:prSet presAssocID="{0E15ADD7-2F78-44DC-9A04-A9374BF62F98}" presName="parentText" presStyleLbl="node1" presStyleIdx="0" presStyleCnt="6" custScaleY="55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6FB9A-AAF6-4BE5-9365-408968B18BA2}" type="pres">
      <dgm:prSet presAssocID="{3876E3F3-3811-458B-A166-33F0DE5CE8F0}" presName="spacer" presStyleCnt="0"/>
      <dgm:spPr/>
    </dgm:pt>
    <dgm:pt modelId="{421C6E2F-E993-416F-A794-1DC654FB3472}" type="pres">
      <dgm:prSet presAssocID="{D04EFE26-E38D-4E5A-95DD-404CC027AAD0}" presName="parentText" presStyleLbl="node1" presStyleIdx="1" presStyleCnt="6" custScaleY="58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708EB-34C7-49C7-B137-04E7E031D094}" type="pres">
      <dgm:prSet presAssocID="{42475091-8933-4CC9-8349-BA3C10BC4B51}" presName="spacer" presStyleCnt="0"/>
      <dgm:spPr/>
    </dgm:pt>
    <dgm:pt modelId="{608E7B63-0E07-496A-87B5-D5B7965A0158}" type="pres">
      <dgm:prSet presAssocID="{DFBC3F98-138A-4229-A339-DCF1D9F98BF5}" presName="parentText" presStyleLbl="node1" presStyleIdx="2" presStyleCnt="6" custScaleY="55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2D804-D3FF-4732-B391-53FDFB75374A}" type="pres">
      <dgm:prSet presAssocID="{0EA38A0E-258E-4C86-87D0-B321A672CE80}" presName="spacer" presStyleCnt="0"/>
      <dgm:spPr/>
    </dgm:pt>
    <dgm:pt modelId="{C902B5AE-48B9-45B5-AEF3-E518B083B93B}" type="pres">
      <dgm:prSet presAssocID="{322BE993-71BD-4807-A478-8BAE408E263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2A66A-3927-4E99-8B67-3B8359B18C28}" type="pres">
      <dgm:prSet presAssocID="{9829707F-61B3-4907-B1E9-7290C5BC6272}" presName="spacer" presStyleCnt="0"/>
      <dgm:spPr/>
    </dgm:pt>
    <dgm:pt modelId="{B4AFD54E-945C-4095-B404-CDEB99EE4E39}" type="pres">
      <dgm:prSet presAssocID="{2512B5B9-E3AB-472A-9542-439FA6D4B23F}" presName="parentText" presStyleLbl="node1" presStyleIdx="4" presStyleCnt="6" custScaleY="39625" custLinFactY="-2792" custLinFactNeighborX="-69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6CF31-E03D-4D68-9533-D99E9BC3FC8D}" type="pres">
      <dgm:prSet presAssocID="{1754A26D-B5C3-40C5-ACF0-71369DBADE0B}" presName="spacer" presStyleCnt="0"/>
      <dgm:spPr/>
    </dgm:pt>
    <dgm:pt modelId="{23CBA54C-B0B9-4117-AC80-06BE8368EE35}" type="pres">
      <dgm:prSet presAssocID="{52E99CB4-6997-4E82-98E1-7C713DDB3EF3}" presName="parentText" presStyleLbl="node1" presStyleIdx="5" presStyleCnt="6" custScaleY="41997" custLinFactY="-4214" custLinFactNeighborX="-2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CCD48-C637-4EA9-A0AA-7CE212526E2F}" srcId="{6128AD18-044E-4EE6-A730-72256CD3F865}" destId="{2512B5B9-E3AB-472A-9542-439FA6D4B23F}" srcOrd="4" destOrd="0" parTransId="{A7039B39-A95F-4E27-B9A9-2F9333F9E087}" sibTransId="{1754A26D-B5C3-40C5-ACF0-71369DBADE0B}"/>
    <dgm:cxn modelId="{03505E46-1F0F-4934-8021-5F64ECAC2F09}" type="presOf" srcId="{52E99CB4-6997-4E82-98E1-7C713DDB3EF3}" destId="{23CBA54C-B0B9-4117-AC80-06BE8368EE35}" srcOrd="0" destOrd="0" presId="urn:microsoft.com/office/officeart/2005/8/layout/vList2"/>
    <dgm:cxn modelId="{AA26044A-38AC-4A34-9190-109AB48BA5D2}" srcId="{6128AD18-044E-4EE6-A730-72256CD3F865}" destId="{322BE993-71BD-4807-A478-8BAE408E2638}" srcOrd="3" destOrd="0" parTransId="{0A08F650-4CFA-40ED-A5EE-0E33C0C50FE3}" sibTransId="{9829707F-61B3-4907-B1E9-7290C5BC6272}"/>
    <dgm:cxn modelId="{2EEF1A64-7A89-4F06-8B0B-964A6CBBE28C}" type="presOf" srcId="{2512B5B9-E3AB-472A-9542-439FA6D4B23F}" destId="{B4AFD54E-945C-4095-B404-CDEB99EE4E39}" srcOrd="0" destOrd="0" presId="urn:microsoft.com/office/officeart/2005/8/layout/vList2"/>
    <dgm:cxn modelId="{3252E60B-C8E5-4763-A6B9-BC2ACC04E970}" type="presOf" srcId="{D04EFE26-E38D-4E5A-95DD-404CC027AAD0}" destId="{421C6E2F-E993-416F-A794-1DC654FB3472}" srcOrd="0" destOrd="0" presId="urn:microsoft.com/office/officeart/2005/8/layout/vList2"/>
    <dgm:cxn modelId="{4BBFF2B7-DE8E-46AE-AF52-1365184ABD9F}" srcId="{6128AD18-044E-4EE6-A730-72256CD3F865}" destId="{D04EFE26-E38D-4E5A-95DD-404CC027AAD0}" srcOrd="1" destOrd="0" parTransId="{43C9CD78-433A-4FF4-AF75-D83D04D9B59C}" sibTransId="{42475091-8933-4CC9-8349-BA3C10BC4B51}"/>
    <dgm:cxn modelId="{32A8C536-161D-403E-9654-3FFBDA282484}" srcId="{6128AD18-044E-4EE6-A730-72256CD3F865}" destId="{0E15ADD7-2F78-44DC-9A04-A9374BF62F98}" srcOrd="0" destOrd="0" parTransId="{BE4D9041-6ABA-484E-A9AC-14C33769F360}" sibTransId="{3876E3F3-3811-458B-A166-33F0DE5CE8F0}"/>
    <dgm:cxn modelId="{4E635F6E-2802-428D-8356-F90A3EC5F3CE}" srcId="{6128AD18-044E-4EE6-A730-72256CD3F865}" destId="{52E99CB4-6997-4E82-98E1-7C713DDB3EF3}" srcOrd="5" destOrd="0" parTransId="{059A80DA-4B97-4A2D-BB41-56E9F95CEAFD}" sibTransId="{9B229CE3-1A62-4554-A4FE-502436EE79D7}"/>
    <dgm:cxn modelId="{C251ACB2-B34D-448B-9896-81181A915E03}" type="presOf" srcId="{0E15ADD7-2F78-44DC-9A04-A9374BF62F98}" destId="{4FD6DDC8-CDB8-4094-A119-8B8F6D30C4C2}" srcOrd="0" destOrd="0" presId="urn:microsoft.com/office/officeart/2005/8/layout/vList2"/>
    <dgm:cxn modelId="{B85D01EC-DDBA-4463-9CA0-E6C208439AC1}" srcId="{6128AD18-044E-4EE6-A730-72256CD3F865}" destId="{DFBC3F98-138A-4229-A339-DCF1D9F98BF5}" srcOrd="2" destOrd="0" parTransId="{E19FA855-9977-43E6-B18D-D77BC12B7E05}" sibTransId="{0EA38A0E-258E-4C86-87D0-B321A672CE80}"/>
    <dgm:cxn modelId="{AC04496F-47E4-4F9B-81F1-48058CCEE7D8}" type="presOf" srcId="{322BE993-71BD-4807-A478-8BAE408E2638}" destId="{C902B5AE-48B9-45B5-AEF3-E518B083B93B}" srcOrd="0" destOrd="0" presId="urn:microsoft.com/office/officeart/2005/8/layout/vList2"/>
    <dgm:cxn modelId="{4C76FF49-3969-4F7D-9047-B5107916B52F}" type="presOf" srcId="{DFBC3F98-138A-4229-A339-DCF1D9F98BF5}" destId="{608E7B63-0E07-496A-87B5-D5B7965A0158}" srcOrd="0" destOrd="0" presId="urn:microsoft.com/office/officeart/2005/8/layout/vList2"/>
    <dgm:cxn modelId="{69533ADE-F115-401F-A2C3-3EFF195DE5CB}" type="presOf" srcId="{6128AD18-044E-4EE6-A730-72256CD3F865}" destId="{ECF3940C-59ED-4912-A01B-B2EFB946AC93}" srcOrd="0" destOrd="0" presId="urn:microsoft.com/office/officeart/2005/8/layout/vList2"/>
    <dgm:cxn modelId="{EB9B9F05-66B0-403D-B356-95AC177CE708}" type="presParOf" srcId="{ECF3940C-59ED-4912-A01B-B2EFB946AC93}" destId="{4FD6DDC8-CDB8-4094-A119-8B8F6D30C4C2}" srcOrd="0" destOrd="0" presId="urn:microsoft.com/office/officeart/2005/8/layout/vList2"/>
    <dgm:cxn modelId="{AB9423A8-04BF-4539-BA40-5FA994DB09D6}" type="presParOf" srcId="{ECF3940C-59ED-4912-A01B-B2EFB946AC93}" destId="{4856FB9A-AAF6-4BE5-9365-408968B18BA2}" srcOrd="1" destOrd="0" presId="urn:microsoft.com/office/officeart/2005/8/layout/vList2"/>
    <dgm:cxn modelId="{2BA81FBB-91D1-4412-847A-E6353656D79B}" type="presParOf" srcId="{ECF3940C-59ED-4912-A01B-B2EFB946AC93}" destId="{421C6E2F-E993-416F-A794-1DC654FB3472}" srcOrd="2" destOrd="0" presId="urn:microsoft.com/office/officeart/2005/8/layout/vList2"/>
    <dgm:cxn modelId="{7AA316F8-9F43-412E-B58D-579E4EB4FC8F}" type="presParOf" srcId="{ECF3940C-59ED-4912-A01B-B2EFB946AC93}" destId="{0ED708EB-34C7-49C7-B137-04E7E031D094}" srcOrd="3" destOrd="0" presId="urn:microsoft.com/office/officeart/2005/8/layout/vList2"/>
    <dgm:cxn modelId="{3D8D7DBC-B8EE-4A7D-9E0A-2EA87A22497C}" type="presParOf" srcId="{ECF3940C-59ED-4912-A01B-B2EFB946AC93}" destId="{608E7B63-0E07-496A-87B5-D5B7965A0158}" srcOrd="4" destOrd="0" presId="urn:microsoft.com/office/officeart/2005/8/layout/vList2"/>
    <dgm:cxn modelId="{649EE97B-7C24-409A-B7F0-6E65F62FE607}" type="presParOf" srcId="{ECF3940C-59ED-4912-A01B-B2EFB946AC93}" destId="{EA42D804-D3FF-4732-B391-53FDFB75374A}" srcOrd="5" destOrd="0" presId="urn:microsoft.com/office/officeart/2005/8/layout/vList2"/>
    <dgm:cxn modelId="{D3B128E7-DC37-428D-909E-6444EA444816}" type="presParOf" srcId="{ECF3940C-59ED-4912-A01B-B2EFB946AC93}" destId="{C902B5AE-48B9-45B5-AEF3-E518B083B93B}" srcOrd="6" destOrd="0" presId="urn:microsoft.com/office/officeart/2005/8/layout/vList2"/>
    <dgm:cxn modelId="{773FC5F0-2BA1-496B-95F8-6E7D72FDCDDC}" type="presParOf" srcId="{ECF3940C-59ED-4912-A01B-B2EFB946AC93}" destId="{2BE2A66A-3927-4E99-8B67-3B8359B18C28}" srcOrd="7" destOrd="0" presId="urn:microsoft.com/office/officeart/2005/8/layout/vList2"/>
    <dgm:cxn modelId="{D62FE834-FE22-4C3F-A0FE-5DEE736D28F6}" type="presParOf" srcId="{ECF3940C-59ED-4912-A01B-B2EFB946AC93}" destId="{B4AFD54E-945C-4095-B404-CDEB99EE4E39}" srcOrd="8" destOrd="0" presId="urn:microsoft.com/office/officeart/2005/8/layout/vList2"/>
    <dgm:cxn modelId="{F62246BF-5982-4FBB-A138-7A900FC43758}" type="presParOf" srcId="{ECF3940C-59ED-4912-A01B-B2EFB946AC93}" destId="{72B6CF31-E03D-4D68-9533-D99E9BC3FC8D}" srcOrd="9" destOrd="0" presId="urn:microsoft.com/office/officeart/2005/8/layout/vList2"/>
    <dgm:cxn modelId="{377CF34D-F0EB-4BBC-BCDC-B77686748706}" type="presParOf" srcId="{ECF3940C-59ED-4912-A01B-B2EFB946AC93}" destId="{23CBA54C-B0B9-4117-AC80-06BE8368EE3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BDCEF-8199-4793-A278-BEBD732964D8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8FDBD-949E-403E-9650-F6ED894C8E1F}">
      <dgm:prSet phldrT="[Текст]"/>
      <dgm:spPr/>
      <dgm:t>
        <a:bodyPr/>
        <a:lstStyle/>
        <a:p>
          <a:endParaRPr lang="ru-RU" dirty="0"/>
        </a:p>
      </dgm:t>
    </dgm:pt>
    <dgm:pt modelId="{AE885449-1EE6-49AA-BB9E-D67A4F548B93}" type="parTrans" cxnId="{632D682C-457F-4445-9A2E-5A577B68D773}">
      <dgm:prSet/>
      <dgm:spPr/>
      <dgm:t>
        <a:bodyPr/>
        <a:lstStyle/>
        <a:p>
          <a:endParaRPr lang="ru-RU"/>
        </a:p>
      </dgm:t>
    </dgm:pt>
    <dgm:pt modelId="{9B7F2E07-B99A-409D-87F9-B2CFF6D1F18E}" type="sibTrans" cxnId="{632D682C-457F-4445-9A2E-5A577B68D773}">
      <dgm:prSet/>
      <dgm:spPr/>
      <dgm:t>
        <a:bodyPr/>
        <a:lstStyle/>
        <a:p>
          <a:endParaRPr lang="ru-RU"/>
        </a:p>
      </dgm:t>
    </dgm:pt>
    <dgm:pt modelId="{4A2A715A-4108-49F4-BC3B-3B0FBAC758A6}">
      <dgm:prSet phldrT="[Текст]"/>
      <dgm:spPr/>
      <dgm:t>
        <a:bodyPr/>
        <a:lstStyle/>
        <a:p>
          <a:r>
            <a:rPr lang="ru-RU" dirty="0" smtClean="0">
              <a:latin typeface="PT Astra Serif" pitchFamily="18" charset="-52"/>
              <a:ea typeface="PT Astra Serif" pitchFamily="18" charset="-52"/>
            </a:rPr>
            <a:t>Индивидуальные беседы, консультирование родителей, законных представителей, лиц из числа детей-сирот, ведение личных дел, анализ документов детей</a:t>
          </a:r>
          <a:endParaRPr lang="ru-RU" dirty="0">
            <a:latin typeface="PT Astra Serif" pitchFamily="18" charset="-52"/>
            <a:ea typeface="PT Astra Serif" pitchFamily="18" charset="-52"/>
          </a:endParaRPr>
        </a:p>
      </dgm:t>
    </dgm:pt>
    <dgm:pt modelId="{D9E90DF9-8DB7-4CD2-A4DA-3F2A34622F2E}" type="parTrans" cxnId="{051175E5-5D90-4690-A1CF-1DD8CE15EB2E}">
      <dgm:prSet/>
      <dgm:spPr/>
      <dgm:t>
        <a:bodyPr/>
        <a:lstStyle/>
        <a:p>
          <a:endParaRPr lang="ru-RU"/>
        </a:p>
      </dgm:t>
    </dgm:pt>
    <dgm:pt modelId="{29C769B6-6B07-453B-B3FB-9A7C983295CA}" type="sibTrans" cxnId="{051175E5-5D90-4690-A1CF-1DD8CE15EB2E}">
      <dgm:prSet/>
      <dgm:spPr/>
      <dgm:t>
        <a:bodyPr/>
        <a:lstStyle/>
        <a:p>
          <a:endParaRPr lang="ru-RU"/>
        </a:p>
      </dgm:t>
    </dgm:pt>
    <dgm:pt modelId="{4814AC0D-2A47-4157-BC3E-FCEB472F2396}">
      <dgm:prSet phldrT="[Текст]"/>
      <dgm:spPr/>
      <dgm:t>
        <a:bodyPr/>
        <a:lstStyle/>
        <a:p>
          <a:endParaRPr lang="ru-RU" dirty="0"/>
        </a:p>
      </dgm:t>
    </dgm:pt>
    <dgm:pt modelId="{BB6A6EFF-A81F-49C7-8CF5-D0A943C86B74}" type="parTrans" cxnId="{32D63DF1-9294-42B9-B506-BD0B573B21AD}">
      <dgm:prSet/>
      <dgm:spPr/>
      <dgm:t>
        <a:bodyPr/>
        <a:lstStyle/>
        <a:p>
          <a:endParaRPr lang="ru-RU"/>
        </a:p>
      </dgm:t>
    </dgm:pt>
    <dgm:pt modelId="{FFDE6641-6D7E-483B-87DB-DFBC6151571C}" type="sibTrans" cxnId="{32D63DF1-9294-42B9-B506-BD0B573B21AD}">
      <dgm:prSet/>
      <dgm:spPr/>
      <dgm:t>
        <a:bodyPr/>
        <a:lstStyle/>
        <a:p>
          <a:endParaRPr lang="ru-RU"/>
        </a:p>
      </dgm:t>
    </dgm:pt>
    <dgm:pt modelId="{60D636AB-D16E-43EC-A9BE-BCCD414D1D76}">
      <dgm:prSet phldrT="[Текст]"/>
      <dgm:spPr/>
      <dgm:t>
        <a:bodyPr/>
        <a:lstStyle/>
        <a:p>
          <a:r>
            <a:rPr lang="ru-RU" dirty="0" smtClean="0">
              <a:latin typeface="PT Astra Serif" pitchFamily="18" charset="-52"/>
              <a:ea typeface="PT Astra Serif" pitchFamily="18" charset="-52"/>
            </a:rPr>
            <a:t>Психолого-педагогическое сопровождение замещающих семей</a:t>
          </a:r>
          <a:endParaRPr lang="ru-RU" dirty="0">
            <a:latin typeface="PT Astra Serif" pitchFamily="18" charset="-52"/>
            <a:ea typeface="PT Astra Serif" pitchFamily="18" charset="-52"/>
          </a:endParaRPr>
        </a:p>
      </dgm:t>
    </dgm:pt>
    <dgm:pt modelId="{8B4A9CBC-D6D3-4B8B-B7AB-84307BAD5619}" type="parTrans" cxnId="{21B48D66-08B4-4D6C-BE5D-F45CCCC4903C}">
      <dgm:prSet/>
      <dgm:spPr/>
      <dgm:t>
        <a:bodyPr/>
        <a:lstStyle/>
        <a:p>
          <a:endParaRPr lang="ru-RU"/>
        </a:p>
      </dgm:t>
    </dgm:pt>
    <dgm:pt modelId="{9848AE09-8C1A-413F-A867-766AD910769D}" type="sibTrans" cxnId="{21B48D66-08B4-4D6C-BE5D-F45CCCC4903C}">
      <dgm:prSet/>
      <dgm:spPr/>
      <dgm:t>
        <a:bodyPr/>
        <a:lstStyle/>
        <a:p>
          <a:endParaRPr lang="ru-RU"/>
        </a:p>
      </dgm:t>
    </dgm:pt>
    <dgm:pt modelId="{3EF4D254-0CED-4516-B24B-72F3354B2FEB}" type="pres">
      <dgm:prSet presAssocID="{F51BDCEF-8199-4793-A278-BEBD732964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48C2C-BAA3-4A78-BF88-7B83E6C117F2}" type="pres">
      <dgm:prSet presAssocID="{AA28FDBD-949E-403E-9650-F6ED894C8E1F}" presName="composite" presStyleCnt="0"/>
      <dgm:spPr/>
    </dgm:pt>
    <dgm:pt modelId="{2544E695-5B8E-4B52-B14A-262C748EE460}" type="pres">
      <dgm:prSet presAssocID="{AA28FDBD-949E-403E-9650-F6ED894C8E1F}" presName="parentText" presStyleLbl="alignNode1" presStyleIdx="0" presStyleCnt="2" custLinFactNeighborX="-2038" custLinFactNeighborY="-240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FDB08-37D1-4051-96A4-804D7880D81A}" type="pres">
      <dgm:prSet presAssocID="{AA28FDBD-949E-403E-9650-F6ED894C8E1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27D51-FAFD-4372-B916-8D1970C7E5B1}" type="pres">
      <dgm:prSet presAssocID="{9B7F2E07-B99A-409D-87F9-B2CFF6D1F18E}" presName="sp" presStyleCnt="0"/>
      <dgm:spPr/>
    </dgm:pt>
    <dgm:pt modelId="{B7D3C164-E82E-48A3-B6D9-C6B134026FE5}" type="pres">
      <dgm:prSet presAssocID="{4814AC0D-2A47-4157-BC3E-FCEB472F2396}" presName="composite" presStyleCnt="0"/>
      <dgm:spPr/>
    </dgm:pt>
    <dgm:pt modelId="{2F5E3BB9-BB3D-4501-9B2A-00AF1D5FF3F7}" type="pres">
      <dgm:prSet presAssocID="{4814AC0D-2A47-4157-BC3E-FCEB472F2396}" presName="parentText" presStyleLbl="alignNode1" presStyleIdx="1" presStyleCnt="2" custLinFactNeighborX="-1948" custLinFactNeighborY="19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7B60B-561A-4A55-A5B8-31C1AC9D6C53}" type="pres">
      <dgm:prSet presAssocID="{4814AC0D-2A47-4157-BC3E-FCEB472F2396}" presName="descendantText" presStyleLbl="alignAcc1" presStyleIdx="1" presStyleCnt="2" custScaleY="78991" custLinFactNeighborX="722" custLinFactNeighborY="3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48D66-08B4-4D6C-BE5D-F45CCCC4903C}" srcId="{4814AC0D-2A47-4157-BC3E-FCEB472F2396}" destId="{60D636AB-D16E-43EC-A9BE-BCCD414D1D76}" srcOrd="0" destOrd="0" parTransId="{8B4A9CBC-D6D3-4B8B-B7AB-84307BAD5619}" sibTransId="{9848AE09-8C1A-413F-A867-766AD910769D}"/>
    <dgm:cxn modelId="{8C84F8CD-3CE3-441E-A977-696920E5C7EE}" type="presOf" srcId="{4814AC0D-2A47-4157-BC3E-FCEB472F2396}" destId="{2F5E3BB9-BB3D-4501-9B2A-00AF1D5FF3F7}" srcOrd="0" destOrd="0" presId="urn:microsoft.com/office/officeart/2005/8/layout/chevron2"/>
    <dgm:cxn modelId="{632D682C-457F-4445-9A2E-5A577B68D773}" srcId="{F51BDCEF-8199-4793-A278-BEBD732964D8}" destId="{AA28FDBD-949E-403E-9650-F6ED894C8E1F}" srcOrd="0" destOrd="0" parTransId="{AE885449-1EE6-49AA-BB9E-D67A4F548B93}" sibTransId="{9B7F2E07-B99A-409D-87F9-B2CFF6D1F18E}"/>
    <dgm:cxn modelId="{ECCF18A5-4991-4B05-8C21-9F231A9E9A60}" type="presOf" srcId="{60D636AB-D16E-43EC-A9BE-BCCD414D1D76}" destId="{B187B60B-561A-4A55-A5B8-31C1AC9D6C53}" srcOrd="0" destOrd="0" presId="urn:microsoft.com/office/officeart/2005/8/layout/chevron2"/>
    <dgm:cxn modelId="{60AFBEB0-4795-4D3E-A025-6EF3F0BC2A83}" type="presOf" srcId="{4A2A715A-4108-49F4-BC3B-3B0FBAC758A6}" destId="{69FFDB08-37D1-4051-96A4-804D7880D81A}" srcOrd="0" destOrd="0" presId="urn:microsoft.com/office/officeart/2005/8/layout/chevron2"/>
    <dgm:cxn modelId="{051175E5-5D90-4690-A1CF-1DD8CE15EB2E}" srcId="{AA28FDBD-949E-403E-9650-F6ED894C8E1F}" destId="{4A2A715A-4108-49F4-BC3B-3B0FBAC758A6}" srcOrd="0" destOrd="0" parTransId="{D9E90DF9-8DB7-4CD2-A4DA-3F2A34622F2E}" sibTransId="{29C769B6-6B07-453B-B3FB-9A7C983295CA}"/>
    <dgm:cxn modelId="{32D63DF1-9294-42B9-B506-BD0B573B21AD}" srcId="{F51BDCEF-8199-4793-A278-BEBD732964D8}" destId="{4814AC0D-2A47-4157-BC3E-FCEB472F2396}" srcOrd="1" destOrd="0" parTransId="{BB6A6EFF-A81F-49C7-8CF5-D0A943C86B74}" sibTransId="{FFDE6641-6D7E-483B-87DB-DFBC6151571C}"/>
    <dgm:cxn modelId="{F3D065D1-A262-4891-A057-E3467E2769B3}" type="presOf" srcId="{F51BDCEF-8199-4793-A278-BEBD732964D8}" destId="{3EF4D254-0CED-4516-B24B-72F3354B2FEB}" srcOrd="0" destOrd="0" presId="urn:microsoft.com/office/officeart/2005/8/layout/chevron2"/>
    <dgm:cxn modelId="{C1EA646E-7B6F-42F5-9C71-901EDEA17C5F}" type="presOf" srcId="{AA28FDBD-949E-403E-9650-F6ED894C8E1F}" destId="{2544E695-5B8E-4B52-B14A-262C748EE460}" srcOrd="0" destOrd="0" presId="urn:microsoft.com/office/officeart/2005/8/layout/chevron2"/>
    <dgm:cxn modelId="{240A863A-3D80-4351-BBA9-63B058891253}" type="presParOf" srcId="{3EF4D254-0CED-4516-B24B-72F3354B2FEB}" destId="{04248C2C-BAA3-4A78-BF88-7B83E6C117F2}" srcOrd="0" destOrd="0" presId="urn:microsoft.com/office/officeart/2005/8/layout/chevron2"/>
    <dgm:cxn modelId="{ED3062B7-2370-449A-A92A-30ED2016C898}" type="presParOf" srcId="{04248C2C-BAA3-4A78-BF88-7B83E6C117F2}" destId="{2544E695-5B8E-4B52-B14A-262C748EE460}" srcOrd="0" destOrd="0" presId="urn:microsoft.com/office/officeart/2005/8/layout/chevron2"/>
    <dgm:cxn modelId="{6CEC1585-4C2E-4BEA-8B04-1AAE132D2E09}" type="presParOf" srcId="{04248C2C-BAA3-4A78-BF88-7B83E6C117F2}" destId="{69FFDB08-37D1-4051-96A4-804D7880D81A}" srcOrd="1" destOrd="0" presId="urn:microsoft.com/office/officeart/2005/8/layout/chevron2"/>
    <dgm:cxn modelId="{A78C0FD3-7570-4E71-ABA6-4BD2356BB68C}" type="presParOf" srcId="{3EF4D254-0CED-4516-B24B-72F3354B2FEB}" destId="{37E27D51-FAFD-4372-B916-8D1970C7E5B1}" srcOrd="1" destOrd="0" presId="urn:microsoft.com/office/officeart/2005/8/layout/chevron2"/>
    <dgm:cxn modelId="{71F98DD5-2300-4653-9C6D-DF62942D6C52}" type="presParOf" srcId="{3EF4D254-0CED-4516-B24B-72F3354B2FEB}" destId="{B7D3C164-E82E-48A3-B6D9-C6B134026FE5}" srcOrd="2" destOrd="0" presId="urn:microsoft.com/office/officeart/2005/8/layout/chevron2"/>
    <dgm:cxn modelId="{E70BF346-664C-46CF-9B29-3257FE8A3CEC}" type="presParOf" srcId="{B7D3C164-E82E-48A3-B6D9-C6B134026FE5}" destId="{2F5E3BB9-BB3D-4501-9B2A-00AF1D5FF3F7}" srcOrd="0" destOrd="0" presId="urn:microsoft.com/office/officeart/2005/8/layout/chevron2"/>
    <dgm:cxn modelId="{6697BF02-9FA3-4BF2-BDCD-70CF50179B45}" type="presParOf" srcId="{B7D3C164-E82E-48A3-B6D9-C6B134026FE5}" destId="{B187B60B-561A-4A55-A5B8-31C1AC9D6C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74F5C-834E-4BF5-B437-92D7969C8C6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FD6D2-6C30-498D-9BB1-82C8919B519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Liberation Serif" panose="02020603050405020304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Liberation Serif" panose="02020603050405020304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Liberation Serif" panose="02020603050405020304" pitchFamily="18" charset="0"/>
            </a:rPr>
            <a:t>Переход на обучение по обновленным федеральным государственным стандартам НОО в 1-х классах, ООО в 5 классах </a:t>
          </a: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 smtClean="0"/>
        </a:p>
        <a:p>
          <a:pPr rtl="0"/>
          <a:endParaRPr lang="ru-RU" sz="1600" dirty="0">
            <a:latin typeface="Liberation Serif" panose="02020603050405020304" pitchFamily="18" charset="0"/>
          </a:endParaRPr>
        </a:p>
      </dgm:t>
    </dgm:pt>
    <dgm:pt modelId="{B3390A0B-4AC3-4B52-BF46-F20E67BED18F}" type="parTrans" cxnId="{3E916E65-95FD-4B0B-8A26-2407CAC4F109}">
      <dgm:prSet/>
      <dgm:spPr/>
      <dgm:t>
        <a:bodyPr/>
        <a:lstStyle/>
        <a:p>
          <a:endParaRPr lang="ru-RU"/>
        </a:p>
      </dgm:t>
    </dgm:pt>
    <dgm:pt modelId="{D0F7689F-943C-4D1B-9278-65A6FAF88070}" type="sibTrans" cxnId="{3E916E65-95FD-4B0B-8A26-2407CAC4F109}">
      <dgm:prSet/>
      <dgm:spPr/>
      <dgm:t>
        <a:bodyPr/>
        <a:lstStyle/>
        <a:p>
          <a:endParaRPr lang="ru-RU"/>
        </a:p>
      </dgm:t>
    </dgm:pt>
    <dgm:pt modelId="{31C5ECFF-EA11-466C-8614-08D033BBADA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Liberation Serif" panose="02020603050405020304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Liberation Serif" panose="02020603050405020304" pitchFamily="18" charset="0"/>
            </a:rPr>
            <a:t>Переход на проектное управление, приоритет проектной деятельности  в образовательно-воспитательной деятельности</a:t>
          </a: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Liberation Serif" panose="02020603050405020304" pitchFamily="18" charset="0"/>
          </a:endParaRPr>
        </a:p>
      </dgm:t>
    </dgm:pt>
    <dgm:pt modelId="{DDED1D77-A5DA-4A1B-B74A-C79D15259EF5}" type="parTrans" cxnId="{909CD226-AC80-4CE6-B7A8-63997779C70D}">
      <dgm:prSet/>
      <dgm:spPr/>
      <dgm:t>
        <a:bodyPr/>
        <a:lstStyle/>
        <a:p>
          <a:endParaRPr lang="ru-RU"/>
        </a:p>
      </dgm:t>
    </dgm:pt>
    <dgm:pt modelId="{2605F3E7-01D1-49BF-A45D-C08F4CA3A6B8}" type="sibTrans" cxnId="{909CD226-AC80-4CE6-B7A8-63997779C70D}">
      <dgm:prSet/>
      <dgm:spPr/>
      <dgm:t>
        <a:bodyPr/>
        <a:lstStyle/>
        <a:p>
          <a:endParaRPr lang="ru-RU"/>
        </a:p>
      </dgm:t>
    </dgm:pt>
    <dgm:pt modelId="{9B4F8FC5-243C-45D6-A95D-762E319AFDF3}">
      <dgm:prSet custT="1"/>
      <dgm:spPr/>
      <dgm:t>
        <a:bodyPr/>
        <a:lstStyle/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latin typeface="Liberation Serif" panose="02020603050405020304" pitchFamily="18" charset="0"/>
            </a:rPr>
            <a:t>Развитие системы профориентации и профессионального обучения  в школах</a:t>
          </a:r>
          <a:endParaRPr lang="ru-RU" sz="1600" dirty="0">
            <a:latin typeface="Liberation Serif" panose="02020603050405020304" pitchFamily="18" charset="0"/>
          </a:endParaRPr>
        </a:p>
      </dgm:t>
    </dgm:pt>
    <dgm:pt modelId="{2B889862-4720-4F66-8209-4B49F86D0434}" type="parTrans" cxnId="{D792FB4A-A257-4C8B-86B1-932C2167C399}">
      <dgm:prSet/>
      <dgm:spPr/>
      <dgm:t>
        <a:bodyPr/>
        <a:lstStyle/>
        <a:p>
          <a:endParaRPr lang="ru-RU"/>
        </a:p>
      </dgm:t>
    </dgm:pt>
    <dgm:pt modelId="{BC0E6F9E-7EF2-4BE1-B065-9030BCDE3979}" type="sibTrans" cxnId="{D792FB4A-A257-4C8B-86B1-932C2167C399}">
      <dgm:prSet/>
      <dgm:spPr/>
      <dgm:t>
        <a:bodyPr/>
        <a:lstStyle/>
        <a:p>
          <a:endParaRPr lang="ru-RU"/>
        </a:p>
      </dgm:t>
    </dgm:pt>
    <dgm:pt modelId="{55FF29B5-ECCF-4E95-BD56-8E6A31E7495C}">
      <dgm:prSet custT="1"/>
      <dgm:spPr/>
      <dgm:t>
        <a:bodyPr/>
        <a:lstStyle/>
        <a:p>
          <a:pPr rtl="0"/>
          <a:r>
            <a:rPr lang="ru-RU" sz="1600" dirty="0" smtClean="0">
              <a:latin typeface="Liberation Serif" pitchFamily="18" charset="0"/>
            </a:rPr>
            <a:t>Формирование</a:t>
          </a:r>
          <a:r>
            <a:rPr lang="ru-RU" sz="1600" baseline="0" dirty="0" smtClean="0">
              <a:latin typeface="Liberation Serif" pitchFamily="18" charset="0"/>
            </a:rPr>
            <a:t> и реализация системных мероприятий службами социально - </a:t>
          </a:r>
          <a:r>
            <a:rPr lang="ru-RU" sz="1600" baseline="0" dirty="0" err="1" smtClean="0">
              <a:latin typeface="Liberation Serif" pitchFamily="18" charset="0"/>
            </a:rPr>
            <a:t>психолого</a:t>
          </a:r>
          <a:r>
            <a:rPr lang="ru-RU" sz="1600" baseline="0" dirty="0" smtClean="0">
              <a:latin typeface="Liberation Serif" pitchFamily="18" charset="0"/>
            </a:rPr>
            <a:t> -педагогического сопровождения</a:t>
          </a:r>
          <a:endParaRPr lang="ru-RU" sz="1600" dirty="0">
            <a:latin typeface="Liberation Serif" pitchFamily="18" charset="0"/>
          </a:endParaRPr>
        </a:p>
      </dgm:t>
    </dgm:pt>
    <dgm:pt modelId="{8DB14891-6774-47FD-A062-20EA299C3745}" type="parTrans" cxnId="{834E644C-7912-462D-944C-03F0F4FD96EF}">
      <dgm:prSet/>
      <dgm:spPr/>
      <dgm:t>
        <a:bodyPr/>
        <a:lstStyle/>
        <a:p>
          <a:endParaRPr lang="ru-RU"/>
        </a:p>
      </dgm:t>
    </dgm:pt>
    <dgm:pt modelId="{73008434-6F70-4FC5-BB00-397234433D8E}" type="sibTrans" cxnId="{834E644C-7912-462D-944C-03F0F4FD96EF}">
      <dgm:prSet/>
      <dgm:spPr/>
      <dgm:t>
        <a:bodyPr/>
        <a:lstStyle/>
        <a:p>
          <a:endParaRPr lang="ru-RU"/>
        </a:p>
      </dgm:t>
    </dgm:pt>
    <dgm:pt modelId="{107EB1C3-3816-4580-96A1-1001D5D0F47A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Liberation Serif" pitchFamily="18" charset="0"/>
            </a:rPr>
            <a:t>Совершенствование системы воспитания в образовательных организациях </a:t>
          </a:r>
        </a:p>
        <a:p>
          <a:pPr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6F52EE42-C282-4F3A-815C-4B3730A08883}" type="parTrans" cxnId="{89BA3E31-A4D3-4D21-819B-CBC28C9FA821}">
      <dgm:prSet/>
      <dgm:spPr/>
      <dgm:t>
        <a:bodyPr/>
        <a:lstStyle/>
        <a:p>
          <a:endParaRPr lang="ru-RU"/>
        </a:p>
      </dgm:t>
    </dgm:pt>
    <dgm:pt modelId="{55E939A6-B49D-46F6-808C-8F0B0DE3E3A3}" type="sibTrans" cxnId="{89BA3E31-A4D3-4D21-819B-CBC28C9FA821}">
      <dgm:prSet/>
      <dgm:spPr/>
      <dgm:t>
        <a:bodyPr/>
        <a:lstStyle/>
        <a:p>
          <a:endParaRPr lang="ru-RU"/>
        </a:p>
      </dgm:t>
    </dgm:pt>
    <dgm:pt modelId="{BB6FD9DE-036F-4C14-AA5B-B351543731AB}">
      <dgm:prSet/>
      <dgm:spPr/>
      <dgm:t>
        <a:bodyPr/>
        <a:lstStyle/>
        <a:p>
          <a:pPr rtl="0"/>
          <a:endParaRPr lang="ru-RU" dirty="0">
            <a:solidFill>
              <a:schemeClr val="tx1"/>
            </a:solidFill>
          </a:endParaRPr>
        </a:p>
      </dgm:t>
    </dgm:pt>
    <dgm:pt modelId="{B9CFDAE7-E154-43DB-8A8F-0DE846514FFD}" type="parTrans" cxnId="{BF632480-6D0F-4624-8271-68DDD53E574D}">
      <dgm:prSet/>
      <dgm:spPr/>
      <dgm:t>
        <a:bodyPr/>
        <a:lstStyle/>
        <a:p>
          <a:endParaRPr lang="ru-RU"/>
        </a:p>
      </dgm:t>
    </dgm:pt>
    <dgm:pt modelId="{FE4515D1-ACA9-4792-9239-75B9F36348C0}" type="sibTrans" cxnId="{BF632480-6D0F-4624-8271-68DDD53E574D}">
      <dgm:prSet/>
      <dgm:spPr/>
      <dgm:t>
        <a:bodyPr/>
        <a:lstStyle/>
        <a:p>
          <a:endParaRPr lang="ru-RU"/>
        </a:p>
      </dgm:t>
    </dgm:pt>
    <dgm:pt modelId="{F2B21B23-EAA4-4E88-9861-9AB31C5D081A}">
      <dgm:prSet custT="1"/>
      <dgm:spPr/>
      <dgm:t>
        <a:bodyPr/>
        <a:lstStyle/>
        <a:p>
          <a:pPr rtl="0"/>
          <a:r>
            <a:rPr lang="ru-RU" sz="1600" dirty="0" smtClean="0">
              <a:latin typeface="Liberation Serif" pitchFamily="18" charset="0"/>
            </a:rPr>
            <a:t>Адресная работа с обучающимися с разными образовательными потребностями  </a:t>
          </a:r>
          <a:endParaRPr lang="ru-RU" sz="1600" dirty="0">
            <a:latin typeface="Liberation Serif" pitchFamily="18" charset="0"/>
          </a:endParaRPr>
        </a:p>
      </dgm:t>
    </dgm:pt>
    <dgm:pt modelId="{0BF55D20-71DD-496A-BEF9-E39364E7D231}" type="parTrans" cxnId="{953B92B6-0E28-48CC-AF56-086185408EBF}">
      <dgm:prSet/>
      <dgm:spPr/>
      <dgm:t>
        <a:bodyPr/>
        <a:lstStyle/>
        <a:p>
          <a:endParaRPr lang="ru-RU"/>
        </a:p>
      </dgm:t>
    </dgm:pt>
    <dgm:pt modelId="{1E2B841B-AD42-4217-A146-117CB87E2F49}" type="sibTrans" cxnId="{953B92B6-0E28-48CC-AF56-086185408EBF}">
      <dgm:prSet/>
      <dgm:spPr/>
      <dgm:t>
        <a:bodyPr/>
        <a:lstStyle/>
        <a:p>
          <a:endParaRPr lang="ru-RU"/>
        </a:p>
      </dgm:t>
    </dgm:pt>
    <dgm:pt modelId="{91069408-A1ED-4571-A860-17D06EA42857}">
      <dgm:prSet custT="1"/>
      <dgm:spPr/>
      <dgm:t>
        <a:bodyPr/>
        <a:lstStyle/>
        <a:p>
          <a:r>
            <a:rPr lang="ru-RU" sz="1600" dirty="0" smtClean="0">
              <a:latin typeface="Liberation Serif" pitchFamily="18" charset="0"/>
            </a:rPr>
            <a:t>Обновление форм и методов непрерывного профессионального развития работников системы образования </a:t>
          </a:r>
          <a:endParaRPr lang="ru-RU" sz="1600" dirty="0">
            <a:latin typeface="Liberation Serif" pitchFamily="18" charset="0"/>
          </a:endParaRPr>
        </a:p>
      </dgm:t>
    </dgm:pt>
    <dgm:pt modelId="{7D38B813-19B2-4BC0-8D28-C8B274B604F0}" type="parTrans" cxnId="{404342C3-2122-44AA-A3D3-FE5D463D8829}">
      <dgm:prSet/>
      <dgm:spPr/>
      <dgm:t>
        <a:bodyPr/>
        <a:lstStyle/>
        <a:p>
          <a:endParaRPr lang="ru-RU"/>
        </a:p>
      </dgm:t>
    </dgm:pt>
    <dgm:pt modelId="{11B50B67-EFD1-4B09-BBAD-C6F86EE9F3AD}" type="sibTrans" cxnId="{404342C3-2122-44AA-A3D3-FE5D463D8829}">
      <dgm:prSet/>
      <dgm:spPr/>
      <dgm:t>
        <a:bodyPr/>
        <a:lstStyle/>
        <a:p>
          <a:endParaRPr lang="ru-RU"/>
        </a:p>
      </dgm:t>
    </dgm:pt>
    <dgm:pt modelId="{FD98D872-6898-4177-81EF-7E0CDB4F53CA}" type="pres">
      <dgm:prSet presAssocID="{89E74F5C-834E-4BF5-B437-92D7969C8C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116309-85AF-4EF3-B9DB-341A1812D119}" type="pres">
      <dgm:prSet presAssocID="{89E74F5C-834E-4BF5-B437-92D7969C8C6C}" presName="Name1" presStyleCnt="0"/>
      <dgm:spPr/>
      <dgm:t>
        <a:bodyPr/>
        <a:lstStyle/>
        <a:p>
          <a:endParaRPr lang="ru-RU"/>
        </a:p>
      </dgm:t>
    </dgm:pt>
    <dgm:pt modelId="{60F1E337-6DA8-418A-867E-EA5FE061498F}" type="pres">
      <dgm:prSet presAssocID="{89E74F5C-834E-4BF5-B437-92D7969C8C6C}" presName="cycle" presStyleCnt="0"/>
      <dgm:spPr/>
      <dgm:t>
        <a:bodyPr/>
        <a:lstStyle/>
        <a:p>
          <a:endParaRPr lang="ru-RU"/>
        </a:p>
      </dgm:t>
    </dgm:pt>
    <dgm:pt modelId="{7F203670-0715-4EEE-854A-2230BB1949FF}" type="pres">
      <dgm:prSet presAssocID="{89E74F5C-834E-4BF5-B437-92D7969C8C6C}" presName="srcNode" presStyleLbl="node1" presStyleIdx="0" presStyleCnt="7"/>
      <dgm:spPr/>
      <dgm:t>
        <a:bodyPr/>
        <a:lstStyle/>
        <a:p>
          <a:endParaRPr lang="ru-RU"/>
        </a:p>
      </dgm:t>
    </dgm:pt>
    <dgm:pt modelId="{D0873E42-F1E3-4561-930F-2D0C75230DAE}" type="pres">
      <dgm:prSet presAssocID="{89E74F5C-834E-4BF5-B437-92D7969C8C6C}" presName="conn" presStyleLbl="parChTrans1D2" presStyleIdx="0" presStyleCnt="1"/>
      <dgm:spPr/>
      <dgm:t>
        <a:bodyPr/>
        <a:lstStyle/>
        <a:p>
          <a:endParaRPr lang="ru-RU"/>
        </a:p>
      </dgm:t>
    </dgm:pt>
    <dgm:pt modelId="{840C2CC0-89B7-4C32-AC4E-2E04945E1A7F}" type="pres">
      <dgm:prSet presAssocID="{89E74F5C-834E-4BF5-B437-92D7969C8C6C}" presName="extraNode" presStyleLbl="node1" presStyleIdx="0" presStyleCnt="7"/>
      <dgm:spPr/>
      <dgm:t>
        <a:bodyPr/>
        <a:lstStyle/>
        <a:p>
          <a:endParaRPr lang="ru-RU"/>
        </a:p>
      </dgm:t>
    </dgm:pt>
    <dgm:pt modelId="{5EFF811D-2EF0-4666-88D6-8A7A856D17B0}" type="pres">
      <dgm:prSet presAssocID="{89E74F5C-834E-4BF5-B437-92D7969C8C6C}" presName="dstNode" presStyleLbl="node1" presStyleIdx="0" presStyleCnt="7"/>
      <dgm:spPr/>
      <dgm:t>
        <a:bodyPr/>
        <a:lstStyle/>
        <a:p>
          <a:endParaRPr lang="ru-RU"/>
        </a:p>
      </dgm:t>
    </dgm:pt>
    <dgm:pt modelId="{F0E8D66D-7AC6-4737-84A2-B67115FF7156}" type="pres">
      <dgm:prSet presAssocID="{F5CFD6D2-6C30-498D-9BB1-82C8919B519A}" presName="text_1" presStyleLbl="node1" presStyleIdx="0" presStyleCnt="7" custAng="10800000" custFlipVert="1" custScaleY="13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DF7D4-11A4-47EC-81A4-75D72D0D4502}" type="pres">
      <dgm:prSet presAssocID="{F5CFD6D2-6C30-498D-9BB1-82C8919B519A}" presName="accent_1" presStyleCnt="0"/>
      <dgm:spPr/>
      <dgm:t>
        <a:bodyPr/>
        <a:lstStyle/>
        <a:p>
          <a:endParaRPr lang="ru-RU"/>
        </a:p>
      </dgm:t>
    </dgm:pt>
    <dgm:pt modelId="{01ABF9D4-55FC-4480-B926-6FBCA6896789}" type="pres">
      <dgm:prSet presAssocID="{F5CFD6D2-6C30-498D-9BB1-82C8919B519A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8EA05E55-2D67-4A7F-B939-FEC0B047D5A0}" type="pres">
      <dgm:prSet presAssocID="{31C5ECFF-EA11-466C-8614-08D033BBADA6}" presName="text_2" presStyleLbl="node1" presStyleIdx="1" presStyleCnt="7" custScaleY="124477" custLinFactNeighborX="-240" custLinFactNeighborY="10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3DEC5-DE81-4632-89A1-E66B0068F21F}" type="pres">
      <dgm:prSet presAssocID="{31C5ECFF-EA11-466C-8614-08D033BBADA6}" presName="accent_2" presStyleCnt="0"/>
      <dgm:spPr/>
      <dgm:t>
        <a:bodyPr/>
        <a:lstStyle/>
        <a:p>
          <a:endParaRPr lang="ru-RU"/>
        </a:p>
      </dgm:t>
    </dgm:pt>
    <dgm:pt modelId="{D65FF0F8-8CF0-434E-A8A3-38F162A36906}" type="pres">
      <dgm:prSet presAssocID="{31C5ECFF-EA11-466C-8614-08D033BBADA6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8EE7E543-1AB0-4D3B-85F0-1E586D163A48}" type="pres">
      <dgm:prSet presAssocID="{9B4F8FC5-243C-45D6-A95D-762E319AFDF3}" presName="text_3" presStyleLbl="node1" presStyleIdx="2" presStyleCnt="7" custLinFactNeighborX="21" custLinFactNeighborY="5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A2490-8D1C-425A-9D9A-79482087C65A}" type="pres">
      <dgm:prSet presAssocID="{9B4F8FC5-243C-45D6-A95D-762E319AFDF3}" presName="accent_3" presStyleCnt="0"/>
      <dgm:spPr/>
      <dgm:t>
        <a:bodyPr/>
        <a:lstStyle/>
        <a:p>
          <a:endParaRPr lang="ru-RU"/>
        </a:p>
      </dgm:t>
    </dgm:pt>
    <dgm:pt modelId="{DD429CBC-EBEB-4417-89E0-4AA5839D3521}" type="pres">
      <dgm:prSet presAssocID="{9B4F8FC5-243C-45D6-A95D-762E319AFDF3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8451F9C9-9240-43C3-9D6B-CB459754506F}" type="pres">
      <dgm:prSet presAssocID="{F2B21B23-EAA4-4E88-9861-9AB31C5D081A}" presName="text_4" presStyleLbl="node1" presStyleIdx="3" presStyleCnt="7" custLinFactNeighborX="395" custLinFactNeighborY="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73246-A3EC-45B2-8C2D-390ECC48DF3B}" type="pres">
      <dgm:prSet presAssocID="{F2B21B23-EAA4-4E88-9861-9AB31C5D081A}" presName="accent_4" presStyleCnt="0"/>
      <dgm:spPr/>
      <dgm:t>
        <a:bodyPr/>
        <a:lstStyle/>
        <a:p>
          <a:endParaRPr lang="ru-RU"/>
        </a:p>
      </dgm:t>
    </dgm:pt>
    <dgm:pt modelId="{D5622FBE-B631-4449-9C23-AB1FB813986C}" type="pres">
      <dgm:prSet presAssocID="{F2B21B23-EAA4-4E88-9861-9AB31C5D081A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06B244CB-FB9D-4ACD-BD42-53E2C8DE86E2}" type="pres">
      <dgm:prSet presAssocID="{55FF29B5-ECCF-4E95-BD56-8E6A31E7495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EAACB-148F-4B31-9102-50F56B20CDE5}" type="pres">
      <dgm:prSet presAssocID="{55FF29B5-ECCF-4E95-BD56-8E6A31E7495C}" presName="accent_5" presStyleCnt="0"/>
      <dgm:spPr/>
      <dgm:t>
        <a:bodyPr/>
        <a:lstStyle/>
        <a:p>
          <a:endParaRPr lang="ru-RU"/>
        </a:p>
      </dgm:t>
    </dgm:pt>
    <dgm:pt modelId="{8489E311-A41A-49F5-AF55-598B92002296}" type="pres">
      <dgm:prSet presAssocID="{55FF29B5-ECCF-4E95-BD56-8E6A31E7495C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EDCE5296-7D05-4D8A-9851-77DE82B6B1D6}" type="pres">
      <dgm:prSet presAssocID="{107EB1C3-3816-4580-96A1-1001D5D0F47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A31B9-3573-4C0E-B4EE-EDB89D43BF2C}" type="pres">
      <dgm:prSet presAssocID="{107EB1C3-3816-4580-96A1-1001D5D0F47A}" presName="accent_6" presStyleCnt="0"/>
      <dgm:spPr/>
      <dgm:t>
        <a:bodyPr/>
        <a:lstStyle/>
        <a:p>
          <a:endParaRPr lang="ru-RU"/>
        </a:p>
      </dgm:t>
    </dgm:pt>
    <dgm:pt modelId="{4BA7AF8F-CB1C-4230-BEDB-CCCCDBE5F182}" type="pres">
      <dgm:prSet presAssocID="{107EB1C3-3816-4580-96A1-1001D5D0F47A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15337919-D190-445B-B990-59F6046284CF}" type="pres">
      <dgm:prSet presAssocID="{91069408-A1ED-4571-A860-17D06EA4285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07730-ADAE-47C0-AF93-114EB2F09868}" type="pres">
      <dgm:prSet presAssocID="{91069408-A1ED-4571-A860-17D06EA42857}" presName="accent_7" presStyleCnt="0"/>
      <dgm:spPr/>
    </dgm:pt>
    <dgm:pt modelId="{5C6751D0-E850-4446-BD73-772C6CBE482D}" type="pres">
      <dgm:prSet presAssocID="{91069408-A1ED-4571-A860-17D06EA42857}" presName="accentRepeatNode" presStyleLbl="solidFgAcc1" presStyleIdx="6" presStyleCnt="7"/>
      <dgm:spPr/>
    </dgm:pt>
  </dgm:ptLst>
  <dgm:cxnLst>
    <dgm:cxn modelId="{40D7D7D0-1F0C-4B67-8BF0-A1EDEDBE10BB}" type="presOf" srcId="{91069408-A1ED-4571-A860-17D06EA42857}" destId="{15337919-D190-445B-B990-59F6046284CF}" srcOrd="0" destOrd="0" presId="urn:microsoft.com/office/officeart/2008/layout/VerticalCurvedList"/>
    <dgm:cxn modelId="{988B2EAB-0BFE-4945-9C64-70175E2DCFD8}" type="presOf" srcId="{F2B21B23-EAA4-4E88-9861-9AB31C5D081A}" destId="{8451F9C9-9240-43C3-9D6B-CB459754506F}" srcOrd="0" destOrd="0" presId="urn:microsoft.com/office/officeart/2008/layout/VerticalCurvedList"/>
    <dgm:cxn modelId="{9BB58711-93D6-4C3D-AFFA-0AF7B4BAD4DB}" type="presOf" srcId="{55FF29B5-ECCF-4E95-BD56-8E6A31E7495C}" destId="{06B244CB-FB9D-4ACD-BD42-53E2C8DE86E2}" srcOrd="0" destOrd="0" presId="urn:microsoft.com/office/officeart/2008/layout/VerticalCurvedList"/>
    <dgm:cxn modelId="{89BA3E31-A4D3-4D21-819B-CBC28C9FA821}" srcId="{89E74F5C-834E-4BF5-B437-92D7969C8C6C}" destId="{107EB1C3-3816-4580-96A1-1001D5D0F47A}" srcOrd="5" destOrd="0" parTransId="{6F52EE42-C282-4F3A-815C-4B3730A08883}" sibTransId="{55E939A6-B49D-46F6-808C-8F0B0DE3E3A3}"/>
    <dgm:cxn modelId="{324E2BF8-4842-4C8A-829B-9E73521D3359}" type="presOf" srcId="{31C5ECFF-EA11-466C-8614-08D033BBADA6}" destId="{8EA05E55-2D67-4A7F-B939-FEC0B047D5A0}" srcOrd="0" destOrd="0" presId="urn:microsoft.com/office/officeart/2008/layout/VerticalCurvedList"/>
    <dgm:cxn modelId="{530ED95B-1FF3-404A-AEA3-95A89158A288}" type="presOf" srcId="{107EB1C3-3816-4580-96A1-1001D5D0F47A}" destId="{EDCE5296-7D05-4D8A-9851-77DE82B6B1D6}" srcOrd="0" destOrd="0" presId="urn:microsoft.com/office/officeart/2008/layout/VerticalCurvedList"/>
    <dgm:cxn modelId="{2D3894AC-8D40-4701-8025-1DCB763F6FC0}" type="presOf" srcId="{89E74F5C-834E-4BF5-B437-92D7969C8C6C}" destId="{FD98D872-6898-4177-81EF-7E0CDB4F53CA}" srcOrd="0" destOrd="0" presId="urn:microsoft.com/office/officeart/2008/layout/VerticalCurvedList"/>
    <dgm:cxn modelId="{2516A6BC-2BE5-4800-A61B-089B5A22F731}" type="presOf" srcId="{D0F7689F-943C-4D1B-9278-65A6FAF88070}" destId="{D0873E42-F1E3-4561-930F-2D0C75230DAE}" srcOrd="0" destOrd="0" presId="urn:microsoft.com/office/officeart/2008/layout/VerticalCurvedList"/>
    <dgm:cxn modelId="{B39D0338-43B4-4931-8149-3A318B9632E8}" type="presOf" srcId="{F5CFD6D2-6C30-498D-9BB1-82C8919B519A}" destId="{F0E8D66D-7AC6-4737-84A2-B67115FF7156}" srcOrd="0" destOrd="0" presId="urn:microsoft.com/office/officeart/2008/layout/VerticalCurvedList"/>
    <dgm:cxn modelId="{D6EE1C9B-C781-4DAC-9670-9A3E270AAB21}" type="presOf" srcId="{9B4F8FC5-243C-45D6-A95D-762E319AFDF3}" destId="{8EE7E543-1AB0-4D3B-85F0-1E586D163A48}" srcOrd="0" destOrd="0" presId="urn:microsoft.com/office/officeart/2008/layout/VerticalCurvedList"/>
    <dgm:cxn modelId="{D792FB4A-A257-4C8B-86B1-932C2167C399}" srcId="{89E74F5C-834E-4BF5-B437-92D7969C8C6C}" destId="{9B4F8FC5-243C-45D6-A95D-762E319AFDF3}" srcOrd="2" destOrd="0" parTransId="{2B889862-4720-4F66-8209-4B49F86D0434}" sibTransId="{BC0E6F9E-7EF2-4BE1-B065-9030BCDE3979}"/>
    <dgm:cxn modelId="{834E644C-7912-462D-944C-03F0F4FD96EF}" srcId="{89E74F5C-834E-4BF5-B437-92D7969C8C6C}" destId="{55FF29B5-ECCF-4E95-BD56-8E6A31E7495C}" srcOrd="4" destOrd="0" parTransId="{8DB14891-6774-47FD-A062-20EA299C3745}" sibTransId="{73008434-6F70-4FC5-BB00-397234433D8E}"/>
    <dgm:cxn modelId="{3E916E65-95FD-4B0B-8A26-2407CAC4F109}" srcId="{89E74F5C-834E-4BF5-B437-92D7969C8C6C}" destId="{F5CFD6D2-6C30-498D-9BB1-82C8919B519A}" srcOrd="0" destOrd="0" parTransId="{B3390A0B-4AC3-4B52-BF46-F20E67BED18F}" sibTransId="{D0F7689F-943C-4D1B-9278-65A6FAF88070}"/>
    <dgm:cxn modelId="{BF632480-6D0F-4624-8271-68DDD53E574D}" srcId="{89E74F5C-834E-4BF5-B437-92D7969C8C6C}" destId="{BB6FD9DE-036F-4C14-AA5B-B351543731AB}" srcOrd="7" destOrd="0" parTransId="{B9CFDAE7-E154-43DB-8A8F-0DE846514FFD}" sibTransId="{FE4515D1-ACA9-4792-9239-75B9F36348C0}"/>
    <dgm:cxn modelId="{404342C3-2122-44AA-A3D3-FE5D463D8829}" srcId="{89E74F5C-834E-4BF5-B437-92D7969C8C6C}" destId="{91069408-A1ED-4571-A860-17D06EA42857}" srcOrd="6" destOrd="0" parTransId="{7D38B813-19B2-4BC0-8D28-C8B274B604F0}" sibTransId="{11B50B67-EFD1-4B09-BBAD-C6F86EE9F3AD}"/>
    <dgm:cxn modelId="{909CD226-AC80-4CE6-B7A8-63997779C70D}" srcId="{89E74F5C-834E-4BF5-B437-92D7969C8C6C}" destId="{31C5ECFF-EA11-466C-8614-08D033BBADA6}" srcOrd="1" destOrd="0" parTransId="{DDED1D77-A5DA-4A1B-B74A-C79D15259EF5}" sibTransId="{2605F3E7-01D1-49BF-A45D-C08F4CA3A6B8}"/>
    <dgm:cxn modelId="{953B92B6-0E28-48CC-AF56-086185408EBF}" srcId="{89E74F5C-834E-4BF5-B437-92D7969C8C6C}" destId="{F2B21B23-EAA4-4E88-9861-9AB31C5D081A}" srcOrd="3" destOrd="0" parTransId="{0BF55D20-71DD-496A-BEF9-E39364E7D231}" sibTransId="{1E2B841B-AD42-4217-A146-117CB87E2F49}"/>
    <dgm:cxn modelId="{25E77516-57C7-4C05-B97A-C94302965260}" type="presParOf" srcId="{FD98D872-6898-4177-81EF-7E0CDB4F53CA}" destId="{66116309-85AF-4EF3-B9DB-341A1812D119}" srcOrd="0" destOrd="0" presId="urn:microsoft.com/office/officeart/2008/layout/VerticalCurvedList"/>
    <dgm:cxn modelId="{A44C8A50-7791-40A4-95D4-4D8DB7A4A045}" type="presParOf" srcId="{66116309-85AF-4EF3-B9DB-341A1812D119}" destId="{60F1E337-6DA8-418A-867E-EA5FE061498F}" srcOrd="0" destOrd="0" presId="urn:microsoft.com/office/officeart/2008/layout/VerticalCurvedList"/>
    <dgm:cxn modelId="{546A7609-5B93-4D24-BFCC-839161F89B90}" type="presParOf" srcId="{60F1E337-6DA8-418A-867E-EA5FE061498F}" destId="{7F203670-0715-4EEE-854A-2230BB1949FF}" srcOrd="0" destOrd="0" presId="urn:microsoft.com/office/officeart/2008/layout/VerticalCurvedList"/>
    <dgm:cxn modelId="{784F3429-7976-48D7-8638-38D51480A9E9}" type="presParOf" srcId="{60F1E337-6DA8-418A-867E-EA5FE061498F}" destId="{D0873E42-F1E3-4561-930F-2D0C75230DAE}" srcOrd="1" destOrd="0" presId="urn:microsoft.com/office/officeart/2008/layout/VerticalCurvedList"/>
    <dgm:cxn modelId="{6A5049A0-7F43-4DCC-869D-AFA42FE24BBD}" type="presParOf" srcId="{60F1E337-6DA8-418A-867E-EA5FE061498F}" destId="{840C2CC0-89B7-4C32-AC4E-2E04945E1A7F}" srcOrd="2" destOrd="0" presId="urn:microsoft.com/office/officeart/2008/layout/VerticalCurvedList"/>
    <dgm:cxn modelId="{19B82198-2EA4-45A7-AA94-CB03364ADF35}" type="presParOf" srcId="{60F1E337-6DA8-418A-867E-EA5FE061498F}" destId="{5EFF811D-2EF0-4666-88D6-8A7A856D17B0}" srcOrd="3" destOrd="0" presId="urn:microsoft.com/office/officeart/2008/layout/VerticalCurvedList"/>
    <dgm:cxn modelId="{88B5885C-277F-46B7-9CDD-CE2663EC45A0}" type="presParOf" srcId="{66116309-85AF-4EF3-B9DB-341A1812D119}" destId="{F0E8D66D-7AC6-4737-84A2-B67115FF7156}" srcOrd="1" destOrd="0" presId="urn:microsoft.com/office/officeart/2008/layout/VerticalCurvedList"/>
    <dgm:cxn modelId="{99C8110D-57B8-4816-A5B1-8C199D932186}" type="presParOf" srcId="{66116309-85AF-4EF3-B9DB-341A1812D119}" destId="{4A9DF7D4-11A4-47EC-81A4-75D72D0D4502}" srcOrd="2" destOrd="0" presId="urn:microsoft.com/office/officeart/2008/layout/VerticalCurvedList"/>
    <dgm:cxn modelId="{44AC857E-D956-4DC5-8C34-FBF202AAEBE1}" type="presParOf" srcId="{4A9DF7D4-11A4-47EC-81A4-75D72D0D4502}" destId="{01ABF9D4-55FC-4480-B926-6FBCA6896789}" srcOrd="0" destOrd="0" presId="urn:microsoft.com/office/officeart/2008/layout/VerticalCurvedList"/>
    <dgm:cxn modelId="{209A5405-12AF-437C-8C1F-A1398192B344}" type="presParOf" srcId="{66116309-85AF-4EF3-B9DB-341A1812D119}" destId="{8EA05E55-2D67-4A7F-B939-FEC0B047D5A0}" srcOrd="3" destOrd="0" presId="urn:microsoft.com/office/officeart/2008/layout/VerticalCurvedList"/>
    <dgm:cxn modelId="{39CD9BFE-4657-46F2-99E1-A6DDC12EC2BB}" type="presParOf" srcId="{66116309-85AF-4EF3-B9DB-341A1812D119}" destId="{D5B3DEC5-DE81-4632-89A1-E66B0068F21F}" srcOrd="4" destOrd="0" presId="urn:microsoft.com/office/officeart/2008/layout/VerticalCurvedList"/>
    <dgm:cxn modelId="{D358A8C8-DD3E-457F-8F30-9653CA36CB81}" type="presParOf" srcId="{D5B3DEC5-DE81-4632-89A1-E66B0068F21F}" destId="{D65FF0F8-8CF0-434E-A8A3-38F162A36906}" srcOrd="0" destOrd="0" presId="urn:microsoft.com/office/officeart/2008/layout/VerticalCurvedList"/>
    <dgm:cxn modelId="{68F90721-0277-4F9D-916B-F2F7EB0E2404}" type="presParOf" srcId="{66116309-85AF-4EF3-B9DB-341A1812D119}" destId="{8EE7E543-1AB0-4D3B-85F0-1E586D163A48}" srcOrd="5" destOrd="0" presId="urn:microsoft.com/office/officeart/2008/layout/VerticalCurvedList"/>
    <dgm:cxn modelId="{75F5C848-E8FE-4190-9F42-2D3E60AA57AF}" type="presParOf" srcId="{66116309-85AF-4EF3-B9DB-341A1812D119}" destId="{E2FA2490-8D1C-425A-9D9A-79482087C65A}" srcOrd="6" destOrd="0" presId="urn:microsoft.com/office/officeart/2008/layout/VerticalCurvedList"/>
    <dgm:cxn modelId="{2AD8CA6F-1EAA-46FE-8291-90BBE0C6E460}" type="presParOf" srcId="{E2FA2490-8D1C-425A-9D9A-79482087C65A}" destId="{DD429CBC-EBEB-4417-89E0-4AA5839D3521}" srcOrd="0" destOrd="0" presId="urn:microsoft.com/office/officeart/2008/layout/VerticalCurvedList"/>
    <dgm:cxn modelId="{37766162-D066-448C-A662-9A48731CCCA8}" type="presParOf" srcId="{66116309-85AF-4EF3-B9DB-341A1812D119}" destId="{8451F9C9-9240-43C3-9D6B-CB459754506F}" srcOrd="7" destOrd="0" presId="urn:microsoft.com/office/officeart/2008/layout/VerticalCurvedList"/>
    <dgm:cxn modelId="{25A5D8F7-AE95-48BA-B75D-3A236146CE13}" type="presParOf" srcId="{66116309-85AF-4EF3-B9DB-341A1812D119}" destId="{B0E73246-A3EC-45B2-8C2D-390ECC48DF3B}" srcOrd="8" destOrd="0" presId="urn:microsoft.com/office/officeart/2008/layout/VerticalCurvedList"/>
    <dgm:cxn modelId="{F3A517C7-B063-480E-A1D9-91079D7A84AF}" type="presParOf" srcId="{B0E73246-A3EC-45B2-8C2D-390ECC48DF3B}" destId="{D5622FBE-B631-4449-9C23-AB1FB813986C}" srcOrd="0" destOrd="0" presId="urn:microsoft.com/office/officeart/2008/layout/VerticalCurvedList"/>
    <dgm:cxn modelId="{7D54A186-5337-443C-B060-C0311F369D92}" type="presParOf" srcId="{66116309-85AF-4EF3-B9DB-341A1812D119}" destId="{06B244CB-FB9D-4ACD-BD42-53E2C8DE86E2}" srcOrd="9" destOrd="0" presId="urn:microsoft.com/office/officeart/2008/layout/VerticalCurvedList"/>
    <dgm:cxn modelId="{ADCEA217-C714-4737-BBCE-B423736E8247}" type="presParOf" srcId="{66116309-85AF-4EF3-B9DB-341A1812D119}" destId="{DF2EAACB-148F-4B31-9102-50F56B20CDE5}" srcOrd="10" destOrd="0" presId="urn:microsoft.com/office/officeart/2008/layout/VerticalCurvedList"/>
    <dgm:cxn modelId="{DCCE4CF4-AB9C-4C7D-8D3A-B85C909854F3}" type="presParOf" srcId="{DF2EAACB-148F-4B31-9102-50F56B20CDE5}" destId="{8489E311-A41A-49F5-AF55-598B92002296}" srcOrd="0" destOrd="0" presId="urn:microsoft.com/office/officeart/2008/layout/VerticalCurvedList"/>
    <dgm:cxn modelId="{51F83CF2-412A-4A2F-96B5-C65F14521E8C}" type="presParOf" srcId="{66116309-85AF-4EF3-B9DB-341A1812D119}" destId="{EDCE5296-7D05-4D8A-9851-77DE82B6B1D6}" srcOrd="11" destOrd="0" presId="urn:microsoft.com/office/officeart/2008/layout/VerticalCurvedList"/>
    <dgm:cxn modelId="{9C7D43C8-95B9-4B95-8FA2-BF285F2D5413}" type="presParOf" srcId="{66116309-85AF-4EF3-B9DB-341A1812D119}" destId="{633A31B9-3573-4C0E-B4EE-EDB89D43BF2C}" srcOrd="12" destOrd="0" presId="urn:microsoft.com/office/officeart/2008/layout/VerticalCurvedList"/>
    <dgm:cxn modelId="{DC73C2EB-A405-4F57-BFDB-E61147848306}" type="presParOf" srcId="{633A31B9-3573-4C0E-B4EE-EDB89D43BF2C}" destId="{4BA7AF8F-CB1C-4230-BEDB-CCCCDBE5F182}" srcOrd="0" destOrd="0" presId="urn:microsoft.com/office/officeart/2008/layout/VerticalCurvedList"/>
    <dgm:cxn modelId="{C398B455-1B30-47EA-AE34-DBBB87C42A96}" type="presParOf" srcId="{66116309-85AF-4EF3-B9DB-341A1812D119}" destId="{15337919-D190-445B-B990-59F6046284CF}" srcOrd="13" destOrd="0" presId="urn:microsoft.com/office/officeart/2008/layout/VerticalCurvedList"/>
    <dgm:cxn modelId="{8B983D4B-0D6F-4533-B3D3-B149339F665D}" type="presParOf" srcId="{66116309-85AF-4EF3-B9DB-341A1812D119}" destId="{7F107730-ADAE-47C0-AF93-114EB2F09868}" srcOrd="14" destOrd="0" presId="urn:microsoft.com/office/officeart/2008/layout/VerticalCurvedList"/>
    <dgm:cxn modelId="{13B98481-E440-4180-9479-3F36A5144ED2}" type="presParOf" srcId="{7F107730-ADAE-47C0-AF93-114EB2F09868}" destId="{5C6751D0-E850-4446-BD73-772C6CBE48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25E42-0376-4432-B013-CCD5CEF322B7}">
      <dsp:nvSpPr>
        <dsp:cNvPr id="0" name=""/>
        <dsp:cNvSpPr/>
      </dsp:nvSpPr>
      <dsp:spPr>
        <a:xfrm rot="5400000">
          <a:off x="-200958" y="378735"/>
          <a:ext cx="1339722" cy="937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1" y="646680"/>
        <a:ext cx="937805" cy="401917"/>
      </dsp:txXfrm>
    </dsp:sp>
    <dsp:sp modelId="{68241E94-E0D1-4F16-9248-9D9E76995C86}">
      <dsp:nvSpPr>
        <dsp:cNvPr id="0" name=""/>
        <dsp:cNvSpPr/>
      </dsp:nvSpPr>
      <dsp:spPr>
        <a:xfrm rot="5400000">
          <a:off x="3619741" y="-2679894"/>
          <a:ext cx="1222291" cy="6586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36% охват естественнонаучным и техническим творчеством</a:t>
          </a:r>
          <a:endParaRPr lang="ru-RU" sz="1100" b="1" i="0" kern="1200" dirty="0">
            <a:solidFill>
              <a:schemeClr val="accent1">
                <a:lumMod val="50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15% ребят занимаются в мобильном технопарке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72</a:t>
          </a:r>
          <a:r>
            <a:rPr lang="en-US" sz="11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% </a:t>
          </a:r>
          <a:r>
            <a:rPr lang="ru-RU" sz="11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охват обучающихся по предметной области «Технология» в Центрах «Точка роста»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73% охват обучающихся по учебным предметам «Основы безопасности жизнедеятельности» и «Информатика» в центрах «Точка роста»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17% обучающихся, охвачены дополнительными </a:t>
          </a:r>
          <a:r>
            <a:rPr lang="ru-RU" sz="11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общеразвивающими</a:t>
          </a:r>
          <a:r>
            <a:rPr lang="ru-RU" sz="11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программами в Центрах «Точка роста»</a:t>
          </a:r>
        </a:p>
      </dsp:txBody>
      <dsp:txXfrm rot="-5400000">
        <a:off x="937806" y="61708"/>
        <a:ext cx="6526495" cy="1102957"/>
      </dsp:txXfrm>
    </dsp:sp>
    <dsp:sp modelId="{B0883F37-C009-4622-A063-F1734A25F5A0}">
      <dsp:nvSpPr>
        <dsp:cNvPr id="0" name=""/>
        <dsp:cNvSpPr/>
      </dsp:nvSpPr>
      <dsp:spPr>
        <a:xfrm rot="5400000">
          <a:off x="-200958" y="1535804"/>
          <a:ext cx="1339722" cy="937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1803749"/>
        <a:ext cx="937805" cy="401917"/>
      </dsp:txXfrm>
    </dsp:sp>
    <dsp:sp modelId="{937BAC94-4CBD-4684-82ED-3C9A43A5D93F}">
      <dsp:nvSpPr>
        <dsp:cNvPr id="0" name=""/>
        <dsp:cNvSpPr/>
      </dsp:nvSpPr>
      <dsp:spPr>
        <a:xfrm rot="5400000">
          <a:off x="3805983" y="-1379558"/>
          <a:ext cx="849806" cy="6586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победитель Всероссийского конкурса «Большая перемена»</a:t>
          </a:r>
          <a:endParaRPr lang="ru-RU" sz="1400" b="1" i="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л</a:t>
          </a:r>
          <a:r>
            <a:rPr lang="en-US" sz="14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ауреат</a:t>
          </a:r>
          <a:r>
            <a:rPr lang="en-US" sz="14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 </a:t>
          </a:r>
          <a:r>
            <a:rPr lang="en-US" sz="14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финального</a:t>
          </a:r>
          <a:r>
            <a:rPr lang="en-US" sz="14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en-US" sz="14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тура</a:t>
          </a:r>
          <a:r>
            <a:rPr lang="en-US" sz="14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исследовательских работ и творческих проектов дошкольников и младших школьников «Я – исследователь» (ОЦ «Сириус»</a:t>
          </a:r>
          <a:r>
            <a:rPr lang="en-US" sz="14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)</a:t>
          </a:r>
        </a:p>
      </dsp:txBody>
      <dsp:txXfrm rot="-5400000">
        <a:off x="937805" y="1530104"/>
        <a:ext cx="6544678" cy="766838"/>
      </dsp:txXfrm>
    </dsp:sp>
    <dsp:sp modelId="{4A45F35A-9C7F-4475-950F-F97683CA28C3}">
      <dsp:nvSpPr>
        <dsp:cNvPr id="0" name=""/>
        <dsp:cNvSpPr/>
      </dsp:nvSpPr>
      <dsp:spPr>
        <a:xfrm rot="5400000">
          <a:off x="-200958" y="2788284"/>
          <a:ext cx="1339722" cy="937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3056229"/>
        <a:ext cx="937805" cy="401917"/>
      </dsp:txXfrm>
    </dsp:sp>
    <dsp:sp modelId="{7E5D8EC8-EA9D-443C-85A5-5C87B7D9A060}">
      <dsp:nvSpPr>
        <dsp:cNvPr id="0" name=""/>
        <dsp:cNvSpPr/>
      </dsp:nvSpPr>
      <dsp:spPr>
        <a:xfrm rot="5400000">
          <a:off x="3700065" y="-199425"/>
          <a:ext cx="1061642" cy="6586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i="1" kern="1200" dirty="0" smtClean="0">
              <a:solidFill>
                <a:schemeClr val="accent2">
                  <a:lumMod val="75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en-US" sz="12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призер</a:t>
          </a:r>
          <a:r>
            <a:rPr lang="ru-RU" sz="12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ы</a:t>
          </a:r>
          <a:r>
            <a:rPr lang="en-US" sz="12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 </a:t>
          </a:r>
          <a:r>
            <a:rPr lang="en-US" sz="12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конкурса</a:t>
          </a:r>
          <a:r>
            <a:rPr lang="en-US" sz="12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 </a:t>
          </a:r>
          <a:r>
            <a:rPr lang="ru-RU" sz="12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профессионального мастерства для лиц с инвалидностью и ОВЗ «</a:t>
          </a:r>
          <a:r>
            <a:rPr lang="ru-RU" sz="12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Абилимпикс</a:t>
          </a:r>
          <a:r>
            <a:rPr lang="ru-RU" sz="12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» («</a:t>
          </a:r>
          <a:r>
            <a:rPr lang="ru-RU" sz="12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Бисероплетение</a:t>
          </a:r>
          <a:r>
            <a:rPr lang="ru-RU" sz="12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»), («Поварское дело»)</a:t>
          </a:r>
          <a:endParaRPr lang="ru-RU" sz="1200" b="1" i="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Arial" pitchFamily="34" charset="0"/>
            </a:rPr>
            <a:t>призёр регионального этапа чемпионата</a:t>
          </a:r>
          <a:r>
            <a:rPr lang="en-US" sz="1200" b="1" i="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200" b="1" i="0" kern="1200" dirty="0" err="1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Worldskills</a:t>
          </a:r>
          <a:r>
            <a:rPr lang="en-US" sz="1200" b="1" i="0" kern="1200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 Russia</a:t>
          </a:r>
          <a:endParaRPr lang="ru-RU" sz="12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937806" y="2614659"/>
        <a:ext cx="6534337" cy="957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6DDC8-CDB8-4094-A119-8B8F6D30C4C2}">
      <dsp:nvSpPr>
        <dsp:cNvPr id="0" name=""/>
        <dsp:cNvSpPr/>
      </dsp:nvSpPr>
      <dsp:spPr>
        <a:xfrm>
          <a:off x="0" y="12090"/>
          <a:ext cx="5842875" cy="445183"/>
        </a:xfrm>
        <a:prstGeom prst="round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Liberation Serif" pitchFamily="18" charset="0"/>
            </a:rPr>
            <a:t>7 профилактических программ, направленных на сохранение психологического здоровья несовершеннолетних:</a:t>
          </a:r>
          <a:endParaRPr lang="ru-RU" sz="1400" b="1" i="1" kern="1200" dirty="0">
            <a:latin typeface="Liberation Serif" pitchFamily="18" charset="0"/>
          </a:endParaRPr>
        </a:p>
      </dsp:txBody>
      <dsp:txXfrm>
        <a:off x="21732" y="33822"/>
        <a:ext cx="5799411" cy="401719"/>
      </dsp:txXfrm>
    </dsp:sp>
    <dsp:sp modelId="{421C6E2F-E993-416F-A794-1DC654FB3472}">
      <dsp:nvSpPr>
        <dsp:cNvPr id="0" name=""/>
        <dsp:cNvSpPr/>
      </dsp:nvSpPr>
      <dsp:spPr>
        <a:xfrm>
          <a:off x="0" y="581114"/>
          <a:ext cx="5842875" cy="470837"/>
        </a:xfrm>
        <a:prstGeom prst="round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Liberation Serif" pitchFamily="18" charset="0"/>
            </a:rPr>
            <a:t>- «</a:t>
          </a:r>
          <a:r>
            <a:rPr lang="ru-RU" sz="1200" b="1" kern="1200" dirty="0" smtClean="0">
              <a:solidFill>
                <a:srgbClr val="001746"/>
              </a:solidFill>
              <a:effectLst/>
              <a:latin typeface="Liberation Serif" pitchFamily="18" charset="0"/>
            </a:rPr>
            <a:t>Профилактика ПАВ» в МКОУ </a:t>
          </a:r>
          <a:r>
            <a:rPr lang="ru-RU" sz="1200" b="1" kern="1200" dirty="0" err="1" smtClean="0">
              <a:solidFill>
                <a:srgbClr val="001746"/>
              </a:solidFill>
              <a:effectLst/>
              <a:latin typeface="Liberation Serif" pitchFamily="18" charset="0"/>
            </a:rPr>
            <a:t>Антипаютинская</a:t>
          </a:r>
          <a:r>
            <a:rPr lang="ru-RU" sz="1200" b="1" kern="1200" dirty="0" smtClean="0">
              <a:solidFill>
                <a:srgbClr val="001746"/>
              </a:solidFill>
              <a:effectLst/>
              <a:latin typeface="Liberation Serif" pitchFamily="18" charset="0"/>
            </a:rPr>
            <a:t> школа-интернат среднего   общего образования</a:t>
          </a:r>
          <a:r>
            <a:rPr lang="ru-RU" sz="1400" b="1" kern="1200" dirty="0" smtClean="0">
              <a:solidFill>
                <a:srgbClr val="001746"/>
              </a:solidFill>
              <a:effectLst/>
              <a:latin typeface="Liberation Serif" pitchFamily="18" charset="0"/>
            </a:rPr>
            <a:t>;</a:t>
          </a:r>
          <a:endParaRPr lang="ru-RU" sz="1400" b="1" kern="1200" dirty="0">
            <a:solidFill>
              <a:srgbClr val="001746"/>
            </a:solidFill>
            <a:effectLst/>
            <a:latin typeface="Liberation Serif" pitchFamily="18" charset="0"/>
          </a:endParaRPr>
        </a:p>
      </dsp:txBody>
      <dsp:txXfrm>
        <a:off x="22984" y="604098"/>
        <a:ext cx="5796907" cy="424869"/>
      </dsp:txXfrm>
    </dsp:sp>
    <dsp:sp modelId="{608E7B63-0E07-496A-87B5-D5B7965A0158}">
      <dsp:nvSpPr>
        <dsp:cNvPr id="0" name=""/>
        <dsp:cNvSpPr/>
      </dsp:nvSpPr>
      <dsp:spPr>
        <a:xfrm>
          <a:off x="0" y="1175791"/>
          <a:ext cx="5842875" cy="447316"/>
        </a:xfrm>
        <a:prstGeom prst="round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1746"/>
              </a:solidFill>
              <a:latin typeface="Liberation Serif" pitchFamily="18" charset="0"/>
            </a:rPr>
            <a:t>- «Трудный подросток» в МКОУ </a:t>
          </a:r>
          <a:r>
            <a:rPr lang="ru-RU" sz="1200" b="1" kern="1200" dirty="0" err="1" smtClean="0">
              <a:solidFill>
                <a:srgbClr val="001746"/>
              </a:solidFill>
              <a:latin typeface="Liberation Serif" pitchFamily="18" charset="0"/>
            </a:rPr>
            <a:t>Гыданская</a:t>
          </a:r>
          <a:r>
            <a:rPr lang="ru-RU" sz="1200" b="1" kern="1200" dirty="0" smtClean="0">
              <a:solidFill>
                <a:srgbClr val="001746"/>
              </a:solidFill>
              <a:latin typeface="Liberation Serif" pitchFamily="18" charset="0"/>
            </a:rPr>
            <a:t> школа-интернат среднего общего образования им. Н.И. </a:t>
          </a:r>
          <a:r>
            <a:rPr lang="ru-RU" sz="1200" b="1" kern="1200" dirty="0" err="1" smtClean="0">
              <a:solidFill>
                <a:srgbClr val="001746"/>
              </a:solidFill>
              <a:latin typeface="Liberation Serif" pitchFamily="18" charset="0"/>
            </a:rPr>
            <a:t>Яптунай</a:t>
          </a:r>
          <a:r>
            <a:rPr lang="ru-RU" sz="1200" b="1" kern="1200" dirty="0" smtClean="0">
              <a:solidFill>
                <a:srgbClr val="001746"/>
              </a:solidFill>
              <a:latin typeface="Liberation Serif" pitchFamily="18" charset="0"/>
            </a:rPr>
            <a:t>;</a:t>
          </a:r>
          <a:endParaRPr lang="ru-RU" sz="1200" b="1" kern="1200" dirty="0">
            <a:solidFill>
              <a:srgbClr val="001746"/>
            </a:solidFill>
            <a:latin typeface="Liberation Serif" pitchFamily="18" charset="0"/>
          </a:endParaRPr>
        </a:p>
      </dsp:txBody>
      <dsp:txXfrm>
        <a:off x="21836" y="1197627"/>
        <a:ext cx="5799203" cy="403644"/>
      </dsp:txXfrm>
    </dsp:sp>
    <dsp:sp modelId="{C902B5AE-48B9-45B5-AEF3-E518B083B93B}">
      <dsp:nvSpPr>
        <dsp:cNvPr id="0" name=""/>
        <dsp:cNvSpPr/>
      </dsp:nvSpPr>
      <dsp:spPr>
        <a:xfrm>
          <a:off x="0" y="1746947"/>
          <a:ext cx="5842875" cy="804960"/>
        </a:xfrm>
        <a:prstGeom prst="round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Liberation Serif" pitchFamily="18" charset="0"/>
            </a:rPr>
            <a:t>- «Профилактика употребления алкоголя и ПАВ», программа тренинга «Актуализация внутренних ресурсов», программа индивидуальных занятий «Реабилитация депрессивного состояния» в МКОУ </a:t>
          </a:r>
          <a:r>
            <a:rPr lang="ru-RU" sz="1200" b="1" kern="1200" dirty="0" err="1" smtClean="0">
              <a:solidFill>
                <a:schemeClr val="tx1"/>
              </a:solidFill>
              <a:latin typeface="Liberation Serif" pitchFamily="18" charset="0"/>
            </a:rPr>
            <a:t>Тазовская</a:t>
          </a:r>
          <a:r>
            <a:rPr lang="ru-RU" sz="1200" b="1" kern="1200" dirty="0" smtClean="0">
              <a:solidFill>
                <a:schemeClr val="tx1"/>
              </a:solidFill>
              <a:latin typeface="Liberation Serif" pitchFamily="18" charset="0"/>
            </a:rPr>
            <a:t> школа-интернат среднего общего образования;</a:t>
          </a:r>
          <a:endParaRPr lang="ru-RU" sz="1200" b="1" kern="1200" dirty="0">
            <a:solidFill>
              <a:schemeClr val="tx1"/>
            </a:solidFill>
            <a:latin typeface="Liberation Serif" pitchFamily="18" charset="0"/>
          </a:endParaRPr>
        </a:p>
      </dsp:txBody>
      <dsp:txXfrm>
        <a:off x="39295" y="1786242"/>
        <a:ext cx="5764285" cy="726370"/>
      </dsp:txXfrm>
    </dsp:sp>
    <dsp:sp modelId="{B4AFD54E-945C-4095-B404-CDEB99EE4E39}">
      <dsp:nvSpPr>
        <dsp:cNvPr id="0" name=""/>
        <dsp:cNvSpPr/>
      </dsp:nvSpPr>
      <dsp:spPr>
        <a:xfrm>
          <a:off x="0" y="2529433"/>
          <a:ext cx="5842875" cy="318965"/>
        </a:xfrm>
        <a:prstGeom prst="round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Liberation Serif" pitchFamily="18" charset="0"/>
            </a:rPr>
            <a:t>- «Мы вместе» в МБОУ </a:t>
          </a:r>
          <a:r>
            <a:rPr lang="ru-RU" sz="1200" b="1" kern="1200" dirty="0" err="1" smtClean="0">
              <a:latin typeface="Liberation Serif" pitchFamily="18" charset="0"/>
            </a:rPr>
            <a:t>Тазовская</a:t>
          </a:r>
          <a:r>
            <a:rPr lang="ru-RU" sz="1200" b="1" kern="1200" dirty="0" smtClean="0">
              <a:latin typeface="Liberation Serif" pitchFamily="18" charset="0"/>
            </a:rPr>
            <a:t> средняя общеобразовательная школа;</a:t>
          </a:r>
          <a:endParaRPr lang="ru-RU" sz="1200" b="1" kern="1200" dirty="0">
            <a:latin typeface="Liberation Serif" pitchFamily="18" charset="0"/>
          </a:endParaRPr>
        </a:p>
      </dsp:txBody>
      <dsp:txXfrm>
        <a:off x="15571" y="2545004"/>
        <a:ext cx="5811733" cy="287823"/>
      </dsp:txXfrm>
    </dsp:sp>
    <dsp:sp modelId="{23CBA54C-B0B9-4117-AC80-06BE8368EE35}">
      <dsp:nvSpPr>
        <dsp:cNvPr id="0" name=""/>
        <dsp:cNvSpPr/>
      </dsp:nvSpPr>
      <dsp:spPr>
        <a:xfrm>
          <a:off x="0" y="2960791"/>
          <a:ext cx="5842875" cy="338059"/>
        </a:xfrm>
        <a:prstGeom prst="round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Liberation Serif" pitchFamily="18" charset="0"/>
            </a:rPr>
            <a:t>- «Подросток и закон» в МБОУ </a:t>
          </a:r>
          <a:r>
            <a:rPr lang="ru-RU" sz="1200" b="1" kern="1200" dirty="0" err="1" smtClean="0">
              <a:latin typeface="Liberation Serif" pitchFamily="18" charset="0"/>
            </a:rPr>
            <a:t>Газ-Салинская</a:t>
          </a:r>
          <a:r>
            <a:rPr lang="ru-RU" sz="1200" b="1" kern="1200" dirty="0" smtClean="0">
              <a:latin typeface="Liberation Serif" pitchFamily="18" charset="0"/>
            </a:rPr>
            <a:t> средняя общеобразовательная школа.</a:t>
          </a:r>
          <a:endParaRPr lang="ru-RU" sz="1200" b="1" kern="1200" dirty="0">
            <a:latin typeface="Liberation Serif" pitchFamily="18" charset="0"/>
          </a:endParaRPr>
        </a:p>
      </dsp:txBody>
      <dsp:txXfrm>
        <a:off x="16503" y="2977294"/>
        <a:ext cx="5809869" cy="305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3"/>
          <p:cNvGrpSpPr>
            <a:grpSpLocks/>
          </p:cNvGrpSpPr>
          <p:nvPr userDrawn="1"/>
        </p:nvGrpSpPr>
        <p:grpSpPr bwMode="auto">
          <a:xfrm>
            <a:off x="0" y="6092825"/>
            <a:ext cx="12190413" cy="765175"/>
            <a:chOff x="0" y="6093296"/>
            <a:chExt cx="12190413" cy="764704"/>
          </a:xfrm>
        </p:grpSpPr>
        <p:sp>
          <p:nvSpPr>
            <p:cNvPr id="5" name="Прямоугольник 24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25"/>
            <p:cNvSpPr/>
            <p:nvPr/>
          </p:nvSpPr>
          <p:spPr>
            <a:xfrm>
              <a:off x="0" y="6237670"/>
              <a:ext cx="12190413" cy="62033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26"/>
            <p:cNvSpPr/>
            <p:nvPr/>
          </p:nvSpPr>
          <p:spPr>
            <a:xfrm>
              <a:off x="0" y="6382043"/>
              <a:ext cx="12190413" cy="475957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9"/>
          <p:cNvGrpSpPr>
            <a:grpSpLocks/>
          </p:cNvGrpSpPr>
          <p:nvPr userDrawn="1"/>
        </p:nvGrpSpPr>
        <p:grpSpPr bwMode="auto">
          <a:xfrm>
            <a:off x="0" y="0"/>
            <a:ext cx="12190413" cy="1412875"/>
            <a:chOff x="0" y="0"/>
            <a:chExt cx="12190413" cy="1412776"/>
          </a:xfrm>
        </p:grpSpPr>
        <p:sp>
          <p:nvSpPr>
            <p:cNvPr id="9" name="Прямоугольник 10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11"/>
            <p:cNvSpPr/>
            <p:nvPr/>
          </p:nvSpPr>
          <p:spPr>
            <a:xfrm>
              <a:off x="0" y="0"/>
              <a:ext cx="12190413" cy="126832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2"/>
            <p:cNvSpPr/>
            <p:nvPr/>
          </p:nvSpPr>
          <p:spPr>
            <a:xfrm>
              <a:off x="0" y="0"/>
              <a:ext cx="12190413" cy="98100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3"/>
            <p:cNvSpPr/>
            <p:nvPr/>
          </p:nvSpPr>
          <p:spPr>
            <a:xfrm>
              <a:off x="0" y="0"/>
              <a:ext cx="12190413" cy="69210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4"/>
          <p:cNvGrpSpPr>
            <a:grpSpLocks/>
          </p:cNvGrpSpPr>
          <p:nvPr userDrawn="1"/>
        </p:nvGrpSpPr>
        <p:grpSpPr bwMode="auto">
          <a:xfrm>
            <a:off x="0" y="0"/>
            <a:ext cx="2422525" cy="1500188"/>
            <a:chOff x="0" y="0"/>
            <a:chExt cx="2422798" cy="1500415"/>
          </a:xfrm>
        </p:grpSpPr>
        <p:sp>
          <p:nvSpPr>
            <p:cNvPr id="14" name="Диагональная полоса 15"/>
            <p:cNvSpPr/>
            <p:nvPr/>
          </p:nvSpPr>
          <p:spPr>
            <a:xfrm>
              <a:off x="0" y="0"/>
              <a:ext cx="2422798" cy="1268605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Диагональная полоса 16"/>
            <p:cNvSpPr/>
            <p:nvPr/>
          </p:nvSpPr>
          <p:spPr>
            <a:xfrm>
              <a:off x="0" y="0"/>
              <a:ext cx="1919504" cy="1268605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Диагональная полоса 17"/>
            <p:cNvSpPr/>
            <p:nvPr/>
          </p:nvSpPr>
          <p:spPr>
            <a:xfrm>
              <a:off x="0" y="0"/>
              <a:ext cx="1414622" cy="117651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8"/>
            <p:cNvGrpSpPr>
              <a:grpSpLocks/>
            </p:cNvGrpSpPr>
            <p:nvPr/>
          </p:nvGrpSpPr>
          <p:grpSpPr bwMode="auto">
            <a:xfrm>
              <a:off x="1" y="692256"/>
              <a:ext cx="868462" cy="808160"/>
              <a:chOff x="1696570" y="2913973"/>
              <a:chExt cx="1721684" cy="1677315"/>
            </a:xfrm>
          </p:grpSpPr>
          <p:grpSp>
            <p:nvGrpSpPr>
              <p:cNvPr id="18" name="Группа 8"/>
              <p:cNvGrpSpPr>
                <a:grpSpLocks/>
              </p:cNvGrpSpPr>
              <p:nvPr/>
            </p:nvGrpSpPr>
            <p:grpSpPr bwMode="auto">
              <a:xfrm>
                <a:off x="1696570" y="2913973"/>
                <a:ext cx="1721684" cy="1677315"/>
                <a:chOff x="1696570" y="2913973"/>
                <a:chExt cx="1721684" cy="1677315"/>
              </a:xfrm>
            </p:grpSpPr>
            <p:sp>
              <p:nvSpPr>
                <p:cNvPr id="20" name="Овал 21"/>
                <p:cNvSpPr/>
                <p:nvPr/>
              </p:nvSpPr>
              <p:spPr>
                <a:xfrm>
                  <a:off x="1706013" y="2923860"/>
                  <a:ext cx="1677617" cy="16641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Кольцо 22"/>
                <p:cNvSpPr/>
                <p:nvPr/>
              </p:nvSpPr>
              <p:spPr>
                <a:xfrm>
                  <a:off x="1696570" y="2913973"/>
                  <a:ext cx="1721684" cy="1677315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Кольцо 20"/>
              <p:cNvSpPr/>
              <p:nvPr/>
            </p:nvSpPr>
            <p:spPr>
              <a:xfrm>
                <a:off x="1926339" y="3141350"/>
                <a:ext cx="1262147" cy="122256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60E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C292-7C65-4F8D-A698-314CD5E2927D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A79B-29D2-440A-A6E4-8E7A010E5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12190413" cy="6858000"/>
            <a:chOff x="1" y="0"/>
            <a:chExt cx="12190412" cy="6858000"/>
          </a:xfrm>
        </p:grpSpPr>
        <p:sp>
          <p:nvSpPr>
            <p:cNvPr id="5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10"/>
          <p:cNvGrpSpPr>
            <a:grpSpLocks/>
          </p:cNvGrpSpPr>
          <p:nvPr userDrawn="1"/>
        </p:nvGrpSpPr>
        <p:grpSpPr bwMode="auto">
          <a:xfrm>
            <a:off x="11322050" y="6049963"/>
            <a:ext cx="868363" cy="808037"/>
            <a:chOff x="1696570" y="2914888"/>
            <a:chExt cx="1722118" cy="1676400"/>
          </a:xfrm>
        </p:grpSpPr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1" name="Овал 13"/>
              <p:cNvSpPr/>
              <p:nvPr/>
            </p:nvSpPr>
            <p:spPr>
              <a:xfrm>
                <a:off x="1706016" y="2924768"/>
                <a:ext cx="1678040" cy="16632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Кольцо 14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Кольцо 12"/>
            <p:cNvSpPr/>
            <p:nvPr/>
          </p:nvSpPr>
          <p:spPr>
            <a:xfrm>
              <a:off x="1926396" y="3142140"/>
              <a:ext cx="1262465" cy="1221896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7A07-75B0-4487-A651-BAF500710693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3D4D-2853-4479-842D-75A6A6CC1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12190413" cy="6858000"/>
            <a:chOff x="1" y="0"/>
            <a:chExt cx="12190412" cy="6858000"/>
          </a:xfrm>
        </p:grpSpPr>
        <p:sp>
          <p:nvSpPr>
            <p:cNvPr id="5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10"/>
          <p:cNvGrpSpPr>
            <a:grpSpLocks/>
          </p:cNvGrpSpPr>
          <p:nvPr userDrawn="1"/>
        </p:nvGrpSpPr>
        <p:grpSpPr bwMode="auto">
          <a:xfrm>
            <a:off x="11322050" y="6049963"/>
            <a:ext cx="868363" cy="808037"/>
            <a:chOff x="1696570" y="2914888"/>
            <a:chExt cx="1722118" cy="1676400"/>
          </a:xfrm>
        </p:grpSpPr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1" name="Овал 13"/>
              <p:cNvSpPr/>
              <p:nvPr/>
            </p:nvSpPr>
            <p:spPr>
              <a:xfrm>
                <a:off x="1706016" y="2924768"/>
                <a:ext cx="1678040" cy="16632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Кольцо 14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Кольцо 12"/>
            <p:cNvSpPr/>
            <p:nvPr/>
          </p:nvSpPr>
          <p:spPr>
            <a:xfrm>
              <a:off x="1926396" y="3142140"/>
              <a:ext cx="1262465" cy="1221896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1590" y="404664"/>
            <a:ext cx="2240321" cy="57606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404664"/>
            <a:ext cx="8666888" cy="5721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9DCA-34D1-47D1-8720-D3DFF5E219D2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9522-29FE-4B77-BC3C-4018565AD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12190413" cy="1484313"/>
            <a:chOff x="0" y="0"/>
            <a:chExt cx="12190413" cy="1484784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8"/>
            <p:cNvSpPr/>
            <p:nvPr/>
          </p:nvSpPr>
          <p:spPr>
            <a:xfrm>
              <a:off x="0" y="0"/>
              <a:ext cx="12190413" cy="1340275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9"/>
            <p:cNvSpPr/>
            <p:nvPr/>
          </p:nvSpPr>
          <p:spPr>
            <a:xfrm>
              <a:off x="0" y="0"/>
              <a:ext cx="12190413" cy="1268815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10"/>
            <p:cNvSpPr/>
            <p:nvPr/>
          </p:nvSpPr>
          <p:spPr>
            <a:xfrm>
              <a:off x="0" y="0"/>
              <a:ext cx="12190413" cy="1197355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11"/>
          <p:cNvGrpSpPr>
            <a:grpSpLocks/>
          </p:cNvGrpSpPr>
          <p:nvPr userDrawn="1"/>
        </p:nvGrpSpPr>
        <p:grpSpPr bwMode="auto">
          <a:xfrm>
            <a:off x="0" y="6335713"/>
            <a:ext cx="12190413" cy="522287"/>
            <a:chOff x="0" y="6381328"/>
            <a:chExt cx="12190413" cy="522390"/>
          </a:xfrm>
        </p:grpSpPr>
        <p:sp>
          <p:nvSpPr>
            <p:cNvPr id="10" name="Прямоугольник 12"/>
            <p:cNvSpPr/>
            <p:nvPr/>
          </p:nvSpPr>
          <p:spPr>
            <a:xfrm>
              <a:off x="0" y="6381328"/>
              <a:ext cx="12190413" cy="47634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3"/>
            <p:cNvSpPr/>
            <p:nvPr/>
          </p:nvSpPr>
          <p:spPr>
            <a:xfrm>
              <a:off x="0" y="6525818"/>
              <a:ext cx="12190413" cy="331853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4"/>
            <p:cNvSpPr/>
            <p:nvPr/>
          </p:nvSpPr>
          <p:spPr>
            <a:xfrm flipV="1">
              <a:off x="0" y="6597271"/>
              <a:ext cx="12190413" cy="306447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5"/>
          <p:cNvGrpSpPr>
            <a:grpSpLocks/>
          </p:cNvGrpSpPr>
          <p:nvPr userDrawn="1"/>
        </p:nvGrpSpPr>
        <p:grpSpPr bwMode="auto">
          <a:xfrm>
            <a:off x="0" y="0"/>
            <a:ext cx="1703388" cy="1500188"/>
            <a:chOff x="0" y="0"/>
            <a:chExt cx="1702718" cy="1500415"/>
          </a:xfrm>
        </p:grpSpPr>
        <p:sp>
          <p:nvSpPr>
            <p:cNvPr id="14" name="Диагональная полоса 16"/>
            <p:cNvSpPr/>
            <p:nvPr/>
          </p:nvSpPr>
          <p:spPr>
            <a:xfrm>
              <a:off x="0" y="0"/>
              <a:ext cx="1702718" cy="1268605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Диагональная полоса 17"/>
            <p:cNvSpPr/>
            <p:nvPr/>
          </p:nvSpPr>
          <p:spPr>
            <a:xfrm>
              <a:off x="0" y="0"/>
              <a:ext cx="1342497" cy="1268605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Диагональная полоса 18"/>
            <p:cNvSpPr/>
            <p:nvPr/>
          </p:nvSpPr>
          <p:spPr>
            <a:xfrm>
              <a:off x="0" y="0"/>
              <a:ext cx="1055273" cy="117651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2"/>
            <p:cNvGrpSpPr>
              <a:grpSpLocks/>
            </p:cNvGrpSpPr>
            <p:nvPr/>
          </p:nvGrpSpPr>
          <p:grpSpPr bwMode="auto">
            <a:xfrm>
              <a:off x="-1" y="692256"/>
              <a:ext cx="868021" cy="808160"/>
              <a:chOff x="1696570" y="2913973"/>
              <a:chExt cx="1720812" cy="1677315"/>
            </a:xfrm>
          </p:grpSpPr>
          <p:grpSp>
            <p:nvGrpSpPr>
              <p:cNvPr id="18" name="Группа 8"/>
              <p:cNvGrpSpPr>
                <a:grpSpLocks/>
              </p:cNvGrpSpPr>
              <p:nvPr/>
            </p:nvGrpSpPr>
            <p:grpSpPr bwMode="auto">
              <a:xfrm>
                <a:off x="1696570" y="2913973"/>
                <a:ext cx="1720812" cy="1677315"/>
                <a:chOff x="1696570" y="2913973"/>
                <a:chExt cx="1720812" cy="1677315"/>
              </a:xfrm>
            </p:grpSpPr>
            <p:sp>
              <p:nvSpPr>
                <p:cNvPr id="20" name="Овал 15"/>
                <p:cNvSpPr/>
                <p:nvPr/>
              </p:nvSpPr>
              <p:spPr>
                <a:xfrm>
                  <a:off x="1706009" y="2923860"/>
                  <a:ext cx="1676767" cy="16641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Кольцо 23"/>
                <p:cNvSpPr/>
                <p:nvPr/>
              </p:nvSpPr>
              <p:spPr>
                <a:xfrm>
                  <a:off x="1696570" y="2913973"/>
                  <a:ext cx="1720812" cy="1677315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Кольцо 14"/>
              <p:cNvSpPr/>
              <p:nvPr/>
            </p:nvSpPr>
            <p:spPr>
              <a:xfrm>
                <a:off x="1926222" y="3141350"/>
                <a:ext cx="1261508" cy="122256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74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B0A5-5FE7-4369-992E-D89972B74F76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1B15-41C4-4144-84E7-7AC2AF125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0" y="0"/>
            <a:ext cx="12190413" cy="1484313"/>
            <a:chOff x="0" y="0"/>
            <a:chExt cx="12190413" cy="1484784"/>
          </a:xfrm>
        </p:grpSpPr>
        <p:sp>
          <p:nvSpPr>
            <p:cNvPr id="6" name="Прямоугольник 8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9"/>
            <p:cNvSpPr/>
            <p:nvPr/>
          </p:nvSpPr>
          <p:spPr>
            <a:xfrm>
              <a:off x="0" y="0"/>
              <a:ext cx="12190413" cy="1340275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10"/>
            <p:cNvSpPr/>
            <p:nvPr/>
          </p:nvSpPr>
          <p:spPr>
            <a:xfrm>
              <a:off x="0" y="0"/>
              <a:ext cx="12190413" cy="1268815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11"/>
            <p:cNvSpPr/>
            <p:nvPr/>
          </p:nvSpPr>
          <p:spPr>
            <a:xfrm>
              <a:off x="0" y="0"/>
              <a:ext cx="12190413" cy="1197355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12"/>
          <p:cNvGrpSpPr>
            <a:grpSpLocks/>
          </p:cNvGrpSpPr>
          <p:nvPr userDrawn="1"/>
        </p:nvGrpSpPr>
        <p:grpSpPr bwMode="auto">
          <a:xfrm>
            <a:off x="0" y="6335713"/>
            <a:ext cx="12190413" cy="522287"/>
            <a:chOff x="0" y="6381328"/>
            <a:chExt cx="12190413" cy="522390"/>
          </a:xfrm>
        </p:grpSpPr>
        <p:sp>
          <p:nvSpPr>
            <p:cNvPr id="11" name="Прямоугольник 13"/>
            <p:cNvSpPr/>
            <p:nvPr/>
          </p:nvSpPr>
          <p:spPr>
            <a:xfrm>
              <a:off x="0" y="6381328"/>
              <a:ext cx="12190413" cy="47634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4"/>
            <p:cNvSpPr/>
            <p:nvPr/>
          </p:nvSpPr>
          <p:spPr>
            <a:xfrm>
              <a:off x="0" y="6525818"/>
              <a:ext cx="12190413" cy="331853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5"/>
            <p:cNvSpPr/>
            <p:nvPr/>
          </p:nvSpPr>
          <p:spPr>
            <a:xfrm flipV="1">
              <a:off x="0" y="6597271"/>
              <a:ext cx="12190413" cy="306447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" name="Группа 16"/>
          <p:cNvGrpSpPr>
            <a:grpSpLocks/>
          </p:cNvGrpSpPr>
          <p:nvPr userDrawn="1"/>
        </p:nvGrpSpPr>
        <p:grpSpPr bwMode="auto">
          <a:xfrm>
            <a:off x="0" y="0"/>
            <a:ext cx="1703388" cy="1500188"/>
            <a:chOff x="0" y="0"/>
            <a:chExt cx="1702718" cy="1500415"/>
          </a:xfrm>
        </p:grpSpPr>
        <p:sp>
          <p:nvSpPr>
            <p:cNvPr id="15" name="Диагональная полоса 17"/>
            <p:cNvSpPr/>
            <p:nvPr/>
          </p:nvSpPr>
          <p:spPr>
            <a:xfrm>
              <a:off x="0" y="0"/>
              <a:ext cx="1702718" cy="1268605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Диагональная полоса 18"/>
            <p:cNvSpPr/>
            <p:nvPr/>
          </p:nvSpPr>
          <p:spPr>
            <a:xfrm>
              <a:off x="0" y="0"/>
              <a:ext cx="1342497" cy="1268605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Диагональная полоса 19"/>
            <p:cNvSpPr/>
            <p:nvPr/>
          </p:nvSpPr>
          <p:spPr>
            <a:xfrm>
              <a:off x="0" y="0"/>
              <a:ext cx="1055273" cy="117651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8" name="Группа 12"/>
            <p:cNvGrpSpPr>
              <a:grpSpLocks/>
            </p:cNvGrpSpPr>
            <p:nvPr/>
          </p:nvGrpSpPr>
          <p:grpSpPr bwMode="auto">
            <a:xfrm>
              <a:off x="-1" y="692256"/>
              <a:ext cx="868021" cy="808160"/>
              <a:chOff x="1696570" y="2913973"/>
              <a:chExt cx="1720812" cy="1677315"/>
            </a:xfrm>
          </p:grpSpPr>
          <p:grpSp>
            <p:nvGrpSpPr>
              <p:cNvPr id="19" name="Группа 8"/>
              <p:cNvGrpSpPr>
                <a:grpSpLocks/>
              </p:cNvGrpSpPr>
              <p:nvPr/>
            </p:nvGrpSpPr>
            <p:grpSpPr bwMode="auto">
              <a:xfrm>
                <a:off x="1696570" y="2913973"/>
                <a:ext cx="1720812" cy="1677315"/>
                <a:chOff x="1696570" y="2913973"/>
                <a:chExt cx="1720812" cy="1677315"/>
              </a:xfrm>
            </p:grpSpPr>
            <p:sp>
              <p:nvSpPr>
                <p:cNvPr id="21" name="Овал 15"/>
                <p:cNvSpPr/>
                <p:nvPr/>
              </p:nvSpPr>
              <p:spPr>
                <a:xfrm>
                  <a:off x="1706009" y="2923860"/>
                  <a:ext cx="1676767" cy="16641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Кольцо 24"/>
                <p:cNvSpPr/>
                <p:nvPr/>
              </p:nvSpPr>
              <p:spPr>
                <a:xfrm>
                  <a:off x="1696570" y="2913973"/>
                  <a:ext cx="1720812" cy="1677315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Кольцо 14"/>
              <p:cNvSpPr/>
              <p:nvPr/>
            </p:nvSpPr>
            <p:spPr>
              <a:xfrm>
                <a:off x="1926222" y="3141350"/>
                <a:ext cx="1261508" cy="122256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2599" y="1600201"/>
            <a:ext cx="540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7215" y="1628800"/>
            <a:ext cx="54726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C04C-3312-45D0-B39A-B8D12DEF338A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2CBF-3161-4EE0-B7C7-897E3643C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>
            <a:grpSpLocks/>
          </p:cNvGrpSpPr>
          <p:nvPr userDrawn="1"/>
        </p:nvGrpSpPr>
        <p:grpSpPr bwMode="auto">
          <a:xfrm>
            <a:off x="0" y="6092825"/>
            <a:ext cx="12190413" cy="765175"/>
            <a:chOff x="0" y="6093296"/>
            <a:chExt cx="12190413" cy="764704"/>
          </a:xfrm>
        </p:grpSpPr>
        <p:sp>
          <p:nvSpPr>
            <p:cNvPr id="5" name="Прямоугольник 21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22"/>
            <p:cNvSpPr/>
            <p:nvPr/>
          </p:nvSpPr>
          <p:spPr>
            <a:xfrm>
              <a:off x="0" y="6237670"/>
              <a:ext cx="12190413" cy="62033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23"/>
            <p:cNvSpPr/>
            <p:nvPr/>
          </p:nvSpPr>
          <p:spPr>
            <a:xfrm>
              <a:off x="0" y="6382043"/>
              <a:ext cx="12190413" cy="475957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6"/>
          <p:cNvGrpSpPr>
            <a:grpSpLocks/>
          </p:cNvGrpSpPr>
          <p:nvPr userDrawn="1"/>
        </p:nvGrpSpPr>
        <p:grpSpPr bwMode="auto">
          <a:xfrm>
            <a:off x="0" y="0"/>
            <a:ext cx="12190413" cy="1412875"/>
            <a:chOff x="0" y="0"/>
            <a:chExt cx="12190413" cy="1412776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8"/>
            <p:cNvSpPr/>
            <p:nvPr/>
          </p:nvSpPr>
          <p:spPr>
            <a:xfrm>
              <a:off x="0" y="0"/>
              <a:ext cx="12190413" cy="126832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9"/>
            <p:cNvSpPr/>
            <p:nvPr/>
          </p:nvSpPr>
          <p:spPr>
            <a:xfrm>
              <a:off x="0" y="0"/>
              <a:ext cx="12190413" cy="98100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0"/>
            <p:cNvSpPr/>
            <p:nvPr/>
          </p:nvSpPr>
          <p:spPr>
            <a:xfrm>
              <a:off x="0" y="0"/>
              <a:ext cx="12190413" cy="69210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1"/>
          <p:cNvGrpSpPr>
            <a:grpSpLocks/>
          </p:cNvGrpSpPr>
          <p:nvPr userDrawn="1"/>
        </p:nvGrpSpPr>
        <p:grpSpPr bwMode="auto">
          <a:xfrm>
            <a:off x="0" y="0"/>
            <a:ext cx="2422525" cy="1500188"/>
            <a:chOff x="0" y="0"/>
            <a:chExt cx="2422798" cy="1500415"/>
          </a:xfrm>
        </p:grpSpPr>
        <p:sp>
          <p:nvSpPr>
            <p:cNvPr id="14" name="Диагональная полоса 12"/>
            <p:cNvSpPr/>
            <p:nvPr/>
          </p:nvSpPr>
          <p:spPr>
            <a:xfrm>
              <a:off x="0" y="0"/>
              <a:ext cx="2422798" cy="1268605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Диагональная полоса 13"/>
            <p:cNvSpPr/>
            <p:nvPr/>
          </p:nvSpPr>
          <p:spPr>
            <a:xfrm>
              <a:off x="0" y="0"/>
              <a:ext cx="1919504" cy="1268605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Диагональная полоса 14"/>
            <p:cNvSpPr/>
            <p:nvPr/>
          </p:nvSpPr>
          <p:spPr>
            <a:xfrm>
              <a:off x="0" y="0"/>
              <a:ext cx="1414622" cy="117651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5"/>
            <p:cNvGrpSpPr>
              <a:grpSpLocks/>
            </p:cNvGrpSpPr>
            <p:nvPr/>
          </p:nvGrpSpPr>
          <p:grpSpPr bwMode="auto">
            <a:xfrm>
              <a:off x="1" y="692256"/>
              <a:ext cx="868462" cy="808160"/>
              <a:chOff x="1696570" y="2913973"/>
              <a:chExt cx="1721684" cy="1677315"/>
            </a:xfrm>
          </p:grpSpPr>
          <p:grpSp>
            <p:nvGrpSpPr>
              <p:cNvPr id="18" name="Группа 8"/>
              <p:cNvGrpSpPr>
                <a:grpSpLocks/>
              </p:cNvGrpSpPr>
              <p:nvPr/>
            </p:nvGrpSpPr>
            <p:grpSpPr bwMode="auto">
              <a:xfrm>
                <a:off x="1696570" y="2913973"/>
                <a:ext cx="1721684" cy="1677315"/>
                <a:chOff x="1696570" y="2913973"/>
                <a:chExt cx="1721684" cy="1677315"/>
              </a:xfrm>
            </p:grpSpPr>
            <p:sp>
              <p:nvSpPr>
                <p:cNvPr id="20" name="Овал 18"/>
                <p:cNvSpPr/>
                <p:nvPr/>
              </p:nvSpPr>
              <p:spPr>
                <a:xfrm>
                  <a:off x="1706013" y="2923860"/>
                  <a:ext cx="1677617" cy="16641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Кольцо 19"/>
                <p:cNvSpPr/>
                <p:nvPr/>
              </p:nvSpPr>
              <p:spPr>
                <a:xfrm>
                  <a:off x="1696570" y="2913973"/>
                  <a:ext cx="1721684" cy="1677315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Кольцо 17"/>
              <p:cNvSpPr/>
              <p:nvPr/>
            </p:nvSpPr>
            <p:spPr>
              <a:xfrm>
                <a:off x="1926339" y="3141350"/>
                <a:ext cx="1262147" cy="122256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8" y="2132856"/>
            <a:ext cx="10361851" cy="165618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2638" y="3861048"/>
            <a:ext cx="10361851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rgbClr val="060E1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4841-9AD8-4E3E-ACFE-483EBD6AF917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8EA9-4236-4A87-BE88-B4BB66B09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9"/>
          <p:cNvGrpSpPr>
            <a:grpSpLocks/>
          </p:cNvGrpSpPr>
          <p:nvPr userDrawn="1"/>
        </p:nvGrpSpPr>
        <p:grpSpPr bwMode="auto">
          <a:xfrm>
            <a:off x="0" y="0"/>
            <a:ext cx="12190413" cy="1484313"/>
            <a:chOff x="0" y="0"/>
            <a:chExt cx="12190413" cy="1484784"/>
          </a:xfrm>
        </p:grpSpPr>
        <p:sp>
          <p:nvSpPr>
            <p:cNvPr id="8" name="Прямоугольник 10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11"/>
            <p:cNvSpPr/>
            <p:nvPr/>
          </p:nvSpPr>
          <p:spPr>
            <a:xfrm>
              <a:off x="0" y="0"/>
              <a:ext cx="12190413" cy="1340275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12"/>
            <p:cNvSpPr/>
            <p:nvPr/>
          </p:nvSpPr>
          <p:spPr>
            <a:xfrm>
              <a:off x="0" y="0"/>
              <a:ext cx="12190413" cy="1268815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3"/>
            <p:cNvSpPr/>
            <p:nvPr/>
          </p:nvSpPr>
          <p:spPr>
            <a:xfrm>
              <a:off x="0" y="0"/>
              <a:ext cx="12190413" cy="1197355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14"/>
          <p:cNvGrpSpPr>
            <a:grpSpLocks/>
          </p:cNvGrpSpPr>
          <p:nvPr userDrawn="1"/>
        </p:nvGrpSpPr>
        <p:grpSpPr bwMode="auto">
          <a:xfrm>
            <a:off x="0" y="6335713"/>
            <a:ext cx="12190413" cy="522287"/>
            <a:chOff x="0" y="6381328"/>
            <a:chExt cx="12190413" cy="522390"/>
          </a:xfrm>
        </p:grpSpPr>
        <p:sp>
          <p:nvSpPr>
            <p:cNvPr id="13" name="Прямоугольник 15"/>
            <p:cNvSpPr/>
            <p:nvPr/>
          </p:nvSpPr>
          <p:spPr>
            <a:xfrm>
              <a:off x="0" y="6381328"/>
              <a:ext cx="12190413" cy="47634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6"/>
            <p:cNvSpPr/>
            <p:nvPr/>
          </p:nvSpPr>
          <p:spPr>
            <a:xfrm>
              <a:off x="0" y="6525818"/>
              <a:ext cx="12190413" cy="331853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7"/>
            <p:cNvSpPr/>
            <p:nvPr/>
          </p:nvSpPr>
          <p:spPr>
            <a:xfrm flipV="1">
              <a:off x="0" y="6597271"/>
              <a:ext cx="12190413" cy="306447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Группа 18"/>
          <p:cNvGrpSpPr>
            <a:grpSpLocks/>
          </p:cNvGrpSpPr>
          <p:nvPr userDrawn="1"/>
        </p:nvGrpSpPr>
        <p:grpSpPr bwMode="auto">
          <a:xfrm>
            <a:off x="0" y="0"/>
            <a:ext cx="1703388" cy="1500188"/>
            <a:chOff x="0" y="0"/>
            <a:chExt cx="1702718" cy="1500415"/>
          </a:xfrm>
        </p:grpSpPr>
        <p:sp>
          <p:nvSpPr>
            <p:cNvPr id="17" name="Диагональная полоса 19"/>
            <p:cNvSpPr/>
            <p:nvPr/>
          </p:nvSpPr>
          <p:spPr>
            <a:xfrm>
              <a:off x="0" y="0"/>
              <a:ext cx="1702718" cy="1268605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Диагональная полоса 20"/>
            <p:cNvSpPr/>
            <p:nvPr/>
          </p:nvSpPr>
          <p:spPr>
            <a:xfrm>
              <a:off x="0" y="0"/>
              <a:ext cx="1342497" cy="1268605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21"/>
            <p:cNvSpPr/>
            <p:nvPr/>
          </p:nvSpPr>
          <p:spPr>
            <a:xfrm>
              <a:off x="0" y="0"/>
              <a:ext cx="1055273" cy="117651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2"/>
            <p:cNvGrpSpPr>
              <a:grpSpLocks/>
            </p:cNvGrpSpPr>
            <p:nvPr/>
          </p:nvGrpSpPr>
          <p:grpSpPr bwMode="auto">
            <a:xfrm>
              <a:off x="-1" y="692256"/>
              <a:ext cx="868021" cy="808160"/>
              <a:chOff x="1696570" y="2913973"/>
              <a:chExt cx="1720812" cy="1677315"/>
            </a:xfrm>
          </p:grpSpPr>
          <p:grpSp>
            <p:nvGrpSpPr>
              <p:cNvPr id="21" name="Группа 8"/>
              <p:cNvGrpSpPr>
                <a:grpSpLocks/>
              </p:cNvGrpSpPr>
              <p:nvPr/>
            </p:nvGrpSpPr>
            <p:grpSpPr bwMode="auto">
              <a:xfrm>
                <a:off x="1696570" y="2913973"/>
                <a:ext cx="1720812" cy="1677315"/>
                <a:chOff x="1696570" y="2913973"/>
                <a:chExt cx="1720812" cy="1677315"/>
              </a:xfrm>
            </p:grpSpPr>
            <p:sp>
              <p:nvSpPr>
                <p:cNvPr id="23" name="Овал 15"/>
                <p:cNvSpPr/>
                <p:nvPr/>
              </p:nvSpPr>
              <p:spPr>
                <a:xfrm>
                  <a:off x="1706009" y="2923860"/>
                  <a:ext cx="1676767" cy="16641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Кольцо 26"/>
                <p:cNvSpPr/>
                <p:nvPr/>
              </p:nvSpPr>
              <p:spPr>
                <a:xfrm>
                  <a:off x="1696570" y="2913973"/>
                  <a:ext cx="1720812" cy="1677315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Кольцо 14"/>
              <p:cNvSpPr/>
              <p:nvPr/>
            </p:nvSpPr>
            <p:spPr>
              <a:xfrm>
                <a:off x="1926222" y="3141350"/>
                <a:ext cx="1261508" cy="122256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D2D4-2835-4414-A3C7-3626A3CE50C1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2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09E9-ACAD-4FAA-AA52-2F6DC674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9"/>
          <p:cNvGrpSpPr>
            <a:grpSpLocks/>
          </p:cNvGrpSpPr>
          <p:nvPr userDrawn="1"/>
        </p:nvGrpSpPr>
        <p:grpSpPr bwMode="auto">
          <a:xfrm>
            <a:off x="0" y="6092825"/>
            <a:ext cx="12190413" cy="765175"/>
            <a:chOff x="0" y="6093296"/>
            <a:chExt cx="12190413" cy="764704"/>
          </a:xfrm>
        </p:grpSpPr>
        <p:sp>
          <p:nvSpPr>
            <p:cNvPr id="4" name="Прямоугольник 20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21"/>
            <p:cNvSpPr/>
            <p:nvPr/>
          </p:nvSpPr>
          <p:spPr>
            <a:xfrm>
              <a:off x="0" y="6237670"/>
              <a:ext cx="12190413" cy="62033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22"/>
            <p:cNvSpPr/>
            <p:nvPr/>
          </p:nvSpPr>
          <p:spPr>
            <a:xfrm>
              <a:off x="0" y="6382043"/>
              <a:ext cx="12190413" cy="475957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5"/>
          <p:cNvGrpSpPr>
            <a:grpSpLocks/>
          </p:cNvGrpSpPr>
          <p:nvPr userDrawn="1"/>
        </p:nvGrpSpPr>
        <p:grpSpPr bwMode="auto">
          <a:xfrm>
            <a:off x="0" y="0"/>
            <a:ext cx="12190413" cy="1412875"/>
            <a:chOff x="0" y="0"/>
            <a:chExt cx="12190413" cy="1412776"/>
          </a:xfrm>
        </p:grpSpPr>
        <p:sp>
          <p:nvSpPr>
            <p:cNvPr id="8" name="Прямоугольник 6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0" y="0"/>
              <a:ext cx="12190413" cy="126832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8"/>
            <p:cNvSpPr/>
            <p:nvPr/>
          </p:nvSpPr>
          <p:spPr>
            <a:xfrm>
              <a:off x="0" y="0"/>
              <a:ext cx="12190413" cy="1125459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9"/>
            <p:cNvSpPr/>
            <p:nvPr/>
          </p:nvSpPr>
          <p:spPr>
            <a:xfrm>
              <a:off x="0" y="0"/>
              <a:ext cx="12190413" cy="1052439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10"/>
          <p:cNvGrpSpPr>
            <a:grpSpLocks/>
          </p:cNvGrpSpPr>
          <p:nvPr userDrawn="1"/>
        </p:nvGrpSpPr>
        <p:grpSpPr bwMode="auto">
          <a:xfrm>
            <a:off x="0" y="0"/>
            <a:ext cx="2422525" cy="1500188"/>
            <a:chOff x="0" y="0"/>
            <a:chExt cx="2422798" cy="1500415"/>
          </a:xfrm>
        </p:grpSpPr>
        <p:sp>
          <p:nvSpPr>
            <p:cNvPr id="13" name="Диагональная полоса 11"/>
            <p:cNvSpPr/>
            <p:nvPr/>
          </p:nvSpPr>
          <p:spPr>
            <a:xfrm>
              <a:off x="0" y="0"/>
              <a:ext cx="2422798" cy="1268605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Диагональная полоса 12"/>
            <p:cNvSpPr/>
            <p:nvPr/>
          </p:nvSpPr>
          <p:spPr>
            <a:xfrm>
              <a:off x="0" y="0"/>
              <a:ext cx="1919504" cy="1268605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Диагональная полоса 13"/>
            <p:cNvSpPr/>
            <p:nvPr/>
          </p:nvSpPr>
          <p:spPr>
            <a:xfrm>
              <a:off x="0" y="0"/>
              <a:ext cx="1414622" cy="117651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4"/>
            <p:cNvGrpSpPr>
              <a:grpSpLocks/>
            </p:cNvGrpSpPr>
            <p:nvPr/>
          </p:nvGrpSpPr>
          <p:grpSpPr bwMode="auto">
            <a:xfrm>
              <a:off x="1" y="692256"/>
              <a:ext cx="868462" cy="808160"/>
              <a:chOff x="1696570" y="2913973"/>
              <a:chExt cx="1721684" cy="1677315"/>
            </a:xfrm>
          </p:grpSpPr>
          <p:grpSp>
            <p:nvGrpSpPr>
              <p:cNvPr id="17" name="Группа 8"/>
              <p:cNvGrpSpPr>
                <a:grpSpLocks/>
              </p:cNvGrpSpPr>
              <p:nvPr/>
            </p:nvGrpSpPr>
            <p:grpSpPr bwMode="auto">
              <a:xfrm>
                <a:off x="1696570" y="2913973"/>
                <a:ext cx="1721684" cy="1677315"/>
                <a:chOff x="1696570" y="2913973"/>
                <a:chExt cx="1721684" cy="1677315"/>
              </a:xfrm>
            </p:grpSpPr>
            <p:sp>
              <p:nvSpPr>
                <p:cNvPr id="19" name="Овал 17"/>
                <p:cNvSpPr/>
                <p:nvPr/>
              </p:nvSpPr>
              <p:spPr>
                <a:xfrm>
                  <a:off x="1706013" y="2923860"/>
                  <a:ext cx="1677617" cy="16641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Кольцо 18"/>
                <p:cNvSpPr/>
                <p:nvPr/>
              </p:nvSpPr>
              <p:spPr>
                <a:xfrm>
                  <a:off x="1696570" y="2913973"/>
                  <a:ext cx="1721684" cy="1677315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Кольцо 16"/>
              <p:cNvSpPr/>
              <p:nvPr/>
            </p:nvSpPr>
            <p:spPr>
              <a:xfrm>
                <a:off x="1926339" y="3141350"/>
                <a:ext cx="1262147" cy="122256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850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BAF7-8DCA-4DD9-80E8-AEE9E317DEF2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2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2B9F-AF9C-483A-857A-3816E75E3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 userDrawn="1"/>
        </p:nvGrpSpPr>
        <p:grpSpPr bwMode="auto">
          <a:xfrm>
            <a:off x="0" y="0"/>
            <a:ext cx="12190413" cy="6858000"/>
            <a:chOff x="1" y="0"/>
            <a:chExt cx="12190412" cy="6858000"/>
          </a:xfrm>
        </p:grpSpPr>
        <p:sp>
          <p:nvSpPr>
            <p:cNvPr id="3" name="Рамка 5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Рамка 6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8"/>
          <p:cNvGrpSpPr>
            <a:grpSpLocks/>
          </p:cNvGrpSpPr>
          <p:nvPr userDrawn="1"/>
        </p:nvGrpSpPr>
        <p:grpSpPr bwMode="auto">
          <a:xfrm>
            <a:off x="11322050" y="6049963"/>
            <a:ext cx="868363" cy="808037"/>
            <a:chOff x="1696570" y="2914888"/>
            <a:chExt cx="1722118" cy="1676400"/>
          </a:xfrm>
        </p:grpSpPr>
        <p:grpSp>
          <p:nvGrpSpPr>
            <p:cNvPr id="7" name="Группа 8"/>
            <p:cNvGrpSpPr>
              <a:grpSpLocks/>
            </p:cNvGrpSpPr>
            <p:nvPr/>
          </p:nvGrpSpPr>
          <p:grpSpPr bwMode="auto"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9" name="Овал 11"/>
              <p:cNvSpPr/>
              <p:nvPr/>
            </p:nvSpPr>
            <p:spPr>
              <a:xfrm>
                <a:off x="1706016" y="2924768"/>
                <a:ext cx="1678040" cy="16632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Кольцо 12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Кольцо 10"/>
            <p:cNvSpPr/>
            <p:nvPr/>
          </p:nvSpPr>
          <p:spPr>
            <a:xfrm>
              <a:off x="1926396" y="3142140"/>
              <a:ext cx="1262465" cy="1221896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84E8-EF11-4693-AEEA-59811182B4E5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F5F0-2AA8-4004-B626-1DB109536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0" y="0"/>
            <a:ext cx="12190413" cy="1484313"/>
            <a:chOff x="0" y="0"/>
            <a:chExt cx="12190413" cy="1484784"/>
          </a:xfrm>
        </p:grpSpPr>
        <p:sp>
          <p:nvSpPr>
            <p:cNvPr id="6" name="Прямоугольник 8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9"/>
            <p:cNvSpPr/>
            <p:nvPr/>
          </p:nvSpPr>
          <p:spPr>
            <a:xfrm>
              <a:off x="0" y="0"/>
              <a:ext cx="12190413" cy="1340275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10"/>
            <p:cNvSpPr/>
            <p:nvPr/>
          </p:nvSpPr>
          <p:spPr>
            <a:xfrm>
              <a:off x="0" y="0"/>
              <a:ext cx="12190413" cy="1268815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11"/>
            <p:cNvSpPr/>
            <p:nvPr/>
          </p:nvSpPr>
          <p:spPr>
            <a:xfrm>
              <a:off x="0" y="0"/>
              <a:ext cx="12190413" cy="1197355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12"/>
          <p:cNvGrpSpPr>
            <a:grpSpLocks/>
          </p:cNvGrpSpPr>
          <p:nvPr userDrawn="1"/>
        </p:nvGrpSpPr>
        <p:grpSpPr bwMode="auto">
          <a:xfrm>
            <a:off x="0" y="6335713"/>
            <a:ext cx="12190413" cy="522287"/>
            <a:chOff x="0" y="6381328"/>
            <a:chExt cx="12190413" cy="522390"/>
          </a:xfrm>
        </p:grpSpPr>
        <p:sp>
          <p:nvSpPr>
            <p:cNvPr id="11" name="Прямоугольник 13"/>
            <p:cNvSpPr/>
            <p:nvPr/>
          </p:nvSpPr>
          <p:spPr>
            <a:xfrm>
              <a:off x="0" y="6381328"/>
              <a:ext cx="12190413" cy="47634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4"/>
            <p:cNvSpPr/>
            <p:nvPr/>
          </p:nvSpPr>
          <p:spPr>
            <a:xfrm>
              <a:off x="0" y="6525818"/>
              <a:ext cx="12190413" cy="331853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5"/>
            <p:cNvSpPr/>
            <p:nvPr/>
          </p:nvSpPr>
          <p:spPr>
            <a:xfrm flipV="1">
              <a:off x="0" y="6597271"/>
              <a:ext cx="12190413" cy="306447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" name="Группа 16"/>
          <p:cNvGrpSpPr>
            <a:grpSpLocks/>
          </p:cNvGrpSpPr>
          <p:nvPr userDrawn="1"/>
        </p:nvGrpSpPr>
        <p:grpSpPr bwMode="auto">
          <a:xfrm>
            <a:off x="0" y="0"/>
            <a:ext cx="1703388" cy="1500188"/>
            <a:chOff x="0" y="0"/>
            <a:chExt cx="1702718" cy="1500415"/>
          </a:xfrm>
        </p:grpSpPr>
        <p:sp>
          <p:nvSpPr>
            <p:cNvPr id="15" name="Диагональная полоса 17"/>
            <p:cNvSpPr/>
            <p:nvPr/>
          </p:nvSpPr>
          <p:spPr>
            <a:xfrm>
              <a:off x="0" y="0"/>
              <a:ext cx="1702718" cy="1268605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Диагональная полоса 18"/>
            <p:cNvSpPr/>
            <p:nvPr/>
          </p:nvSpPr>
          <p:spPr>
            <a:xfrm>
              <a:off x="0" y="0"/>
              <a:ext cx="1342497" cy="1268605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Диагональная полоса 19"/>
            <p:cNvSpPr/>
            <p:nvPr/>
          </p:nvSpPr>
          <p:spPr>
            <a:xfrm>
              <a:off x="0" y="0"/>
              <a:ext cx="1055273" cy="117651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8" name="Группа 12"/>
            <p:cNvGrpSpPr>
              <a:grpSpLocks/>
            </p:cNvGrpSpPr>
            <p:nvPr/>
          </p:nvGrpSpPr>
          <p:grpSpPr bwMode="auto">
            <a:xfrm>
              <a:off x="-1" y="692256"/>
              <a:ext cx="868021" cy="808160"/>
              <a:chOff x="1696570" y="2913973"/>
              <a:chExt cx="1720812" cy="1677315"/>
            </a:xfrm>
          </p:grpSpPr>
          <p:grpSp>
            <p:nvGrpSpPr>
              <p:cNvPr id="19" name="Группа 8"/>
              <p:cNvGrpSpPr>
                <a:grpSpLocks/>
              </p:cNvGrpSpPr>
              <p:nvPr/>
            </p:nvGrpSpPr>
            <p:grpSpPr bwMode="auto">
              <a:xfrm>
                <a:off x="1696570" y="2913973"/>
                <a:ext cx="1720812" cy="1677315"/>
                <a:chOff x="1696570" y="2913973"/>
                <a:chExt cx="1720812" cy="1677315"/>
              </a:xfrm>
            </p:grpSpPr>
            <p:sp>
              <p:nvSpPr>
                <p:cNvPr id="21" name="Овал 15"/>
                <p:cNvSpPr/>
                <p:nvPr/>
              </p:nvSpPr>
              <p:spPr>
                <a:xfrm>
                  <a:off x="1706009" y="2923860"/>
                  <a:ext cx="1676767" cy="16641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Кольцо 24"/>
                <p:cNvSpPr/>
                <p:nvPr/>
              </p:nvSpPr>
              <p:spPr>
                <a:xfrm>
                  <a:off x="1696570" y="2913973"/>
                  <a:ext cx="1720812" cy="1677315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Кольцо 14"/>
              <p:cNvSpPr/>
              <p:nvPr/>
            </p:nvSpPr>
            <p:spPr>
              <a:xfrm>
                <a:off x="1926222" y="3141350"/>
                <a:ext cx="1261508" cy="122256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EEDB-2B6B-485A-8BE5-E838C8C7BC10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8C08-3868-4B92-8ECC-B83CAD36F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0" y="0"/>
            <a:ext cx="12190413" cy="6858000"/>
            <a:chOff x="1" y="0"/>
            <a:chExt cx="12190412" cy="6858000"/>
          </a:xfrm>
        </p:grpSpPr>
        <p:sp>
          <p:nvSpPr>
            <p:cNvPr id="6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Рамка 10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11"/>
          <p:cNvGrpSpPr>
            <a:grpSpLocks/>
          </p:cNvGrpSpPr>
          <p:nvPr userDrawn="1"/>
        </p:nvGrpSpPr>
        <p:grpSpPr bwMode="auto">
          <a:xfrm>
            <a:off x="11322050" y="6049963"/>
            <a:ext cx="868363" cy="808037"/>
            <a:chOff x="1696570" y="2914888"/>
            <a:chExt cx="1722118" cy="1676400"/>
          </a:xfrm>
        </p:grpSpPr>
        <p:grpSp>
          <p:nvGrpSpPr>
            <p:cNvPr id="10" name="Группа 8"/>
            <p:cNvGrpSpPr>
              <a:grpSpLocks/>
            </p:cNvGrpSpPr>
            <p:nvPr/>
          </p:nvGrpSpPr>
          <p:grpSpPr bwMode="auto"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2" name="Овал 14"/>
              <p:cNvSpPr/>
              <p:nvPr/>
            </p:nvSpPr>
            <p:spPr>
              <a:xfrm>
                <a:off x="1706016" y="2924768"/>
                <a:ext cx="1678040" cy="16632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Кольцо 15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Кольцо 13"/>
            <p:cNvSpPr/>
            <p:nvPr/>
          </p:nvSpPr>
          <p:spPr>
            <a:xfrm>
              <a:off x="1926396" y="3142140"/>
              <a:ext cx="1262465" cy="1221896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96A3-BE03-440E-816B-DACA6D407741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7792-C957-48D5-97D5-19BE972B0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A9512-5D90-45DC-BA97-73E509DD931B}" type="datetimeFigureOut">
              <a:rPr lang="ru-RU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44DC3-65E0-49A7-972B-5EFFA7D4F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50800"/>
          <a:solidFill>
            <a:srgbClr val="001746"/>
          </a:solidFill>
          <a:latin typeface="Arial Black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1746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1746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1746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1746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746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746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746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746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60E1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60E1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60E1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60E1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60E1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16.xml"/><Relationship Id="rId7" Type="http://schemas.openxmlformats.org/officeDocument/2006/relationships/diagramColors" Target="../diagrams/colors3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74929247" TargetMode="External"/><Relationship Id="rId2" Type="http://schemas.openxmlformats.org/officeDocument/2006/relationships/hyperlink" Target="https://taz-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br@tazovsky.yanao.ru" TargetMode="External"/><Relationship Id="rId5" Type="http://schemas.openxmlformats.org/officeDocument/2006/relationships/hyperlink" Target="https://ok.ru/profile/581861886278" TargetMode="External"/><Relationship Id="rId4" Type="http://schemas.openxmlformats.org/officeDocument/2006/relationships/hyperlink" Target="https://t.me/DepObrazovaniaTazovsk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598" y="1916833"/>
            <a:ext cx="10653534" cy="86409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sz="4000" dirty="0" smtClean="0">
                <a:latin typeface="Liberation Serif" panose="02020603050405020304" pitchFamily="18" charset="0"/>
                <a:cs typeface="Aharoni" panose="02010803020104030203" pitchFamily="2" charset="-79"/>
              </a:rPr>
              <a:t>КАЧЕСТВО ОБРАЗОВАНИЯ. ТОЧКИ РОСТА</a:t>
            </a:r>
            <a:endParaRPr lang="ru-RU" sz="4000" dirty="0">
              <a:latin typeface="Liberation Serif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2037" y="4653136"/>
            <a:ext cx="9739014" cy="1185874"/>
          </a:xfrm>
        </p:spPr>
        <p:txBody>
          <a:bodyPr/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Об итогах деятельности муниципальной системы образования за  2021/2022 учебного года и перспективах развития</a:t>
            </a:r>
          </a:p>
          <a:p>
            <a:endParaRPr lang="ru-RU" dirty="0" smtClean="0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405" y="142852"/>
            <a:ext cx="1143008" cy="10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094678" y="1500174"/>
            <a:ext cx="8532813" cy="68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Liberation Serif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ПУБЛИЧНЫЙ ДОКЛАД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798" y="3125106"/>
            <a:ext cx="1715436" cy="11436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950" y="3329783"/>
            <a:ext cx="1508200" cy="1131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9866" y="3329783"/>
            <a:ext cx="1610854" cy="1075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502" y="3223614"/>
            <a:ext cx="1633805" cy="10903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iberation Serif" panose="02020603050405020304" pitchFamily="18" charset="0"/>
                <a:ea typeface="PT Astra Serif" pitchFamily="18" charset="-52"/>
              </a:rPr>
              <a:t>ОБРАЗОВАНИЕ В ШКОЛЕ</a:t>
            </a:r>
            <a:endParaRPr lang="ru-RU" sz="36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3143272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94414" y="3429000"/>
          <a:ext cx="235745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738148" y="1571612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Школа в цифрах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667106" y="1643050"/>
            <a:ext cx="2505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Корпоративные классы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09454" y="1857364"/>
            <a:ext cx="32861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6 школ;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66,6% капитальные, 33,3% -деревянные;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3442 обучающихся;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100% охват ФГОС;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87% обучающихся охвачены профильным обучением;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подготовительная группа для тундровых детей  в </a:t>
            </a:r>
            <a:r>
              <a:rPr lang="ru-RU" sz="1200" b="1" i="1" dirty="0" err="1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Тазовской</a:t>
            </a: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 ШИ;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5 направлений профильного обучения;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6 образовательных сертификатов.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200" b="1" i="1" dirty="0" smtClean="0">
              <a:solidFill>
                <a:srgbClr val="0070C0"/>
              </a:solidFill>
              <a:latin typeface="+mj-lt"/>
              <a:ea typeface="PT Astra Serif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5206" y="3714752"/>
            <a:ext cx="2928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Сетевая форма обучения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80892" y="4000504"/>
            <a:ext cx="32147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000" b="1" i="1" dirty="0" smtClean="0">
                <a:solidFill>
                  <a:srgbClr val="0070C0"/>
                </a:solidFill>
                <a:ea typeface="PT Astra Serif" pitchFamily="18" charset="-52"/>
              </a:rPr>
              <a:t>впервые 8 групп профессионального обучения </a:t>
            </a:r>
            <a:r>
              <a:rPr lang="ru-RU" sz="1000" i="1" dirty="0" smtClean="0">
                <a:solidFill>
                  <a:srgbClr val="0070C0"/>
                </a:solidFill>
                <a:ea typeface="PT Astra Serif" pitchFamily="18" charset="-52"/>
              </a:rPr>
              <a:t>(</a:t>
            </a:r>
            <a:r>
              <a:rPr lang="ru-RU" sz="1000" i="1" dirty="0" smtClean="0">
                <a:solidFill>
                  <a:srgbClr val="0070C0"/>
                </a:solidFill>
              </a:rPr>
              <a:t>повар, рабочий по КОРЗ, делопроизводитель, слесарь по ремонту и обслуживанию автомобилей, медицинская сестра) </a:t>
            </a:r>
            <a:r>
              <a:rPr lang="ru-RU" sz="1000" b="1" i="1" dirty="0" smtClean="0">
                <a:solidFill>
                  <a:srgbClr val="0070C0"/>
                </a:solidFill>
              </a:rPr>
              <a:t>(139 чел.);</a:t>
            </a:r>
            <a:endParaRPr lang="ru-RU" sz="1000" b="1" i="1" dirty="0" smtClean="0">
              <a:solidFill>
                <a:srgbClr val="0070C0"/>
              </a:solidFill>
              <a:ea typeface="PT Astra Serif" pitchFamily="18" charset="-52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1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дополнительная подготовка обучающихся 5-11 классов по программам дополнительного образования «Подготовка к ЕГЭ», «Подготовка к олимпиадам» в опорной физико-математической школе МАОУ «СОШ №6»  г. Нового Уренгоя (23 чел.)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100" b="1" i="1" dirty="0" smtClean="0">
              <a:solidFill>
                <a:srgbClr val="0070C0"/>
              </a:solidFill>
              <a:latin typeface="+mj-lt"/>
              <a:ea typeface="PT Astra Serif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5703" y="1928802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МБОУ ТСОШ (медицинский, психолого-педагогический классы);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b="1" i="1" dirty="0" smtClean="0">
                <a:solidFill>
                  <a:srgbClr val="0070C0"/>
                </a:solidFill>
                <a:latin typeface="+mj-lt"/>
                <a:ea typeface="PT Astra Serif" pitchFamily="18" charset="-52"/>
              </a:rPr>
              <a:t>МКОУ ТШИ, МБОУ ГСОШ (психолого-педагогические классы).</a:t>
            </a:r>
          </a:p>
          <a:p>
            <a:pPr marL="285750" indent="-285750" algn="just"/>
            <a:endParaRPr lang="ru-RU" sz="1200" b="1" i="1" dirty="0" smtClean="0">
              <a:solidFill>
                <a:srgbClr val="0070C0"/>
              </a:solidFill>
              <a:latin typeface="+mj-lt"/>
              <a:ea typeface="PT Astra Serif" pitchFamily="18" charset="-52"/>
            </a:endParaRPr>
          </a:p>
          <a:p>
            <a:pPr marL="285750" indent="-285750" algn="just"/>
            <a:endParaRPr lang="ru-RU" sz="1200" b="1" i="1" dirty="0" smtClean="0">
              <a:solidFill>
                <a:srgbClr val="0070C0"/>
              </a:solidFill>
              <a:latin typeface="+mj-lt"/>
              <a:ea typeface="PT Astra Serif" pitchFamily="18" charset="-52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452792" y="4714884"/>
            <a:ext cx="6429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T Astra Serif" pitchFamily="18" charset="-52"/>
                <a:ea typeface="PT Astra Serif" pitchFamily="18" charset="-52"/>
              </a:rPr>
              <a:t>10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%</a:t>
            </a:r>
            <a:endParaRPr lang="ru-RU" sz="12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67172" y="4643446"/>
            <a:ext cx="1834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PT Astra Sans" pitchFamily="34" charset="-52"/>
                <a:ea typeface="PT Astra Sans" pitchFamily="34" charset="-52"/>
                <a:cs typeface="Nirmala UI" pitchFamily="34" charset="0"/>
                <a:sym typeface="Wingdings" pitchFamily="2" charset="2"/>
              </a:rPr>
              <a:t>Доля выпускников корпоративных классов, поступивших в ВУЗы </a:t>
            </a:r>
            <a:endParaRPr lang="ru-RU" sz="1200" b="1" dirty="0">
              <a:latin typeface="PT Astra Sans" pitchFamily="34" charset="-52"/>
              <a:ea typeface="PT Astra Sans" pitchFamily="34" charset="-52"/>
              <a:cs typeface="Nirmala UI" pitchFamily="34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9381354" y="2714620"/>
          <a:ext cx="2620229" cy="178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2166116" y="4143380"/>
          <a:ext cx="3571900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809058" y="3714752"/>
            <a:ext cx="2158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Динамика финансирования </a:t>
            </a:r>
            <a:endParaRPr lang="ru-RU" sz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2737620" y="1857364"/>
          <a:ext cx="3071834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166248" y="1571612"/>
            <a:ext cx="2847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Динамика численности обучающихся </a:t>
            </a:r>
            <a:endParaRPr lang="ru-RU" sz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PT Astra Serif" pitchFamily="18" charset="-52"/>
              </a:rPr>
              <a:t>РАЗВИТИЕ   ИНФРАСТРУКТУРЫ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10114" y="4857760"/>
            <a:ext cx="1285883" cy="1379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89% охват обучающихся цифровыми образовательными ресурсами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08728" y="1500174"/>
            <a:ext cx="2071702" cy="78581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4 центра «Точка роста» в п. Тазовский , с.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Газ-Сале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, с.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Антипаюта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594744" y="1500174"/>
            <a:ext cx="2071702" cy="78581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Центр естественных и технических наук «Академия открытий» в п. Тазовский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809322" y="1500174"/>
            <a:ext cx="2071702" cy="78581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Мобильный технопарк в п. Тазовский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0" y="2285992"/>
            <a:ext cx="97464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Эффект </a:t>
            </a:r>
            <a:endPara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1037711328"/>
              </p:ext>
            </p:extLst>
          </p:nvPr>
        </p:nvGraphicFramePr>
        <p:xfrm>
          <a:off x="0" y="2643182"/>
          <a:ext cx="752396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8024032" y="3214686"/>
            <a:ext cx="2500330" cy="500066"/>
          </a:xfrm>
          <a:prstGeom prst="roundRect">
            <a:avLst>
              <a:gd name="adj" fmla="val 30621"/>
            </a:avLst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ЦИФРОВАЯ ЗРЕЛОСТЬ ШКОЛ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66908" y="3929066"/>
            <a:ext cx="2428892" cy="432000"/>
          </a:xfrm>
          <a:prstGeom prst="roundRect">
            <a:avLst>
              <a:gd name="adj" fmla="val 30621"/>
            </a:avLst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83% беспроводные точки доступа к сети «Интернет»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66908" y="4429132"/>
            <a:ext cx="2409513" cy="432000"/>
          </a:xfrm>
          <a:prstGeom prst="roundRect">
            <a:avLst>
              <a:gd name="adj" fmla="val 30621"/>
            </a:avLst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50% высокоскоростной  Интернет -50Мбит/с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38346" y="5072074"/>
            <a:ext cx="2357454" cy="432000"/>
          </a:xfrm>
          <a:prstGeom prst="roundRect">
            <a:avLst>
              <a:gd name="adj" fmla="val 30621"/>
            </a:avLst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100% интерактивные панели, ноутбуки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38346" y="5715016"/>
            <a:ext cx="2428892" cy="432000"/>
          </a:xfrm>
          <a:prstGeom prst="roundRect">
            <a:avLst>
              <a:gd name="adj" fmla="val 30621"/>
            </a:avLst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Бесплатный доступ к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обучающим платформам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n.gajdarenko\Desktop\20220318-1103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023900" y="1571612"/>
            <a:ext cx="1595449" cy="114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n.gajdarenko\Desktop\img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38412" y="1571612"/>
            <a:ext cx="174838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Выноска со стрелкой влево 26"/>
          <p:cNvSpPr/>
          <p:nvPr/>
        </p:nvSpPr>
        <p:spPr>
          <a:xfrm>
            <a:off x="10310048" y="3071810"/>
            <a:ext cx="1880365" cy="1357322"/>
          </a:xfrm>
          <a:prstGeom prst="leftArrowCallout">
            <a:avLst>
              <a:gd name="adj1" fmla="val 14125"/>
              <a:gd name="adj2" fmla="val 14125"/>
              <a:gd name="adj3" fmla="val 25000"/>
              <a:gd name="adj4" fmla="val 687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Arial" charset="0"/>
            </a:endParaRPr>
          </a:p>
          <a:p>
            <a:pPr algn="just"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Arial" charset="0"/>
              </a:rPr>
              <a:t>В 6 школах (100%) проведены работы по обследованию информационно-технологической инфраструктуры</a:t>
            </a:r>
          </a:p>
          <a:p>
            <a:pPr algn="ctr">
              <a:defRPr/>
            </a:pPr>
            <a:endParaRPr lang="ru-RU" sz="1100" b="1" dirty="0" smtClean="0">
              <a:solidFill>
                <a:schemeClr val="accent1">
                  <a:lumMod val="50000"/>
                </a:schemeClr>
              </a:solidFill>
              <a:latin typeface="a_DomIno"/>
              <a:cs typeface="Arial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8" cstate="print"/>
          <a:srcRect l="4810" t="2564" r="17103" b="10256"/>
          <a:stretch>
            <a:fillRect/>
          </a:stretch>
        </p:blipFill>
        <p:spPr bwMode="auto">
          <a:xfrm>
            <a:off x="10618777" y="1571612"/>
            <a:ext cx="1571636" cy="110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ОБРАЗОВАНИЕ ДЛЯ ВСЕХ 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166" y="1643050"/>
            <a:ext cx="11200647" cy="4286279"/>
          </a:xfrm>
        </p:spPr>
        <p:txBody>
          <a:bodyPr/>
          <a:lstStyle/>
          <a:p>
            <a:pPr algn="ctr">
              <a:buNone/>
            </a:pPr>
            <a:r>
              <a:rPr lang="ru-RU" sz="1200" dirty="0" smtClean="0">
                <a:latin typeface="Liberation Serif" panose="02020603050405020304" pitchFamily="18" charset="0"/>
                <a:ea typeface="PT Astra Serif" pitchFamily="18" charset="-52"/>
                <a:cs typeface="Arial" pitchFamily="34" charset="0"/>
              </a:rPr>
              <a:t>Численность </a:t>
            </a:r>
          </a:p>
          <a:p>
            <a:pPr algn="ctr">
              <a:buNone/>
            </a:pPr>
            <a:r>
              <a:rPr lang="ru-RU" sz="1200" dirty="0" smtClean="0">
                <a:latin typeface="Liberation Serif" panose="02020603050405020304" pitchFamily="18" charset="0"/>
                <a:ea typeface="PT Astra Serif" pitchFamily="18" charset="-52"/>
                <a:cs typeface="Arial" pitchFamily="34" charset="0"/>
              </a:rPr>
              <a:t>детей –инвалидов/детей с ОВЗ</a:t>
            </a:r>
          </a:p>
          <a:p>
            <a:pPr>
              <a:buNone/>
            </a:pPr>
            <a:endParaRPr lang="en-US" sz="1200" dirty="0" smtClean="0"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>
              <a:buNone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dirty="0" smtClean="0"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>
              <a:buNone/>
            </a:pPr>
            <a:endParaRPr lang="ru-RU" sz="1200" dirty="0" smtClean="0"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>
              <a:buNone/>
            </a:pPr>
            <a:endParaRPr lang="ru-RU" sz="1200" dirty="0" smtClean="0"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>
              <a:buNone/>
            </a:pPr>
            <a:endParaRPr lang="ru-RU" sz="1200" dirty="0" smtClean="0"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>
              <a:buNone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20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1200" dirty="0" smtClean="0"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9850" y="1857364"/>
            <a:ext cx="2477322" cy="3857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Доступная среда для </a:t>
            </a:r>
            <a:r>
              <a:rPr lang="ru-RU" sz="1000" b="1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маломобильных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групп населения  создана в </a:t>
            </a:r>
            <a:r>
              <a:rPr lang="ru-RU" sz="1000" b="1" i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15 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образовательных организациях района (83 %):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МБОУ </a:t>
            </a:r>
            <a:r>
              <a:rPr lang="ru-RU" sz="1000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Тазовская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СОШ;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МКОУ </a:t>
            </a:r>
            <a:r>
              <a:rPr lang="ru-RU" sz="1000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Тазовская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ШИ;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МКОУ </a:t>
            </a:r>
            <a:r>
              <a:rPr lang="ru-RU" sz="1000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Гыданская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ШИ;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МКОУ </a:t>
            </a:r>
            <a:r>
              <a:rPr lang="ru-RU" sz="1000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Антипаютинская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ШИ;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МКОУ </a:t>
            </a:r>
            <a:r>
              <a:rPr lang="ru-RU" sz="1000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Газ-Салинская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СОШ;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МБДОУ детский сад «</a:t>
            </a:r>
            <a:r>
              <a:rPr lang="ru-RU" sz="1000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Северяночка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МБДОУ детский сад «Радуга»;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МБДОУ детский сад «Оленёнок»;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МБДОУ детский сад «Рыбка»;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МБДОУ детский сад «Белый медвежонок»;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МБДОУ детский сад «Сказка»;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МБДОУ детский сад «Солнышко»;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МБДОУ детский сад «Теремок»;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МБОУ ДО «</a:t>
            </a:r>
            <a:r>
              <a:rPr lang="ru-RU" sz="1000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Газ-Салинский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детско-юношеский центр»;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 МБОУ ДО «Тазовский районный Дом творчества».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694992935"/>
              </p:ext>
            </p:extLst>
          </p:nvPr>
        </p:nvGraphicFramePr>
        <p:xfrm>
          <a:off x="4666446" y="2214554"/>
          <a:ext cx="3429008" cy="208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015365585"/>
              </p:ext>
            </p:extLst>
          </p:nvPr>
        </p:nvGraphicFramePr>
        <p:xfrm>
          <a:off x="308728" y="4214819"/>
          <a:ext cx="400052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23042" y="1806821"/>
            <a:ext cx="3429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Группы компенсирующей направленности: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д/с «Оленёнок» - речевая группа;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PT Astra Serif" pitchFamily="18" charset="-52"/>
                <a:cs typeface="Times New Roman" pitchFamily="18" charset="0"/>
              </a:rPr>
              <a:t>д/с «Радуга» - для детей-инвалидов с тяжелыми множественными нарушениями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ea typeface="PT Astra Serif" pitchFamily="18" charset="-52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8728" y="2786058"/>
            <a:ext cx="1714572" cy="1285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3372" y="3214686"/>
            <a:ext cx="1136381" cy="15152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 flipH="1">
            <a:off x="4380694" y="4378589"/>
            <a:ext cx="39290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- разработаны адаптированные программы для детей с ЗПР, УО, РАС;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hangingPunct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приобретены информационные терминалы с программным обеспечением, информационные индукционные системы, оборудование для санитарных комнат, коррекционно-развивающие программные комплексы, антивандальные кнопки вызова персонала, световые маяки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iberation Serif" panose="02020603050405020304" pitchFamily="18" charset="0"/>
                <a:ea typeface="PT Astra Serif" pitchFamily="18" charset="-52"/>
              </a:rPr>
              <a:t>ОБРАЗОВАНИЕ ДЛЯ ДЕТЕЙ НАРОДОВ СЕВЕРА</a:t>
            </a:r>
            <a:r>
              <a:rPr lang="ru-RU" sz="3600" dirty="0" smtClean="0">
                <a:solidFill>
                  <a:schemeClr val="bg1"/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1802" y="1500174"/>
            <a:ext cx="3562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  <a:sym typeface="Wingdings" pitchFamily="2" charset="2"/>
              </a:rPr>
              <a:t>ВАРИАТИВНЫЕ ФОРМЫ ОБУЧЕНИЯ 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3768" y="1500174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DotumChe" pitchFamily="49" charset="-127"/>
              </a:rPr>
              <a:t>Акция «Готовимся к школе»</a:t>
            </a:r>
            <a:endParaRPr lang="ru-RU" altLang="ru-RU" sz="1400" b="1" dirty="0">
              <a:solidFill>
                <a:srgbClr val="C00000"/>
              </a:solidFill>
              <a:latin typeface="Liberation Serif" panose="02020603050405020304" pitchFamily="18" charset="0"/>
              <a:ea typeface="DotumChe" pitchFamily="49" charset="-127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594612" y="1857364"/>
            <a:ext cx="2133593" cy="16158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100" dirty="0" err="1">
                <a:latin typeface="Liberation Serif" panose="02020603050405020304" pitchFamily="18" charset="0"/>
                <a:ea typeface="PT Astra Serif" pitchFamily="18" charset="-52"/>
              </a:rPr>
              <a:t>рыбоугодье</a:t>
            </a:r>
            <a:r>
              <a:rPr lang="ru-RU" altLang="ru-RU" sz="1100" dirty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altLang="ru-RU" sz="1100" dirty="0" err="1">
                <a:latin typeface="Liberation Serif" panose="02020603050405020304" pitchFamily="18" charset="0"/>
                <a:ea typeface="PT Astra Serif" pitchFamily="18" charset="-52"/>
              </a:rPr>
              <a:t>Нарейдалва</a:t>
            </a:r>
            <a:r>
              <a:rPr lang="ru-RU" altLang="ru-RU" sz="1100" dirty="0">
                <a:latin typeface="Liberation Serif" panose="02020603050405020304" pitchFamily="18" charset="0"/>
                <a:ea typeface="PT Astra Serif" pitchFamily="18" charset="-52"/>
              </a:rPr>
              <a:t> (</a:t>
            </a:r>
            <a:r>
              <a:rPr lang="ru-RU" altLang="ru-RU" sz="1100" dirty="0" err="1">
                <a:latin typeface="Liberation Serif" panose="02020603050405020304" pitchFamily="18" charset="0"/>
                <a:ea typeface="PT Astra Serif" pitchFamily="18" charset="-52"/>
              </a:rPr>
              <a:t>Находкинская</a:t>
            </a:r>
            <a:r>
              <a:rPr lang="ru-RU" altLang="ru-RU" sz="1100" dirty="0">
                <a:latin typeface="Liberation Serif" panose="02020603050405020304" pitchFamily="18" charset="0"/>
                <a:ea typeface="PT Astra Serif" pitchFamily="18" charset="-52"/>
              </a:rPr>
              <a:t> тундра) детский сад «Снежинка», 2 группы 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100" dirty="0">
                <a:latin typeface="Liberation Serif" panose="02020603050405020304" pitchFamily="18" charset="0"/>
                <a:ea typeface="PT Astra Serif" pitchFamily="18" charset="-52"/>
              </a:rPr>
              <a:t>Фактория </a:t>
            </a:r>
            <a:r>
              <a:rPr lang="ru-RU" altLang="ru-RU" sz="1100" dirty="0" err="1">
                <a:latin typeface="Liberation Serif" panose="02020603050405020304" pitchFamily="18" charset="0"/>
                <a:ea typeface="PT Astra Serif" pitchFamily="18" charset="-52"/>
              </a:rPr>
              <a:t>Юрибей</a:t>
            </a:r>
            <a:r>
              <a:rPr lang="ru-RU" altLang="ru-RU" sz="1100" dirty="0">
                <a:latin typeface="Liberation Serif" panose="02020603050405020304" pitchFamily="18" charset="0"/>
                <a:ea typeface="PT Astra Serif" pitchFamily="18" charset="-52"/>
              </a:rPr>
              <a:t> (</a:t>
            </a:r>
            <a:r>
              <a:rPr lang="ru-RU" altLang="ru-RU" sz="1100" dirty="0" err="1">
                <a:latin typeface="Liberation Serif" panose="02020603050405020304" pitchFamily="18" charset="0"/>
                <a:ea typeface="PT Astra Serif" pitchFamily="18" charset="-52"/>
              </a:rPr>
              <a:t>Гыданская</a:t>
            </a:r>
            <a:r>
              <a:rPr lang="ru-RU" altLang="ru-RU" sz="1100" dirty="0">
                <a:latin typeface="Liberation Serif" panose="02020603050405020304" pitchFamily="18" charset="0"/>
                <a:ea typeface="PT Astra Serif" pitchFamily="18" charset="-52"/>
              </a:rPr>
              <a:t> тундра) МБДОУ детский сад «</a:t>
            </a:r>
            <a:r>
              <a:rPr lang="ru-RU" altLang="ru-RU" sz="1100" dirty="0" err="1">
                <a:latin typeface="Liberation Serif" panose="02020603050405020304" pitchFamily="18" charset="0"/>
                <a:ea typeface="PT Astra Serif" pitchFamily="18" charset="-52"/>
              </a:rPr>
              <a:t>Северяночка</a:t>
            </a:r>
            <a:r>
              <a:rPr lang="ru-RU" altLang="ru-RU" sz="1100" dirty="0">
                <a:latin typeface="Liberation Serif" panose="02020603050405020304" pitchFamily="18" charset="0"/>
                <a:ea typeface="PT Astra Serif" pitchFamily="18" charset="-52"/>
              </a:rPr>
              <a:t>», 1 группа.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100" dirty="0">
                <a:latin typeface="Liberation Serif" panose="02020603050405020304" pitchFamily="18" charset="0"/>
                <a:ea typeface="PT Astra Serif" pitchFamily="18" charset="-52"/>
              </a:rPr>
              <a:t>МБДОУ детский сад «Звездочка»  (</a:t>
            </a:r>
            <a:r>
              <a:rPr lang="ru-RU" altLang="ru-RU" sz="1100" dirty="0" err="1">
                <a:latin typeface="Liberation Serif" panose="02020603050405020304" pitchFamily="18" charset="0"/>
                <a:ea typeface="PT Astra Serif" pitchFamily="18" charset="-52"/>
              </a:rPr>
              <a:t>Антипаютинская</a:t>
            </a:r>
            <a:r>
              <a:rPr lang="ru-RU" altLang="ru-RU" sz="1100" dirty="0">
                <a:latin typeface="Liberation Serif" panose="02020603050405020304" pitchFamily="18" charset="0"/>
                <a:ea typeface="PT Astra Serif" pitchFamily="18" charset="-52"/>
              </a:rPr>
              <a:t> тундра)– 1 группа</a:t>
            </a: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3809190" y="1928802"/>
            <a:ext cx="2286000" cy="13684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Arial" charset="0"/>
              </a:rPr>
              <a:t>Кочевые группы</a:t>
            </a:r>
          </a:p>
          <a:p>
            <a:pPr algn="ctr">
              <a:defRPr/>
            </a:pPr>
            <a:endParaRPr lang="ru-RU" sz="11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Arial" charset="0"/>
            </a:endParaRPr>
          </a:p>
          <a:p>
            <a:pPr algn="ctr">
              <a:defRPr/>
            </a:pPr>
            <a:r>
              <a:rPr lang="ru-RU" sz="1300" dirty="0" smtClean="0">
                <a:solidFill>
                  <a:srgbClr val="C00000"/>
                </a:solidFill>
                <a:latin typeface="Liberation Serif" panose="02020603050405020304" pitchFamily="18" charset="0"/>
                <a:ea typeface="PT Astra Serif" pitchFamily="18" charset="-52"/>
              </a:rPr>
              <a:t>4</a:t>
            </a:r>
            <a:r>
              <a:rPr lang="ru-RU" sz="1300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кочевые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ГКП,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algn="ctr">
              <a:defRPr/>
            </a:pPr>
            <a:r>
              <a:rPr lang="ru-RU" sz="1300" dirty="0">
                <a:solidFill>
                  <a:srgbClr val="C00000"/>
                </a:solidFill>
                <a:latin typeface="Liberation Serif" panose="02020603050405020304" pitchFamily="18" charset="0"/>
                <a:ea typeface="PT Astra Serif" pitchFamily="18" charset="-52"/>
              </a:rPr>
              <a:t>4</a:t>
            </a:r>
            <a:r>
              <a:rPr lang="ru-RU" sz="1300" dirty="0" smtClean="0">
                <a:solidFill>
                  <a:srgbClr val="C00000"/>
                </a:solidFill>
                <a:latin typeface="Liberation Serif" panose="02020603050405020304" pitchFamily="18" charset="0"/>
                <a:ea typeface="PT Astra Serif" pitchFamily="18" charset="-52"/>
              </a:rPr>
              <a:t>8</a:t>
            </a:r>
            <a:r>
              <a:rPr lang="ru-RU" sz="1300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детей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в возрасте от 2 до 7 лет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738148" y="1857365"/>
            <a:ext cx="1600200" cy="16158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8E0000"/>
                </a:solidFill>
                <a:latin typeface="Liberation Serif" panose="02020603050405020304" pitchFamily="18" charset="0"/>
                <a:ea typeface="PT Astra Serif" pitchFamily="18" charset="-52"/>
              </a:rPr>
              <a:t>19</a:t>
            </a:r>
            <a:r>
              <a:rPr lang="ru-RU" sz="1100" dirty="0" smtClean="0">
                <a:solidFill>
                  <a:srgbClr val="6B3305"/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воспитанников объединения «Авангард» прошли летнюю практику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8E0000"/>
                </a:solidFill>
                <a:latin typeface="Liberation Serif" panose="02020603050405020304" pitchFamily="18" charset="0"/>
                <a:ea typeface="PT Astra Serif" pitchFamily="18" charset="-52"/>
              </a:rPr>
              <a:t>90</a:t>
            </a:r>
            <a:r>
              <a:rPr lang="ru-RU" sz="1100" dirty="0" smtClean="0">
                <a:solidFill>
                  <a:srgbClr val="6B3305"/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детей в возрасте от 3 до 7 лет прошли обучение</a:t>
            </a:r>
          </a:p>
          <a:p>
            <a:pPr algn="ctr">
              <a:defRPr/>
            </a:pPr>
            <a:endParaRPr lang="ru-RU" sz="11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algn="ctr">
              <a:defRPr/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8381222" y="1928802"/>
            <a:ext cx="2438400" cy="1368425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Arial" charset="0"/>
              </a:rPr>
              <a:t>Программа «АВАНГАРД»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8E0000"/>
                </a:solidFill>
                <a:latin typeface="Liberation Serif" panose="02020603050405020304" pitchFamily="18" charset="0"/>
              </a:rPr>
              <a:t>144 часа</a:t>
            </a:r>
          </a:p>
          <a:p>
            <a:pPr>
              <a:defRPr/>
            </a:pPr>
            <a:r>
              <a:rPr lang="ru-RU" sz="1100" dirty="0" smtClean="0">
                <a:solidFill>
                  <a:srgbClr val="8E0000"/>
                </a:solidFill>
                <a:latin typeface="Liberation Serif" panose="02020603050405020304" pitchFamily="18" charset="0"/>
                <a:cs typeface="Arial" charset="0"/>
              </a:rPr>
              <a:t>45 часов </a:t>
            </a:r>
            <a:r>
              <a:rPr lang="ru-RU" sz="1100" dirty="0" smtClean="0">
                <a:latin typeface="Liberation Serif" panose="02020603050405020304" pitchFamily="18" charset="0"/>
                <a:cs typeface="Arial" charset="0"/>
              </a:rPr>
              <a:t>–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Arial" charset="0"/>
              </a:rPr>
              <a:t>теория</a:t>
            </a:r>
          </a:p>
          <a:p>
            <a:pPr>
              <a:defRPr/>
            </a:pPr>
            <a:r>
              <a:rPr lang="ru-RU" sz="1100" dirty="0" smtClean="0">
                <a:solidFill>
                  <a:srgbClr val="8E0000"/>
                </a:solidFill>
                <a:latin typeface="Liberation Serif" panose="02020603050405020304" pitchFamily="18" charset="0"/>
                <a:cs typeface="Arial" charset="0"/>
              </a:rPr>
              <a:t>99 часов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cs typeface="Arial" charset="0"/>
              </a:rPr>
              <a:t>–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Arial" charset="0"/>
              </a:rPr>
              <a:t>практика</a:t>
            </a:r>
          </a:p>
          <a:p>
            <a:pPr>
              <a:defRPr/>
            </a:pPr>
            <a:r>
              <a:rPr lang="ru-RU" sz="1100" dirty="0" smtClean="0">
                <a:solidFill>
                  <a:srgbClr val="8E0000"/>
                </a:solidFill>
                <a:latin typeface="Liberation Serif" panose="02020603050405020304" pitchFamily="18" charset="0"/>
                <a:cs typeface="Arial" charset="0"/>
              </a:rPr>
              <a:t>88 часов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Arial" charset="0"/>
              </a:rPr>
              <a:t>летней практики на одного воспитанника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Arial" charset="0"/>
            </a:endParaRPr>
          </a:p>
        </p:txBody>
      </p:sp>
      <p:pic>
        <p:nvPicPr>
          <p:cNvPr id="1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2990" y="1714488"/>
            <a:ext cx="123742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08728" y="3643314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err="1" smtClean="0">
                <a:solidFill>
                  <a:schemeClr val="bg1"/>
                </a:solidFill>
                <a:latin typeface="Liberation Serif" panose="02020603050405020304" pitchFamily="18" charset="0"/>
                <a:ea typeface="DotumChe" pitchFamily="49" charset="-127"/>
              </a:rPr>
              <a:t>Предшкольная</a:t>
            </a:r>
            <a:r>
              <a:rPr lang="ru-RU" alt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DotumChe" pitchFamily="49" charset="-127"/>
              </a:rPr>
              <a:t> подготовка в МКОУ ТШИ   </a:t>
            </a:r>
          </a:p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DotumChe" pitchFamily="49" charset="-127"/>
              </a:rPr>
              <a:t>«С уверенностью в 1 класс»</a:t>
            </a:r>
            <a:endParaRPr lang="ru-RU" altLang="ru-RU" sz="1200" b="1" dirty="0">
              <a:solidFill>
                <a:schemeClr val="bg1"/>
              </a:solidFill>
              <a:latin typeface="Liberation Serif" panose="02020603050405020304" pitchFamily="18" charset="0"/>
              <a:ea typeface="DotumChe" pitchFamily="49" charset="-127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52132" y="3571876"/>
            <a:ext cx="2895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200" b="1" dirty="0" smtClean="0">
              <a:solidFill>
                <a:schemeClr val="bg1"/>
              </a:solidFill>
              <a:latin typeface="a_DomIno"/>
              <a:ea typeface="DotumChe" pitchFamily="49" charset="-127"/>
            </a:endParaRPr>
          </a:p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DotumChe" pitchFamily="49" charset="-127"/>
              </a:rPr>
              <a:t>Реализация программ:</a:t>
            </a:r>
          </a:p>
          <a:p>
            <a:pPr algn="ctr">
              <a:buFontTx/>
              <a:buChar char="-"/>
            </a:pPr>
            <a:r>
              <a:rPr lang="ru-RU" altLang="ru-RU" sz="1100" dirty="0" smtClean="0">
                <a:solidFill>
                  <a:schemeClr val="bg1"/>
                </a:solidFill>
                <a:latin typeface="Liberation Serif" panose="02020603050405020304" pitchFamily="18" charset="0"/>
                <a:ea typeface="DotumChe" pitchFamily="49" charset="-127"/>
              </a:rPr>
              <a:t> в рамках учебного плана;</a:t>
            </a:r>
          </a:p>
          <a:p>
            <a:pPr algn="ctr">
              <a:buFontTx/>
              <a:buChar char="-"/>
            </a:pPr>
            <a:r>
              <a:rPr lang="ru-RU" altLang="ru-RU" sz="1100" dirty="0" smtClean="0">
                <a:solidFill>
                  <a:schemeClr val="bg1"/>
                </a:solidFill>
                <a:latin typeface="Liberation Serif" panose="02020603050405020304" pitchFamily="18" charset="0"/>
                <a:ea typeface="DotumChe" pitchFamily="49" charset="-127"/>
              </a:rPr>
              <a:t> программы ДО;</a:t>
            </a:r>
          </a:p>
          <a:p>
            <a:pPr algn="ctr">
              <a:buFontTx/>
              <a:buChar char="-"/>
            </a:pPr>
            <a:r>
              <a:rPr lang="ru-RU" altLang="ru-RU" sz="1100" dirty="0" smtClean="0">
                <a:solidFill>
                  <a:schemeClr val="bg1"/>
                </a:solidFill>
                <a:latin typeface="Liberation Serif" panose="02020603050405020304" pitchFamily="18" charset="0"/>
                <a:ea typeface="DotumChe" pitchFamily="49" charset="-127"/>
              </a:rPr>
              <a:t> программы  внеурочной деятельности</a:t>
            </a:r>
          </a:p>
          <a:p>
            <a:pPr algn="ctr"/>
            <a:endParaRPr lang="ru-RU" altLang="ru-RU" sz="1200" b="1" dirty="0">
              <a:solidFill>
                <a:schemeClr val="bg1"/>
              </a:solidFill>
              <a:latin typeface="a_DomIno"/>
              <a:ea typeface="DotumChe" pitchFamily="49" charset="-127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24230" y="34290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DotumChe" pitchFamily="49" charset="-127"/>
              </a:rPr>
              <a:t>Возможность получения </a:t>
            </a:r>
          </a:p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DotumChe" pitchFamily="49" charset="-127"/>
              </a:rPr>
              <a:t>профессии в школе</a:t>
            </a:r>
            <a:endParaRPr lang="ru-RU" altLang="ru-RU" sz="1200" b="1" dirty="0">
              <a:solidFill>
                <a:schemeClr val="bg1"/>
              </a:solidFill>
              <a:latin typeface="Liberation Serif" panose="02020603050405020304" pitchFamily="18" charset="0"/>
              <a:ea typeface="DotumChe" pitchFamily="49" charset="-127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381222" y="4143380"/>
            <a:ext cx="3809191" cy="430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В 2021/2022 учебном году </a:t>
            </a:r>
            <a:r>
              <a:rPr lang="ru-RU" sz="1100" dirty="0" smtClean="0">
                <a:solidFill>
                  <a:srgbClr val="8E0000"/>
                </a:solidFill>
                <a:latin typeface="Liberation Serif" panose="02020603050405020304" pitchFamily="18" charset="0"/>
                <a:ea typeface="PT Astra Serif" pitchFamily="18" charset="-52"/>
              </a:rPr>
              <a:t>139</a:t>
            </a:r>
            <a:r>
              <a:rPr lang="ru-RU" sz="1100" dirty="0" smtClean="0">
                <a:solidFill>
                  <a:srgbClr val="6B3305"/>
                </a:solidFill>
                <a:latin typeface="Liberation Serif" panose="02020603050405020304" pitchFamily="18" charset="0"/>
                <a:ea typeface="PT Astra Serif" pitchFamily="18" charset="-52"/>
              </a:rPr>
              <a:t> 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школьников получили свидетельство о получении рабочей професси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и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7" name="Picture 3" descr="C:\Users\n.antonova\Downloads\IMG-20220524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131457" y="4250536"/>
            <a:ext cx="1500198" cy="2286017"/>
          </a:xfrm>
          <a:prstGeom prst="rect">
            <a:avLst/>
          </a:prstGeom>
          <a:noFill/>
        </p:spPr>
      </p:pic>
      <p:pic>
        <p:nvPicPr>
          <p:cNvPr id="19" name="Picture 2" descr="C:\Users\n.antonova\Downloads\6e648fd6-fb43-43f1-864b-2c539183d7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1222" y="4643446"/>
            <a:ext cx="1257300" cy="1500198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 l="9901" r="8910" b="22771"/>
          <a:stretch>
            <a:fillRect/>
          </a:stretch>
        </p:blipFill>
        <p:spPr bwMode="auto">
          <a:xfrm>
            <a:off x="500923" y="4435084"/>
            <a:ext cx="1352538" cy="163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28" y="1857364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 l="10000" t="17333" r="3000" b="6667"/>
          <a:stretch>
            <a:fillRect/>
          </a:stretch>
        </p:blipFill>
        <p:spPr bwMode="auto">
          <a:xfrm>
            <a:off x="5888608" y="4574267"/>
            <a:ext cx="1790774" cy="156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http://www.fakt-tv.ru/images/k_t5799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3504" y="4429132"/>
            <a:ext cx="18288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0" y="6357958"/>
            <a:ext cx="1219041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Дорожная карта» по улучшению социально-экономического благополучия КМНС, проживающих на территории автономного округа </a:t>
            </a:r>
          </a:p>
          <a:p>
            <a:pPr algn="ctr"/>
            <a:endParaRPr lang="ru-RU" altLang="ru-RU" sz="1400" i="1" dirty="0">
              <a:solidFill>
                <a:srgbClr val="C00000"/>
              </a:solidFill>
              <a:latin typeface="a_DomIno"/>
              <a:ea typeface="DotumChe" pitchFamily="49" charset="-127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8480" y="4433917"/>
            <a:ext cx="1454754" cy="16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Liberation Serif" panose="02020603050405020304" pitchFamily="18" charset="0"/>
                <a:ea typeface="PT Astra Serif" pitchFamily="18" charset="-52"/>
              </a:rPr>
              <a:t>ШКОЛЬНОЕ ОБРАЗОВАНИЕ</a:t>
            </a:r>
            <a:endParaRPr lang="ru-RU" sz="3600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728" y="164305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«ОТЛИЧНИКИ»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290" y="4071942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«ХОРОШИСТЫ»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65852" y="2071678"/>
          <a:ext cx="2786082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65852" y="4429132"/>
          <a:ext cx="285752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7452528" y="1571612"/>
          <a:ext cx="457203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952330" y="3786190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itchFamily="18" charset="-52"/>
                <a:ea typeface="PT Astra Serif" pitchFamily="18" charset="-52"/>
                <a:sym typeface="Wingdings"/>
              </a:rPr>
              <a:t></a:t>
            </a:r>
            <a:r>
              <a:rPr lang="ru-RU" sz="1400" b="1" dirty="0" smtClean="0">
                <a:latin typeface="PT Astra Serif" pitchFamily="18" charset="-52"/>
                <a:ea typeface="PT Astra Serif" pitchFamily="18" charset="-52"/>
              </a:rPr>
              <a:t>Медаль «За особые успехи в учении», </a:t>
            </a:r>
            <a:r>
              <a:rPr lang="ru-RU" sz="1400" dirty="0" smtClean="0">
                <a:latin typeface="PT Astra Serif" pitchFamily="18" charset="-52"/>
                <a:ea typeface="PT Astra Serif" pitchFamily="18" charset="-52"/>
              </a:rPr>
              <a:t>сертификаты «#ГЕНИЮЯМАЛА</a:t>
            </a:r>
            <a:r>
              <a:rPr lang="ru-RU" sz="1400" b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dirty="0" smtClean="0">
                <a:latin typeface="PT Astra Serif" pitchFamily="18" charset="-52"/>
                <a:ea typeface="PT Astra Serif" pitchFamily="18" charset="-52"/>
              </a:rPr>
              <a:t>получили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5 выпускников</a:t>
            </a:r>
            <a:endParaRPr lang="ru-RU" sz="14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6248" y="3786190"/>
            <a:ext cx="3286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itchFamily="18" charset="-52"/>
                <a:ea typeface="PT Astra Serif" pitchFamily="18" charset="-52"/>
                <a:sym typeface="Wingdings"/>
              </a:rPr>
              <a:t></a:t>
            </a:r>
            <a:r>
              <a:rPr lang="ru-RU" sz="1400" b="1" dirty="0" smtClean="0">
                <a:latin typeface="PT Astra Serif" pitchFamily="18" charset="-52"/>
                <a:ea typeface="PT Astra Serif" pitchFamily="18" charset="-52"/>
              </a:rPr>
              <a:t>Аттестат  </a:t>
            </a:r>
            <a:r>
              <a:rPr lang="ru-RU" sz="1400" dirty="0" smtClean="0">
                <a:latin typeface="PT Astra Serif" pitchFamily="18" charset="-52"/>
                <a:ea typeface="PT Astra Serif" pitchFamily="18" charset="-52"/>
              </a:rPr>
              <a:t>об основном общем образовании </a:t>
            </a:r>
            <a:r>
              <a:rPr lang="ru-RU" sz="1400" b="1" dirty="0" smtClean="0">
                <a:latin typeface="PT Astra Serif" pitchFamily="18" charset="-52"/>
                <a:ea typeface="PT Astra Serif" pitchFamily="18" charset="-52"/>
              </a:rPr>
              <a:t>с отличием</a:t>
            </a:r>
            <a:r>
              <a:rPr lang="ru-RU" sz="1400" dirty="0" smtClean="0">
                <a:latin typeface="PT Astra Serif" pitchFamily="18" charset="-52"/>
                <a:ea typeface="PT Astra Serif" pitchFamily="18" charset="-52"/>
              </a:rPr>
              <a:t>:</a:t>
            </a:r>
            <a:r>
              <a:rPr lang="ru-RU" sz="1400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12</a:t>
            </a:r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 выпускников</a:t>
            </a:r>
            <a:endParaRPr lang="ru-RU" sz="14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23438" y="1785926"/>
            <a:ext cx="421484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ü"/>
            </a:pPr>
            <a:r>
              <a:rPr lang="ru-RU" sz="1400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PT Astra Serif" pitchFamily="18" charset="-52"/>
              </a:rPr>
              <a:t>90-98 баллов по ЕГЭ:</a:t>
            </a:r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/>
            </a:r>
            <a:b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</a:br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>Мендыгарина </a:t>
            </a:r>
            <a:r>
              <a:rPr lang="ru-RU" sz="1400" b="1" dirty="0" err="1" smtClean="0">
                <a:latin typeface="Liberation Serif" panose="02020603050405020304" pitchFamily="18" charset="0"/>
                <a:ea typeface="PT Astra Serif" pitchFamily="18" charset="-52"/>
              </a:rPr>
              <a:t>Жансу</a:t>
            </a:r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>, </a:t>
            </a:r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  <a:t> МБОУ ТСОШ (91 б., химия)</a:t>
            </a:r>
          </a:p>
          <a:p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>Яр </a:t>
            </a:r>
            <a:r>
              <a:rPr lang="ru-RU" sz="1400" b="1" dirty="0" err="1" smtClean="0">
                <a:latin typeface="Liberation Serif" panose="02020603050405020304" pitchFamily="18" charset="0"/>
                <a:ea typeface="PT Astra Serif" pitchFamily="18" charset="-52"/>
              </a:rPr>
              <a:t>Карина</a:t>
            </a:r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>,</a:t>
            </a:r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  <a:t> МКОУ АШИ (91 б., русский язык)</a:t>
            </a:r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</a:p>
          <a:p>
            <a:r>
              <a:rPr lang="ru-RU" sz="1400" b="1" dirty="0" err="1" smtClean="0">
                <a:latin typeface="Liberation Serif" panose="02020603050405020304" pitchFamily="18" charset="0"/>
                <a:ea typeface="PT Astra Serif" pitchFamily="18" charset="-52"/>
              </a:rPr>
              <a:t>Ядне</a:t>
            </a:r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> Илья,</a:t>
            </a:r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  <a:t> МКОУ АШИ (93 б., история)</a:t>
            </a:r>
          </a:p>
          <a:p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>Салиндер Ксения, </a:t>
            </a:r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  <a:t>МКОУ ТШИ (94 б., обществознание)</a:t>
            </a:r>
            <a:b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</a:br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>Андреев Антон</a:t>
            </a:r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  <a:t>, МБОУ ТСОШ (90 б., обществознание)</a:t>
            </a:r>
          </a:p>
          <a:p>
            <a:endParaRPr lang="ru-RU" sz="1400" dirty="0" smtClean="0">
              <a:latin typeface="Liberation Serif" panose="02020603050405020304" pitchFamily="18" charset="0"/>
              <a:ea typeface="PT Astra Serif" pitchFamily="18" charset="-52"/>
            </a:endParaRPr>
          </a:p>
          <a:p>
            <a:endParaRPr lang="ru-RU" sz="1400" dirty="0" smtClean="0">
              <a:latin typeface="Liberation Serif" panose="02020603050405020304" pitchFamily="18" charset="0"/>
              <a:ea typeface="PT Astra Serif" pitchFamily="18" charset="-52"/>
            </a:endParaRPr>
          </a:p>
          <a:p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b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</a:br>
            <a:endParaRPr lang="ru-RU" sz="1400" dirty="0"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pic>
        <p:nvPicPr>
          <p:cNvPr id="10242" name="Picture 2" descr="https://taz-edu.ru/images/2/18881633701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9916" y="4643446"/>
            <a:ext cx="2071702" cy="147024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095602" y="3786190"/>
            <a:ext cx="30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itchFamily="18" charset="-52"/>
                <a:ea typeface="PT Astra Serif" pitchFamily="18" charset="-52"/>
                <a:sym typeface="Wingdings"/>
              </a:rPr>
              <a:t>Обладателями </a:t>
            </a:r>
            <a:r>
              <a:rPr lang="ru-RU" sz="1400" b="1" dirty="0" smtClean="0">
                <a:latin typeface="PT Astra Serif" pitchFamily="18" charset="-52"/>
                <a:ea typeface="PT Astra Serif" pitchFamily="18" charset="-52"/>
                <a:sym typeface="Wingdings"/>
              </a:rPr>
              <a:t>гранта Губернатора Ямала </a:t>
            </a:r>
            <a:r>
              <a:rPr lang="ru-RU" sz="1400" dirty="0" smtClean="0">
                <a:latin typeface="PT Astra Serif" pitchFamily="18" charset="-52"/>
                <a:ea typeface="PT Astra Serif" pitchFamily="18" charset="-52"/>
                <a:sym typeface="Wingdings"/>
              </a:rPr>
              <a:t>стали </a:t>
            </a:r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6 обучающихся   </a:t>
            </a:r>
            <a:endParaRPr lang="ru-RU" sz="14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206" y="4714884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ОЦЕНКА КАЧЕСТВА ОБРАЗОВАНИЯ 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object 48"/>
          <p:cNvGraphicFramePr>
            <a:graphicFrameLocks noGrp="1"/>
          </p:cNvGraphicFramePr>
          <p:nvPr/>
        </p:nvGraphicFramePr>
        <p:xfrm>
          <a:off x="2451869" y="2357430"/>
          <a:ext cx="3429022" cy="331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012"/>
                <a:gridCol w="1022275"/>
                <a:gridCol w="1182735"/>
              </a:tblGrid>
              <a:tr h="35941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Качество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Средний балл</a:t>
                      </a:r>
                      <a:endParaRPr sz="1400" b="1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68,1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81,8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>
                          <a:latin typeface="Times New Roman"/>
                          <a:cs typeface="Times New Roman"/>
                        </a:rPr>
                        <a:t>Информатика</a:t>
                      </a:r>
                      <a:r>
                        <a:rPr sz="1200" spc="-20">
                          <a:latin typeface="Times New Roman"/>
                          <a:cs typeface="Times New Roman"/>
                        </a:rPr>
                        <a:t> 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63,9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69,4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Родной язык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54,8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ject 49"/>
          <p:cNvSpPr txBox="1"/>
          <p:nvPr/>
        </p:nvSpPr>
        <p:spPr>
          <a:xfrm>
            <a:off x="165852" y="2071678"/>
            <a:ext cx="2256790" cy="343844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11125">
              <a:lnSpc>
                <a:spcPct val="100699"/>
              </a:lnSpc>
              <a:spcBef>
                <a:spcPts val="85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281</a:t>
            </a:r>
            <a:r>
              <a:rPr sz="2000" b="1" spc="-3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smtClean="0">
                <a:latin typeface="Times New Roman"/>
                <a:cs typeface="Times New Roman"/>
              </a:rPr>
              <a:t>обучающи</a:t>
            </a:r>
            <a:r>
              <a:rPr lang="ru-RU" sz="1200" spc="-10" dirty="0" err="1" smtClean="0">
                <a:latin typeface="Times New Roman"/>
                <a:cs typeface="Times New Roman"/>
              </a:rPr>
              <a:t>й</a:t>
            </a:r>
            <a:r>
              <a:rPr sz="1200" spc="-10" smtClean="0">
                <a:latin typeface="Times New Roman"/>
                <a:cs typeface="Times New Roman"/>
              </a:rPr>
              <a:t>ся</a:t>
            </a:r>
            <a:r>
              <a:rPr sz="1200" spc="20" smtClean="0">
                <a:latin typeface="Times New Roman"/>
                <a:cs typeface="Times New Roman"/>
              </a:rPr>
              <a:t> </a:t>
            </a:r>
            <a:r>
              <a:rPr sz="1200" spc="-10" smtClean="0">
                <a:latin typeface="Times New Roman"/>
                <a:cs typeface="Times New Roman"/>
              </a:rPr>
              <a:t>получил</a:t>
            </a:r>
            <a:r>
              <a:rPr lang="ru-RU" sz="1200" spc="-10" dirty="0" smtClean="0">
                <a:latin typeface="Times New Roman"/>
                <a:cs typeface="Times New Roman"/>
              </a:rPr>
              <a:t> </a:t>
            </a:r>
            <a:r>
              <a:rPr sz="1200" smtClean="0">
                <a:latin typeface="Times New Roman"/>
                <a:cs typeface="Times New Roman"/>
              </a:rPr>
              <a:t>аттестат</a:t>
            </a:r>
            <a:r>
              <a:rPr sz="1200" spc="5" smtClean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основном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общем </a:t>
            </a:r>
            <a:r>
              <a:rPr sz="1200" dirty="0">
                <a:latin typeface="Times New Roman"/>
                <a:cs typeface="Times New Roman"/>
              </a:rPr>
              <a:t>образовании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</a:t>
            </a:r>
            <a:r>
              <a:rPr sz="1200" spc="-10">
                <a:latin typeface="Times New Roman"/>
                <a:cs typeface="Times New Roman"/>
              </a:rPr>
              <a:t>100</a:t>
            </a:r>
            <a:r>
              <a:rPr sz="1200" spc="-10" smtClean="0">
                <a:latin typeface="Times New Roman"/>
                <a:cs typeface="Times New Roman"/>
              </a:rPr>
              <a:t>%)</a:t>
            </a:r>
            <a:endParaRPr lang="ru-RU" sz="1200" spc="-10" dirty="0" smtClean="0">
              <a:latin typeface="Times New Roman"/>
              <a:cs typeface="Times New Roman"/>
            </a:endParaRPr>
          </a:p>
          <a:p>
            <a:pPr marL="12700" marR="111125">
              <a:lnSpc>
                <a:spcPct val="100699"/>
              </a:lnSpc>
              <a:spcBef>
                <a:spcPts val="85"/>
              </a:spcBef>
            </a:pPr>
            <a:endParaRPr lang="ru-RU" sz="1200" spc="-10" dirty="0" smtClean="0">
              <a:latin typeface="Times New Roman"/>
              <a:cs typeface="Times New Roman"/>
            </a:endParaRPr>
          </a:p>
          <a:p>
            <a:pPr marL="12700" marR="111125">
              <a:spcBef>
                <a:spcPts val="85"/>
              </a:spcBef>
            </a:pPr>
            <a:r>
              <a:rPr lang="ru-RU" sz="20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28 </a:t>
            </a:r>
            <a:r>
              <a:rPr lang="ru-RU" sz="1200" spc="-10" dirty="0" smtClean="0">
                <a:latin typeface="Times New Roman"/>
                <a:cs typeface="Times New Roman"/>
              </a:rPr>
              <a:t>обучающихся по АОП  получили свидетельства об окончании обучения</a:t>
            </a:r>
          </a:p>
          <a:p>
            <a:pPr marL="12700" marR="111125">
              <a:spcBef>
                <a:spcPts val="85"/>
              </a:spcBef>
            </a:pPr>
            <a:endParaRPr sz="20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/>
            <a:r>
              <a:rPr lang="ru-RU" sz="2000" b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12</a:t>
            </a:r>
            <a:r>
              <a:rPr sz="2000" b="1" spc="-3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>
                <a:latin typeface="Times New Roman"/>
                <a:cs typeface="Times New Roman"/>
              </a:rPr>
              <a:t>девятиклассников</a:t>
            </a:r>
            <a:r>
              <a:rPr sz="1200" spc="35"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latin typeface="Times New Roman"/>
                <a:cs typeface="Times New Roman"/>
              </a:rPr>
              <a:t>получили аттестат особого образца  </a:t>
            </a:r>
            <a:r>
              <a:rPr lang="ru-RU" sz="12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(2021 – 11, 2020 – 10)</a:t>
            </a:r>
            <a:endParaRPr lang="ru-RU" sz="1200" spc="-25" dirty="0" smtClean="0">
              <a:latin typeface="Times New Roman"/>
              <a:cs typeface="Times New Roman"/>
            </a:endParaRPr>
          </a:p>
          <a:p>
            <a:pPr marL="12700">
              <a:lnSpc>
                <a:spcPts val="1425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/>
            <a:r>
              <a:rPr lang="ru-RU" sz="2000" b="1" spc="-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lang="en-US" sz="2000" b="1" spc="-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00%</a:t>
            </a:r>
            <a:r>
              <a:rPr lang="ru-RU" sz="2000" b="1" spc="-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smtClean="0">
                <a:latin typeface="Times New Roman"/>
                <a:cs typeface="Times New Roman"/>
              </a:rPr>
              <a:t>обучающи</a:t>
            </a:r>
            <a:r>
              <a:rPr lang="ru-RU" sz="1200" spc="-10" dirty="0" err="1" smtClean="0">
                <a:latin typeface="Times New Roman"/>
                <a:cs typeface="Times New Roman"/>
              </a:rPr>
              <a:t>хс</a:t>
            </a:r>
            <a:r>
              <a:rPr sz="1200" spc="-10" smtClean="0">
                <a:latin typeface="Times New Roman"/>
                <a:cs typeface="Times New Roman"/>
              </a:rPr>
              <a:t>я</a:t>
            </a:r>
            <a:r>
              <a:rPr sz="1200" spc="15" smtClean="0">
                <a:latin typeface="Times New Roman"/>
                <a:cs typeface="Times New Roman"/>
              </a:rPr>
              <a:t> </a:t>
            </a:r>
            <a:r>
              <a:rPr sz="1200" spc="-10" smtClean="0">
                <a:latin typeface="Times New Roman"/>
                <a:cs typeface="Times New Roman"/>
              </a:rPr>
              <a:t>п</a:t>
            </a:r>
            <a:r>
              <a:rPr lang="ru-RU" sz="1200" spc="-10" dirty="0" smtClean="0">
                <a:latin typeface="Times New Roman"/>
                <a:cs typeface="Times New Roman"/>
              </a:rPr>
              <a:t>преодолели минимальный порог по всем предметам.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672" y="157161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ОСНОВНОЕ ОБЩЕЕ ОБРАЗОВАНИЕ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(9 класс)</a:t>
            </a:r>
            <a:endParaRPr lang="ru-RU" sz="1200" b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631389" y="3892553"/>
            <a:ext cx="4786346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6"/>
          <p:cNvGraphicFramePr>
            <a:graphicFrameLocks noGrp="1"/>
          </p:cNvGraphicFramePr>
          <p:nvPr/>
        </p:nvGraphicFramePr>
        <p:xfrm>
          <a:off x="8166908" y="2428868"/>
          <a:ext cx="3786214" cy="3622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198"/>
                <a:gridCol w="1214446"/>
                <a:gridCol w="642942"/>
                <a:gridCol w="428628"/>
              </a:tblGrid>
              <a:tr h="244580">
                <a:tc rowSpan="2">
                  <a:txBody>
                    <a:bodyPr/>
                    <a:lstStyle/>
                    <a:p>
                      <a:pPr marL="91440" marR="6089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Учебный предмет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Средний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балл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118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86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spc="-10" dirty="0" smtClean="0">
                          <a:latin typeface="Times New Roman"/>
                          <a:cs typeface="Times New Roman"/>
                        </a:rPr>
                        <a:t>Тазовский</a:t>
                      </a:r>
                      <a:r>
                        <a:rPr lang="ru-RU" sz="1200" b="1" spc="-10" baseline="0" dirty="0" smtClean="0">
                          <a:latin typeface="Times New Roman"/>
                          <a:cs typeface="Times New Roman"/>
                        </a:rPr>
                        <a:t> район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ЯНАО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РФ</a:t>
                      </a: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58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2551">
                <a:tc>
                  <a:txBody>
                    <a:bodyPr/>
                    <a:lstStyle/>
                    <a:p>
                      <a:pPr marL="91440" marR="5740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Математика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(проф.)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64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64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64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59,5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64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64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64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70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857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73,3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70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9" name="object 7"/>
          <p:cNvSpPr txBox="1"/>
          <p:nvPr/>
        </p:nvSpPr>
        <p:spPr>
          <a:xfrm>
            <a:off x="6166644" y="1714488"/>
            <a:ext cx="1643074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lang="ru-RU" sz="2000" b="1" spc="-80" dirty="0" smtClean="0">
                <a:solidFill>
                  <a:srgbClr val="C00000"/>
                </a:solidFill>
                <a:latin typeface="Times New Roman"/>
                <a:cs typeface="Times New Roman"/>
              </a:rPr>
              <a:t>86</a:t>
            </a:r>
            <a:r>
              <a:rPr sz="2000" b="1" spc="-8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выпускников </a:t>
            </a:r>
            <a:r>
              <a:rPr sz="1200" dirty="0">
                <a:latin typeface="Times New Roman"/>
                <a:cs typeface="Times New Roman"/>
              </a:rPr>
              <a:t>получили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аттестат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о </a:t>
            </a:r>
            <a:r>
              <a:rPr sz="1200" dirty="0">
                <a:latin typeface="Times New Roman"/>
                <a:cs typeface="Times New Roman"/>
              </a:rPr>
              <a:t>среднем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общем </a:t>
            </a:r>
            <a:r>
              <a:rPr sz="1200">
                <a:latin typeface="Times New Roman"/>
                <a:cs typeface="Times New Roman"/>
              </a:rPr>
              <a:t>образовании</a:t>
            </a:r>
            <a:r>
              <a:rPr sz="1200" spc="-40">
                <a:latin typeface="Times New Roman"/>
                <a:cs typeface="Times New Roman"/>
              </a:rPr>
              <a:t> </a:t>
            </a:r>
            <a:r>
              <a:rPr sz="1200" smtClean="0">
                <a:latin typeface="Times New Roman"/>
                <a:cs typeface="Times New Roman"/>
              </a:rPr>
              <a:t>(</a:t>
            </a:r>
            <a:r>
              <a:rPr lang="ru-RU" sz="1200" dirty="0" smtClean="0">
                <a:latin typeface="Times New Roman"/>
                <a:cs typeface="Times New Roman"/>
              </a:rPr>
              <a:t>99</a:t>
            </a:r>
            <a:r>
              <a:rPr sz="1200" spc="-25" smtClean="0">
                <a:latin typeface="Times New Roman"/>
                <a:cs typeface="Times New Roman"/>
              </a:rPr>
              <a:t>%)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6166644" y="2643182"/>
            <a:ext cx="2023240" cy="365548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/>
            <a:r>
              <a:rPr lang="ru-RU" sz="20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5 (5,7%) </a:t>
            </a:r>
          </a:p>
          <a:p>
            <a:pPr marL="12700"/>
            <a:r>
              <a:rPr lang="ru-RU" sz="1200" spc="-25" dirty="0" smtClean="0">
                <a:latin typeface="Times New Roman"/>
                <a:cs typeface="Times New Roman"/>
              </a:rPr>
              <a:t>выпускников получили</a:t>
            </a:r>
            <a:r>
              <a:rPr lang="ru-RU" sz="1400" spc="-25" dirty="0" smtClean="0">
                <a:latin typeface="Times New Roman"/>
                <a:cs typeface="Times New Roman"/>
              </a:rPr>
              <a:t>  аттестат с отличием и медаль </a:t>
            </a:r>
            <a:r>
              <a:rPr lang="ru-RU" sz="14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(2021 – 5; </a:t>
            </a:r>
          </a:p>
          <a:p>
            <a:pPr marL="12700"/>
            <a:r>
              <a:rPr lang="ru-RU" sz="14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2020 – 7)</a:t>
            </a:r>
          </a:p>
          <a:p>
            <a:pPr marL="12700"/>
            <a:endParaRPr lang="ru-RU" sz="1400" spc="-25" dirty="0" smtClean="0">
              <a:latin typeface="Times New Roman"/>
              <a:cs typeface="Times New Roman"/>
            </a:endParaRPr>
          </a:p>
          <a:p>
            <a:pPr marL="12700">
              <a:lnSpc>
                <a:spcPts val="2385"/>
              </a:lnSpc>
            </a:pPr>
            <a:r>
              <a:rPr lang="ru-RU" sz="20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13,8</a:t>
            </a:r>
            <a:r>
              <a:rPr sz="2000" b="1" spc="-25" smtClean="0">
                <a:solidFill>
                  <a:srgbClr val="C00000"/>
                </a:solidFill>
                <a:latin typeface="Times New Roman"/>
                <a:cs typeface="Times New Roman"/>
              </a:rPr>
              <a:t>%</a:t>
            </a:r>
            <a:endParaRPr sz="2000">
              <a:latin typeface="Times New Roman"/>
              <a:cs typeface="Times New Roman"/>
            </a:endParaRPr>
          </a:p>
          <a:p>
            <a:pPr marL="12700" marR="327025">
              <a:lnSpc>
                <a:spcPct val="100000"/>
              </a:lnSpc>
              <a:spcBef>
                <a:spcPts val="35"/>
              </a:spcBef>
            </a:pPr>
            <a:r>
              <a:rPr lang="ru-RU" sz="1200" spc="-10" dirty="0" smtClean="0">
                <a:latin typeface="Times New Roman"/>
                <a:cs typeface="Times New Roman"/>
              </a:rPr>
              <a:t> </a:t>
            </a:r>
            <a:r>
              <a:rPr sz="1200" spc="-10" smtClean="0">
                <a:latin typeface="Times New Roman"/>
                <a:cs typeface="Times New Roman"/>
              </a:rPr>
              <a:t>получили </a:t>
            </a:r>
            <a:r>
              <a:rPr sz="1200" spc="-10">
                <a:latin typeface="Times New Roman"/>
                <a:cs typeface="Times New Roman"/>
              </a:rPr>
              <a:t>результат</a:t>
            </a:r>
            <a:r>
              <a:rPr sz="1200" spc="-30">
                <a:latin typeface="Times New Roman"/>
                <a:cs typeface="Times New Roman"/>
              </a:rPr>
              <a:t> </a:t>
            </a:r>
            <a:r>
              <a:rPr lang="ru-RU" sz="1200" spc="-30" dirty="0" smtClean="0">
                <a:latin typeface="Times New Roman"/>
                <a:cs typeface="Times New Roman"/>
              </a:rPr>
              <a:t>  </a:t>
            </a:r>
            <a:r>
              <a:rPr sz="1200" smtClean="0">
                <a:latin typeface="Times New Roman"/>
                <a:cs typeface="Times New Roman"/>
              </a:rPr>
              <a:t>«</a:t>
            </a:r>
            <a:r>
              <a:rPr sz="1200" dirty="0">
                <a:latin typeface="Times New Roman"/>
                <a:cs typeface="Times New Roman"/>
              </a:rPr>
              <a:t>80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и </a:t>
            </a:r>
            <a:r>
              <a:rPr sz="1200" dirty="0">
                <a:latin typeface="Times New Roman"/>
                <a:cs typeface="Times New Roman"/>
              </a:rPr>
              <a:t>более»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баллов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mtClean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00</a:t>
            </a:r>
            <a:r>
              <a:rPr sz="2000" b="1" spc="-50" smtClean="0">
                <a:solidFill>
                  <a:srgbClr val="C00000"/>
                </a:solidFill>
                <a:latin typeface="Times New Roman"/>
                <a:cs typeface="Times New Roman"/>
              </a:rPr>
              <a:t>%</a:t>
            </a:r>
            <a:endParaRPr sz="2000">
              <a:latin typeface="Times New Roman"/>
              <a:cs typeface="Times New Roman"/>
            </a:endParaRPr>
          </a:p>
          <a:p>
            <a:pPr marL="12700" marR="268605">
              <a:lnSpc>
                <a:spcPct val="100000"/>
              </a:lnSpc>
              <a:spcBef>
                <a:spcPts val="35"/>
              </a:spcBef>
            </a:pPr>
            <a:r>
              <a:rPr lang="ru-RU" sz="1200" spc="-10" dirty="0" smtClean="0">
                <a:latin typeface="Times New Roman"/>
                <a:cs typeface="Times New Roman"/>
              </a:rPr>
              <a:t> преодолели   мин.порог по  предметам: </a:t>
            </a:r>
            <a:r>
              <a:rPr lang="ru-RU" sz="1200" i="1" dirty="0" smtClean="0">
                <a:latin typeface="PT Astra Serif" pitchFamily="18" charset="-52"/>
                <a:ea typeface="PT Astra Serif" pitchFamily="18" charset="-52"/>
              </a:rPr>
              <a:t>русский язык, математика (профиль.), география,</a:t>
            </a:r>
            <a:r>
              <a:rPr lang="ru-RU" sz="1200" b="1" i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информатика, литература, история, английский язык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9520" y="157161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СРЕДНЕЕ ОБЩЕЕ ОБРАЗОВАНИЕ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(11 класс) </a:t>
            </a:r>
            <a:endParaRPr lang="ru-RU" sz="1200" b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290" y="1357298"/>
            <a:ext cx="3428578" cy="857256"/>
          </a:xfrm>
        </p:spPr>
        <p:txBody>
          <a:bodyPr>
            <a:normAutofit/>
          </a:bodyPr>
          <a:lstStyle/>
          <a:p>
            <a: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готовности первоклассников</a:t>
            </a:r>
            <a:b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обучению в школе</a:t>
            </a:r>
            <a:endParaRPr lang="ru-RU" sz="1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90434" y="2143116"/>
          <a:ext cx="352381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166248" y="1357298"/>
            <a:ext cx="342857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Доля пятиклассников, достигших уровня обязательной подготовки (базового</a:t>
            </a:r>
            <a:r>
              <a:rPr kumimoji="0" lang="ru-RU" sz="1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уровня)</a:t>
            </a:r>
            <a:endParaRPr kumimoji="0" lang="ru-RU" sz="1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428535" y="2143116"/>
          <a:ext cx="295238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309520" y="2143116"/>
          <a:ext cx="314286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523834" y="1428736"/>
            <a:ext cx="342857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Успешность выполнения заданий  обучающимися 10-х классов по трем типам проблем (оценка компетентности)</a:t>
            </a:r>
            <a:endParaRPr kumimoji="0" lang="ru-RU" sz="10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9238027" y="2000240"/>
          <a:ext cx="2952386" cy="399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9523784" y="1357298"/>
            <a:ext cx="2666629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Функциональная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грамотность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(решаемость заданий)</a:t>
            </a:r>
            <a:endParaRPr kumimoji="0" lang="ru-RU" sz="10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1"/>
          <p:cNvSpPr txBox="1">
            <a:spLocks/>
          </p:cNvSpPr>
          <p:nvPr/>
        </p:nvSpPr>
        <p:spPr>
          <a:xfrm>
            <a:off x="808794" y="0"/>
            <a:ext cx="1036185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50800"/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Times New Roman" pitchFamily="18" charset="0"/>
              </a:rPr>
              <a:t>ВНЕШНИЕ ОЦЕНОЧНЫЕ ПРОЦЕДУРЫ</a:t>
            </a:r>
            <a:endParaRPr kumimoji="0" lang="ru-RU" sz="3600" b="1" i="0" u="none" strike="noStrike" kern="1200" cap="none" spc="0" normalizeH="0" baseline="0" noProof="0" dirty="0">
              <a:ln w="50800"/>
              <a:solidFill>
                <a:schemeClr val="bg1"/>
              </a:solidFill>
              <a:effectLst/>
              <a:uLnTx/>
              <a:uFillTx/>
              <a:latin typeface="Liberation Serif" panose="02020603050405020304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НОВЫЕ ВОЗМОЖНОСТИ ДЛЯ КАЖДОГО</a:t>
            </a:r>
            <a:endParaRPr lang="ru-RU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761126" y="1857364"/>
          <a:ext cx="5429287" cy="2208276"/>
        </p:xfrm>
        <a:graphic>
          <a:graphicData uri="http://schemas.openxmlformats.org/drawingml/2006/table">
            <a:tbl>
              <a:tblPr/>
              <a:tblGrid>
                <a:gridCol w="960298"/>
                <a:gridCol w="557461"/>
                <a:gridCol w="556299"/>
                <a:gridCol w="631285"/>
                <a:gridCol w="633611"/>
                <a:gridCol w="591757"/>
                <a:gridCol w="935302"/>
                <a:gridCol w="563274"/>
              </a:tblGrid>
              <a:tr h="844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МОО/проект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БП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Рег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100" b="1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фед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. этап </a:t>
                      </a: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ВОШ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Первая арктическая олимпиада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Умножая таланты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Calibri"/>
                          <a:ea typeface="Times New Roman"/>
                          <a:cs typeface="Times New Roman"/>
                        </a:rPr>
                        <a:t>Абилимпикс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WS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ТСОШ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ТШИ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ГСОШ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АШИ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ГШИ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НШИ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11"/>
          <p:cNvGrpSpPr/>
          <p:nvPr/>
        </p:nvGrpSpPr>
        <p:grpSpPr>
          <a:xfrm>
            <a:off x="6881024" y="2928934"/>
            <a:ext cx="5500694" cy="3071834"/>
            <a:chOff x="3643306" y="2071678"/>
            <a:chExt cx="5500694" cy="3071834"/>
          </a:xfrm>
        </p:grpSpPr>
        <p:sp>
          <p:nvSpPr>
            <p:cNvPr id="13" name="Ромб 12"/>
            <p:cNvSpPr/>
            <p:nvPr/>
          </p:nvSpPr>
          <p:spPr>
            <a:xfrm>
              <a:off x="4643438" y="207167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4" name="Ромб 13"/>
            <p:cNvSpPr/>
            <p:nvPr/>
          </p:nvSpPr>
          <p:spPr>
            <a:xfrm>
              <a:off x="5214942" y="207167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5" name="Ромб 14"/>
            <p:cNvSpPr/>
            <p:nvPr/>
          </p:nvSpPr>
          <p:spPr>
            <a:xfrm>
              <a:off x="8572528" y="207167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" name="Ромб 15"/>
            <p:cNvSpPr/>
            <p:nvPr/>
          </p:nvSpPr>
          <p:spPr>
            <a:xfrm>
              <a:off x="7000892" y="207167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7" name="Ромб 16"/>
            <p:cNvSpPr/>
            <p:nvPr/>
          </p:nvSpPr>
          <p:spPr>
            <a:xfrm>
              <a:off x="6500826" y="207167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5929322" y="2071678"/>
              <a:ext cx="142876" cy="142876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9" name="Ромб 18"/>
            <p:cNvSpPr/>
            <p:nvPr/>
          </p:nvSpPr>
          <p:spPr>
            <a:xfrm>
              <a:off x="6500826" y="2214554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20" name="Ромб 19"/>
            <p:cNvSpPr/>
            <p:nvPr/>
          </p:nvSpPr>
          <p:spPr>
            <a:xfrm>
              <a:off x="4643438" y="242886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21" name="Ромб 20"/>
            <p:cNvSpPr/>
            <p:nvPr/>
          </p:nvSpPr>
          <p:spPr>
            <a:xfrm>
              <a:off x="4643438" y="278605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22" name="Ромб 21"/>
            <p:cNvSpPr/>
            <p:nvPr/>
          </p:nvSpPr>
          <p:spPr>
            <a:xfrm>
              <a:off x="6500826" y="242886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23" name="Ромб 22"/>
            <p:cNvSpPr/>
            <p:nvPr/>
          </p:nvSpPr>
          <p:spPr>
            <a:xfrm>
              <a:off x="6500826" y="278605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grpSp>
          <p:nvGrpSpPr>
            <p:cNvPr id="5" name="Группа 58"/>
            <p:cNvGrpSpPr/>
            <p:nvPr/>
          </p:nvGrpSpPr>
          <p:grpSpPr>
            <a:xfrm>
              <a:off x="3643306" y="3071810"/>
              <a:ext cx="5500694" cy="2071702"/>
              <a:chOff x="3643306" y="3071810"/>
              <a:chExt cx="5500694" cy="2071702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3643306" y="3929066"/>
                <a:ext cx="2286016" cy="12144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endParaRPr lang="ru-RU" sz="1200" b="1" dirty="0" smtClean="0">
                  <a:solidFill>
                    <a:srgbClr val="C00000"/>
                  </a:solidFill>
                </a:endParaRP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ПРОЕКТ </a:t>
                </a: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«УМНОЖАЯ </a:t>
                </a: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ТАЛАНТЫ»</a:t>
                </a:r>
              </a:p>
              <a:p>
                <a:pPr lvl="0" algn="ctr"/>
                <a:endParaRPr lang="ru-RU" sz="1200" b="1" dirty="0" smtClean="0">
                  <a:solidFill>
                    <a:srgbClr val="C00000"/>
                  </a:solidFill>
                </a:endParaRPr>
              </a:p>
              <a:p>
                <a:pPr lvl="0"/>
                <a:r>
                  <a:rPr lang="ru-RU" sz="1200" b="1" dirty="0" smtClean="0"/>
                  <a:t>Участников - 14</a:t>
                </a:r>
              </a:p>
              <a:p>
                <a:pPr lvl="0"/>
                <a:r>
                  <a:rPr lang="ru-RU" sz="1200" b="1" dirty="0" smtClean="0"/>
                  <a:t>Призеров - 5</a:t>
                </a:r>
              </a:p>
              <a:p>
                <a:pPr lvl="0"/>
                <a:endParaRPr lang="ru-RU" sz="1200" b="1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572000" y="3500438"/>
                <a:ext cx="2286016" cy="12144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endParaRPr lang="ru-RU" sz="1200" b="1" dirty="0" smtClean="0">
                  <a:solidFill>
                    <a:srgbClr val="C00000"/>
                  </a:solidFill>
                </a:endParaRP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ПЕРВАЯ </a:t>
                </a: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АРКТИЧЕСКАЯ </a:t>
                </a: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ОЛИМПИАДА</a:t>
                </a:r>
              </a:p>
              <a:p>
                <a:pPr lvl="0"/>
                <a:endParaRPr lang="ru-RU" sz="1200" b="1" dirty="0" smtClean="0">
                  <a:solidFill>
                    <a:srgbClr val="C00000"/>
                  </a:solidFill>
                </a:endParaRPr>
              </a:p>
              <a:p>
                <a:pPr lvl="0"/>
                <a:r>
                  <a:rPr lang="ru-RU" sz="1200" b="1" dirty="0" smtClean="0"/>
                  <a:t>Участников - 61</a:t>
                </a:r>
              </a:p>
              <a:p>
                <a:pPr lvl="0"/>
                <a:r>
                  <a:rPr lang="ru-RU" sz="1200" b="1" dirty="0" smtClean="0"/>
                  <a:t>Призеров - 8</a:t>
                </a:r>
              </a:p>
              <a:p>
                <a:pPr lvl="0"/>
                <a:endParaRPr lang="ru-RU" sz="1200" b="1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715008" y="3214686"/>
                <a:ext cx="2286016" cy="12144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endParaRPr lang="ru-RU" sz="1200" b="1" dirty="0" smtClean="0">
                  <a:solidFill>
                    <a:srgbClr val="C00000"/>
                  </a:solidFill>
                </a:endParaRP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ПРОФИЛЬНЫЕ </a:t>
                </a: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СМЕНЫ</a:t>
                </a: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«СИРИУС», </a:t>
                </a:r>
              </a:p>
              <a:p>
                <a:pPr lvl="0"/>
                <a:r>
                  <a:rPr lang="ru-RU" sz="1200" b="1" dirty="0" smtClean="0">
                    <a:solidFill>
                      <a:srgbClr val="C00000"/>
                    </a:solidFill>
                  </a:rPr>
                  <a:t>«АРТЕК</a:t>
                </a:r>
              </a:p>
              <a:p>
                <a:pPr lvl="0"/>
                <a:r>
                  <a:rPr lang="ru-RU" sz="1200" b="1" dirty="0" smtClean="0"/>
                  <a:t>64 школьника</a:t>
                </a:r>
              </a:p>
              <a:p>
                <a:pPr lvl="0"/>
                <a:endParaRPr lang="ru-RU" sz="1200" b="1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857984" y="3071810"/>
                <a:ext cx="2286016" cy="107157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endParaRPr lang="ru-RU" sz="1400" b="1" dirty="0" smtClean="0">
                  <a:solidFill>
                    <a:srgbClr val="C00000"/>
                  </a:solidFill>
                </a:endParaRPr>
              </a:p>
              <a:p>
                <a:pPr lvl="0" algn="ctr"/>
                <a:r>
                  <a:rPr lang="ru-RU" sz="1400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lvl="0" algn="ctr"/>
                <a:r>
                  <a:rPr lang="ru-RU" sz="1400" b="1" dirty="0" smtClean="0">
                    <a:solidFill>
                      <a:srgbClr val="C00000"/>
                    </a:solidFill>
                  </a:rPr>
                  <a:t>«ОБРАЗОВАТЕЛЬНЫЙ СЕРТИФИКАТ»</a:t>
                </a:r>
              </a:p>
              <a:p>
                <a:pPr lvl="0"/>
                <a:r>
                  <a:rPr lang="ru-RU" sz="1200" b="1" dirty="0" smtClean="0"/>
                  <a:t>2020 -   7 школьников</a:t>
                </a:r>
              </a:p>
              <a:p>
                <a:pPr lvl="0"/>
                <a:r>
                  <a:rPr lang="ru-RU" sz="1200" b="1" dirty="0" smtClean="0"/>
                  <a:t>2021 – 6 школьников</a:t>
                </a:r>
              </a:p>
              <a:p>
                <a:pPr lvl="0"/>
                <a:r>
                  <a:rPr lang="ru-RU" sz="1200" b="1" dirty="0" smtClean="0"/>
                  <a:t>2022 – 6 школьников</a:t>
                </a:r>
              </a:p>
              <a:p>
                <a:pPr lvl="0" algn="ctr"/>
                <a:endParaRPr lang="ru-RU" sz="1400" b="1" dirty="0" smtClean="0"/>
              </a:p>
              <a:p>
                <a:pPr lvl="0"/>
                <a:endParaRPr lang="ru-RU" b="1" dirty="0"/>
              </a:p>
            </p:txBody>
          </p:sp>
        </p:grpSp>
        <p:sp>
          <p:nvSpPr>
            <p:cNvPr id="25" name="Ромб 24"/>
            <p:cNvSpPr/>
            <p:nvPr/>
          </p:nvSpPr>
          <p:spPr>
            <a:xfrm>
              <a:off x="7858148" y="2214554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26" name="Ромб 25"/>
            <p:cNvSpPr/>
            <p:nvPr/>
          </p:nvSpPr>
          <p:spPr>
            <a:xfrm>
              <a:off x="5857884" y="2643182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27" name="Ромб 26"/>
            <p:cNvSpPr/>
            <p:nvPr/>
          </p:nvSpPr>
          <p:spPr>
            <a:xfrm>
              <a:off x="7858148" y="2643182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28" name="Ромб 27"/>
            <p:cNvSpPr/>
            <p:nvPr/>
          </p:nvSpPr>
          <p:spPr>
            <a:xfrm>
              <a:off x="8572528" y="242886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29" name="Ромб 28"/>
            <p:cNvSpPr/>
            <p:nvPr/>
          </p:nvSpPr>
          <p:spPr>
            <a:xfrm>
              <a:off x="7858148" y="2857496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30" name="Ромб 29"/>
            <p:cNvSpPr/>
            <p:nvPr/>
          </p:nvSpPr>
          <p:spPr>
            <a:xfrm>
              <a:off x="5643570" y="2071678"/>
              <a:ext cx="142876" cy="142876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</p:grpSp>
      <p:grpSp>
        <p:nvGrpSpPr>
          <p:cNvPr id="6" name="Группа 58"/>
          <p:cNvGrpSpPr/>
          <p:nvPr/>
        </p:nvGrpSpPr>
        <p:grpSpPr>
          <a:xfrm>
            <a:off x="523042" y="1643050"/>
            <a:ext cx="4929222" cy="3776690"/>
            <a:chOff x="237290" y="1795450"/>
            <a:chExt cx="4929222" cy="377669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37290" y="3929066"/>
              <a:ext cx="4786346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2400" b="1" dirty="0" smtClean="0">
                  <a:solidFill>
                    <a:schemeClr val="bg1"/>
                  </a:solidFill>
                  <a:latin typeface="Liberation Serif" pitchFamily="18" charset="0"/>
                  <a:ea typeface="DotumChe" pitchFamily="49" charset="-127"/>
                </a:rPr>
                <a:t>4993 обучающихся – охват муниципальной услугой</a:t>
              </a:r>
              <a:endParaRPr lang="ru-RU" altLang="ru-RU" sz="2400" b="1" dirty="0">
                <a:solidFill>
                  <a:schemeClr val="bg1"/>
                </a:solidFill>
                <a:latin typeface="Liberation Serif" pitchFamily="18" charset="0"/>
                <a:ea typeface="DotumChe" pitchFamily="49" charset="-127"/>
              </a:endParaRPr>
            </a:p>
          </p:txBody>
        </p:sp>
        <p:sp>
          <p:nvSpPr>
            <p:cNvPr id="61" name="Прямоугольная выноска 60"/>
            <p:cNvSpPr/>
            <p:nvPr/>
          </p:nvSpPr>
          <p:spPr>
            <a:xfrm>
              <a:off x="2451868" y="2857496"/>
              <a:ext cx="2357454" cy="857256"/>
            </a:xfrm>
            <a:prstGeom prst="wedgeRectCallout">
              <a:avLst>
                <a:gd name="adj1" fmla="val -37798"/>
                <a:gd name="adj2" fmla="val -79351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Liberation Serif" pitchFamily="18" charset="0"/>
                </a:rPr>
                <a:t>15 ОО – поставщиков образовательных услуг</a:t>
              </a:r>
              <a:endParaRPr lang="ru-RU" dirty="0">
                <a:solidFill>
                  <a:schemeClr val="tx1"/>
                </a:solidFill>
                <a:latin typeface="Liberation Serif" pitchFamily="18" charset="0"/>
              </a:endParaRPr>
            </a:p>
          </p:txBody>
        </p:sp>
        <p:sp>
          <p:nvSpPr>
            <p:cNvPr id="62" name="Прямоугольная выноска 61"/>
            <p:cNvSpPr/>
            <p:nvPr/>
          </p:nvSpPr>
          <p:spPr>
            <a:xfrm>
              <a:off x="237291" y="2857496"/>
              <a:ext cx="2071701" cy="857256"/>
            </a:xfrm>
            <a:prstGeom prst="wedgeRectCallout">
              <a:avLst>
                <a:gd name="adj1" fmla="val -5139"/>
                <a:gd name="adj2" fmla="val -80885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Liberation Serif" pitchFamily="18" charset="0"/>
                </a:rPr>
                <a:t>194 программы </a:t>
              </a:r>
              <a:r>
                <a:rPr lang="ru-RU" dirty="0" err="1" smtClean="0">
                  <a:solidFill>
                    <a:schemeClr val="tx1"/>
                  </a:solidFill>
                  <a:latin typeface="Liberation Serif" pitchFamily="18" charset="0"/>
                </a:rPr>
                <a:t>дод</a:t>
              </a:r>
              <a:endParaRPr lang="ru-RU" dirty="0">
                <a:solidFill>
                  <a:schemeClr val="tx1"/>
                </a:solidFill>
                <a:latin typeface="Liberation Serif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461128" y="1795450"/>
              <a:ext cx="3352800" cy="78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2400" b="1" dirty="0" smtClean="0">
                  <a:solidFill>
                    <a:schemeClr val="bg1"/>
                  </a:solidFill>
                  <a:latin typeface="a_DomIno"/>
                  <a:ea typeface="DotumChe" pitchFamily="49" charset="-127"/>
                </a:rPr>
                <a:t>Портал ПФДО</a:t>
              </a:r>
              <a:endParaRPr lang="ru-RU" altLang="ru-RU" sz="2400" b="1" dirty="0">
                <a:solidFill>
                  <a:schemeClr val="bg1"/>
                </a:solidFill>
                <a:latin typeface="a_DomIno"/>
                <a:ea typeface="DotumChe" pitchFamily="49" charset="-127"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308728" y="4857760"/>
              <a:ext cx="4857784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2400" b="1" dirty="0" smtClean="0">
                  <a:solidFill>
                    <a:schemeClr val="bg1"/>
                  </a:solidFill>
                  <a:latin typeface="Liberation Serif" pitchFamily="18" charset="0"/>
                  <a:ea typeface="DotumChe" pitchFamily="49" charset="-127"/>
                </a:rPr>
                <a:t> 3229 </a:t>
              </a:r>
              <a:r>
                <a:rPr lang="ru-RU" altLang="ru-RU" sz="2000" b="1" dirty="0" smtClean="0">
                  <a:solidFill>
                    <a:schemeClr val="bg1"/>
                  </a:solidFill>
                  <a:latin typeface="Liberation Serif" pitchFamily="18" charset="0"/>
                  <a:ea typeface="DotumChe" pitchFamily="49" charset="-127"/>
                </a:rPr>
                <a:t>обучающихся – 1 ребенок 1 раз                    (с учетом ДШИ)</a:t>
              </a:r>
              <a:endParaRPr lang="ru-RU" altLang="ru-RU" sz="2000" b="1" dirty="0">
                <a:solidFill>
                  <a:schemeClr val="bg1"/>
                </a:solidFill>
                <a:latin typeface="Liberation Serif" pitchFamily="18" charset="0"/>
                <a:ea typeface="DotumChe" pitchFamily="49" charset="-127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665918" y="557214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Охват дополнительным образованием и внеурочной занятостью детей от 5 до 18 лет  – </a:t>
            </a:r>
            <a:r>
              <a:rPr lang="ru-RU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68,6%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solidFill>
                  <a:schemeClr val="bg1"/>
                </a:solidFill>
                <a:latin typeface="Liberation Serif" pitchFamily="18" charset="0"/>
              </a:rPr>
              <a:t>СИСТЕМА ВОСПИТАТЕЛЬНОЙ РАБОТЫ</a:t>
            </a:r>
            <a:endParaRPr lang="ru-RU" sz="3600" b="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Liberation Serif" pitchFamily="18" charset="0"/>
              </a:rPr>
              <a:t>ПРОФИЛАКТИКА ПРАВОНАРУШЕНИЙ</a:t>
            </a:r>
            <a:endParaRPr lang="ru-RU" sz="18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1200" dirty="0" smtClean="0">
                <a:latin typeface="Liberation Serif" pitchFamily="18" charset="0"/>
              </a:rPr>
              <a:t>Профилактика безнадзорности и правонарушений несовершеннолетних:</a:t>
            </a:r>
            <a:r>
              <a:rPr lang="ru-RU" sz="1200" b="1" dirty="0" smtClean="0">
                <a:latin typeface="Liberation Serif" pitchFamily="18" charset="0"/>
              </a:rPr>
              <a:t> </a:t>
            </a:r>
          </a:p>
          <a:p>
            <a:pPr algn="just">
              <a:buNone/>
            </a:pPr>
            <a:r>
              <a:rPr lang="ru-RU" sz="1200" dirty="0">
                <a:latin typeface="Liberation Serif" pitchFamily="18" charset="0"/>
              </a:rPr>
              <a:t>д</a:t>
            </a:r>
            <a:r>
              <a:rPr lang="ru-RU" sz="1200" dirty="0" smtClean="0">
                <a:latin typeface="Liberation Serif" pitchFamily="18" charset="0"/>
              </a:rPr>
              <a:t>анные в разрезе 3-х лет по следующим показателям: количество несовершеннолетних, уклоняющихся от обучения, склонных к бродяжничеству, склонных к правонарушениям, состоящих на различных видах учета. Из представленной таблицы отмечено увеличение количества несовершеннолетних, состоящих на профилактическом учете, уменьшение числа несовершеннолетних, склонных к бродяжничеству, уменьшение количества несовершеннолетних, склонных к правонарушениям.</a:t>
            </a:r>
            <a:endParaRPr lang="ru-RU" sz="1200" dirty="0">
              <a:latin typeface="Liberation Serif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0" y="1535113"/>
            <a:ext cx="5617685" cy="965193"/>
          </a:xfrm>
        </p:spPr>
        <p:txBody>
          <a:bodyPr/>
          <a:lstStyle/>
          <a:p>
            <a:pPr algn="ctr"/>
            <a:r>
              <a:rPr lang="ru-RU" sz="1800" dirty="0" smtClean="0">
                <a:latin typeface="Liberation Serif" panose="02020603050405020304" pitchFamily="18" charset="0"/>
              </a:rPr>
              <a:t>Программы воспитания утверждены и реализуются </a:t>
            </a:r>
          </a:p>
          <a:p>
            <a:pPr algn="ctr"/>
            <a:r>
              <a:rPr lang="ru-RU" sz="1800" dirty="0" smtClean="0">
                <a:latin typeface="Liberation Serif" panose="02020603050405020304" pitchFamily="18" charset="0"/>
              </a:rPr>
              <a:t>в 6 общеобразовательных  организациях, </a:t>
            </a:r>
          </a:p>
          <a:p>
            <a:pPr algn="ctr"/>
            <a:r>
              <a:rPr lang="ru-RU" sz="1800" dirty="0" smtClean="0">
                <a:latin typeface="Liberation Serif" panose="02020603050405020304" pitchFamily="18" charset="0"/>
              </a:rPr>
              <a:t>в 8 дошкольных образовательных организациях </a:t>
            </a:r>
            <a:endParaRPr lang="ru-RU" sz="18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55082610"/>
              </p:ext>
            </p:extLst>
          </p:nvPr>
        </p:nvGraphicFramePr>
        <p:xfrm>
          <a:off x="609521" y="3933055"/>
          <a:ext cx="5271370" cy="210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270"/>
                <a:gridCol w="878562"/>
                <a:gridCol w="1024989"/>
                <a:gridCol w="951775"/>
                <a:gridCol w="951774"/>
              </a:tblGrid>
              <a:tr h="48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Г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Calibri"/>
                          <a:cs typeface="Calibri"/>
                        </a:rPr>
                        <a:t>од</a:t>
                      </a:r>
                      <a:endParaRPr lang="ru-RU" sz="800" b="1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1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г.,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1" baseline="0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800" b="1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1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г.</a:t>
                      </a:r>
                      <a:r>
                        <a:rPr lang="ru-RU" sz="800" b="1" baseline="0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1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800" b="1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г., </a:t>
                      </a:r>
                      <a:r>
                        <a:rPr lang="ru-RU" sz="800" b="1" baseline="0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800" b="1" dirty="0">
                        <a:latin typeface="Liberation Serif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2022 г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.,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800" b="1" dirty="0">
                        <a:latin typeface="Liberation Serif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36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1" dirty="0" smtClean="0">
                          <a:latin typeface="Liberation Serif" pitchFamily="18" charset="0"/>
                          <a:ea typeface="Calibri"/>
                          <a:cs typeface="Calibri"/>
                        </a:rPr>
                        <a:t>Уклоняющихся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от</a:t>
                      </a:r>
                      <a:r>
                        <a:rPr lang="ru-RU" sz="800" b="1" dirty="0">
                          <a:latin typeface="Liberation Serif" pitchFamily="18" charset="0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обучения</a:t>
                      </a:r>
                      <a:endParaRPr lang="ru-RU" sz="800" b="1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50" marR="6350" marT="0" marB="0" anchor="ctr"/>
                </a:tc>
              </a:tr>
              <a:tr h="436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1" dirty="0" smtClean="0">
                          <a:latin typeface="Liberation Serif" pitchFamily="18" charset="0"/>
                          <a:ea typeface="Calibri"/>
                          <a:cs typeface="Calibri"/>
                        </a:rPr>
                        <a:t>Склонных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к</a:t>
                      </a:r>
                      <a:r>
                        <a:rPr lang="ru-RU" sz="800" b="1" dirty="0">
                          <a:latin typeface="Liberation Serif" pitchFamily="18" charset="0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бродяжничеству</a:t>
                      </a:r>
                      <a:endParaRPr lang="ru-RU" sz="800" b="1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</a:tr>
              <a:tr h="50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1" dirty="0" smtClean="0">
                          <a:latin typeface="Liberation Serif" pitchFamily="18" charset="0"/>
                          <a:ea typeface="Calibri"/>
                          <a:cs typeface="Calibri"/>
                        </a:rPr>
                        <a:t>Склонных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к</a:t>
                      </a:r>
                      <a:r>
                        <a:rPr lang="ru-RU" sz="800" b="1" dirty="0">
                          <a:latin typeface="Liberation Serif" pitchFamily="18" charset="0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правонарушениям</a:t>
                      </a:r>
                      <a:endParaRPr lang="ru-RU" sz="800" b="1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350" marR="6350" marT="0" marB="0" anchor="ctr"/>
                </a:tc>
              </a:tr>
              <a:tr h="336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1" dirty="0" smtClean="0">
                          <a:latin typeface="Liberation Serif" pitchFamily="18" charset="0"/>
                          <a:ea typeface="Calibri"/>
                          <a:cs typeface="Calibri"/>
                        </a:rPr>
                        <a:t>На</a:t>
                      </a:r>
                      <a:r>
                        <a:rPr lang="ru-RU" sz="800" b="1" dirty="0" smtClean="0">
                          <a:latin typeface="Liberation Serif" pitchFamily="18" charset="0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различных</a:t>
                      </a:r>
                      <a:r>
                        <a:rPr lang="ru-RU" sz="800" b="1" dirty="0">
                          <a:latin typeface="Liberation Serif" pitchFamily="18" charset="0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видах</a:t>
                      </a:r>
                      <a:r>
                        <a:rPr lang="ru-RU" sz="800" b="1" dirty="0">
                          <a:latin typeface="Liberation Serif" pitchFamily="18" charset="0"/>
                          <a:ea typeface="PT Astra Serif"/>
                          <a:cs typeface="PT Astra Serif"/>
                        </a:rPr>
                        <a:t> </a:t>
                      </a:r>
                      <a:r>
                        <a:rPr lang="ru-RU" sz="800" b="1" dirty="0">
                          <a:latin typeface="Liberation Serif" pitchFamily="18" charset="0"/>
                          <a:ea typeface="Calibri"/>
                          <a:cs typeface="Calibri"/>
                        </a:rPr>
                        <a:t>учёта</a:t>
                      </a:r>
                      <a:endParaRPr lang="ru-RU" sz="800" b="1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ru-RU" sz="800" b="0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 52</a:t>
                      </a:r>
                      <a:endParaRPr lang="ru-RU" sz="800" b="0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54</a:t>
                      </a:r>
                      <a:endParaRPr lang="ru-RU" sz="800" b="0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b="0" dirty="0"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59</a:t>
                      </a:r>
                      <a:endParaRPr lang="ru-RU" sz="800" b="0" dirty="0">
                        <a:latin typeface="Liberation Serif" pitchFamily="18" charset="0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8" name="Блок-схема: альтернативный процесс 7"/>
          <p:cNvSpPr/>
          <p:nvPr/>
        </p:nvSpPr>
        <p:spPr>
          <a:xfrm>
            <a:off x="6309520" y="2571744"/>
            <a:ext cx="1785950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6 волонтерских отрядов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0167172" y="2571744"/>
            <a:ext cx="1785950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6 поисковых отрядов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381222" y="2571744"/>
            <a:ext cx="1581160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6 первичных ячеек РДШ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380958" y="3714752"/>
            <a:ext cx="2500330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Развитие ВДЮВПОД</a:t>
            </a:r>
          </a:p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«ЮНАРМИЯ» – 143 участника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9381354" y="3714752"/>
            <a:ext cx="2500330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8 кадетских классов – </a:t>
            </a:r>
          </a:p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154 кадета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452396" y="4786322"/>
            <a:ext cx="5500726" cy="4286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iberation Serif" panose="02020603050405020304" pitchFamily="18" charset="0"/>
              </a:rPr>
              <a:t>I</a:t>
            </a:r>
            <a:r>
              <a:rPr lang="ru-RU" dirty="0" smtClean="0">
                <a:latin typeface="Liberation Serif" panose="02020603050405020304" pitchFamily="18" charset="0"/>
              </a:rPr>
              <a:t>  муниципальный Слет классных руководит</a:t>
            </a:r>
            <a:r>
              <a:rPr lang="ru-RU" dirty="0" smtClean="0"/>
              <a:t>елей</a:t>
            </a: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380958" y="5429264"/>
            <a:ext cx="5643602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8 педагогов встали финалистами конкурса </a:t>
            </a:r>
          </a:p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«Навигаторы детства 2.0»</a:t>
            </a:r>
            <a:endParaRPr lang="ru-RU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0"/>
            <a:ext cx="10971213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КОМПЛЕКСНАЯ БЕЗОПАСНОСТЬ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852" y="3500439"/>
            <a:ext cx="2761003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охраны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Во всех ОО организован контрольно-пропускной режим с регистрацией посетителей;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?? ОО охраняется сотрудниками частных образовательных организаций;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??ОО охрана осуществляется персоналом: вахтеры, дежурные по зданию, сторожа.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4542" y="3481449"/>
            <a:ext cx="2610623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Инженерно-техническая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укреплённость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Система контроля и управления доступом 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Ограждение территорий  образовательных организаций образовательных организаций;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Наружное освещение территории образовательных организаций.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2854" y="3481450"/>
            <a:ext cx="261062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Инженерно-техническое оборудование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Система видеонаблюдения;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Система автоматической пожарной сигнализацией пожарной сигнализации с выводом сигнала на пульт полиции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09850" y="3429000"/>
            <a:ext cx="2786082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Формирование культуры безопасности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Нормативно- правовое обеспечение деятельности по комплексной безопасности;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Профилактические мероприятия по усилению бдительности участников образовательного процесса;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Учения и тренировки по отработке планов эвакуации работников и детей из здания при возникновении ЧС.</a:t>
            </a:r>
            <a:endParaRPr lang="ru-RU" sz="1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632" y="1562763"/>
            <a:ext cx="22801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446" y="1643050"/>
            <a:ext cx="2256283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o.lisovskaya\Documents\ReceivedFiles\Рахматов Фаррухбек Улугбекович\IMG_2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617" y="162709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6072207"/>
            <a:ext cx="1219041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Liberation Serif" panose="02020603050405020304" pitchFamily="18" charset="0"/>
              </a:rPr>
              <a:t>В образовательных организациях сформирован системный подход и созданы условия для обеспечения безопасности образовательного процесса </a:t>
            </a:r>
            <a:r>
              <a:rPr lang="ru-RU" sz="1600" dirty="0" smtClean="0">
                <a:latin typeface="Liberation Serif" panose="02020603050405020304" pitchFamily="18" charset="0"/>
              </a:rPr>
              <a:t/>
            </a:r>
            <a:br>
              <a:rPr lang="ru-RU" sz="1600" dirty="0" smtClean="0">
                <a:latin typeface="Liberation Serif" panose="02020603050405020304" pitchFamily="18" charset="0"/>
              </a:rPr>
            </a:br>
            <a:endParaRPr lang="ru-RU" sz="1600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2663" y="548681"/>
            <a:ext cx="10361612" cy="9361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ОБРАЩЕНИЕ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338" name="Текст 4"/>
          <p:cNvSpPr>
            <a:spLocks noGrp="1"/>
          </p:cNvSpPr>
          <p:nvPr>
            <p:ph type="body" idx="1"/>
          </p:nvPr>
        </p:nvSpPr>
        <p:spPr>
          <a:xfrm>
            <a:off x="982663" y="1412776"/>
            <a:ext cx="10361612" cy="4608512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>
                <a:latin typeface="Liberation Serif" panose="02020603050405020304" pitchFamily="18" charset="0"/>
              </a:rPr>
              <a:t>Одним из важных условий устойчивого развития системы образования является создание механизма согласования целей и интересов всех участников образовательного процесса.</a:t>
            </a:r>
          </a:p>
          <a:p>
            <a:endParaRPr lang="ru-RU" sz="2900" dirty="0" smtClean="0">
              <a:latin typeface="Liberation Serif" panose="02020603050405020304" pitchFamily="18" charset="0"/>
            </a:endParaRPr>
          </a:p>
          <a:p>
            <a:r>
              <a:rPr lang="ru-RU" sz="2900" dirty="0" smtClean="0">
                <a:latin typeface="Liberation Serif" panose="02020603050405020304" pitchFamily="18" charset="0"/>
              </a:rPr>
              <a:t>Успех </a:t>
            </a:r>
            <a:r>
              <a:rPr lang="ru-RU" sz="2900" dirty="0">
                <a:latin typeface="Liberation Serif" panose="02020603050405020304" pitchFamily="18" charset="0"/>
              </a:rPr>
              <a:t>деятельности системы образования в настоящий момент все больше зависит от позитивного отношения к ней общественности. Сегодня активными субъектами образовательной политики должны стать различные общественные социальные группы, прежде всего, родительская общественность.</a:t>
            </a:r>
          </a:p>
          <a:p>
            <a:endParaRPr lang="ru-RU" sz="2900" dirty="0">
              <a:latin typeface="Liberation Serif" panose="02020603050405020304" pitchFamily="18" charset="0"/>
            </a:endParaRPr>
          </a:p>
          <a:p>
            <a:r>
              <a:rPr lang="ru-RU" sz="2900" dirty="0">
                <a:latin typeface="Liberation Serif" panose="02020603050405020304" pitchFamily="18" charset="0"/>
              </a:rPr>
              <a:t>Публичный доклад – это средство открытости, прозрачности и информационной доступности. </a:t>
            </a:r>
            <a:endParaRPr lang="ru-RU" sz="2900" dirty="0" smtClean="0">
              <a:latin typeface="Liberation Serif" panose="02020603050405020304" pitchFamily="18" charset="0"/>
            </a:endParaRPr>
          </a:p>
          <a:p>
            <a:r>
              <a:rPr lang="ru-RU" sz="2900" dirty="0" smtClean="0">
                <a:latin typeface="Liberation Serif" panose="02020603050405020304" pitchFamily="18" charset="0"/>
              </a:rPr>
              <a:t>Приглашаю </a:t>
            </a:r>
            <a:r>
              <a:rPr lang="ru-RU" sz="2900" dirty="0">
                <a:latin typeface="Liberation Serif" panose="02020603050405020304" pitchFamily="18" charset="0"/>
              </a:rPr>
              <a:t>вас к общению и прямому </a:t>
            </a:r>
            <a:r>
              <a:rPr lang="ru-RU" sz="2900" dirty="0" smtClean="0">
                <a:latin typeface="Liberation Serif" panose="02020603050405020304" pitchFamily="18" charset="0"/>
              </a:rPr>
              <a:t>взаимодействию, конструктивному диалогу и тесн</a:t>
            </a:r>
            <a:r>
              <a:rPr lang="ru-RU" sz="2900" dirty="0">
                <a:latin typeface="Liberation Serif" panose="02020603050405020304" pitchFamily="18" charset="0"/>
              </a:rPr>
              <a:t>о</a:t>
            </a:r>
            <a:r>
              <a:rPr lang="ru-RU" sz="2900" dirty="0" smtClean="0">
                <a:latin typeface="Liberation Serif" panose="02020603050405020304" pitchFamily="18" charset="0"/>
              </a:rPr>
              <a:t>му сотрудничеству </a:t>
            </a:r>
            <a:r>
              <a:rPr lang="ru-RU" sz="2900" dirty="0">
                <a:latin typeface="Liberation Serif" panose="02020603050405020304" pitchFamily="18" charset="0"/>
              </a:rPr>
              <a:t>для совместной деятельности, направленной на глубокие качественные изменения, обеспечивающие высокоэффективные </a:t>
            </a:r>
            <a:r>
              <a:rPr lang="ru-RU" sz="2900" dirty="0" smtClean="0">
                <a:latin typeface="Liberation Serif" panose="02020603050405020304" pitchFamily="18" charset="0"/>
              </a:rPr>
              <a:t>условия </a:t>
            </a:r>
            <a:r>
              <a:rPr lang="ru-RU" sz="2900" dirty="0">
                <a:latin typeface="Liberation Serif" panose="02020603050405020304" pitchFamily="18" charset="0"/>
              </a:rPr>
              <a:t>образовательного процесса, отвечающих потребностям жителей </a:t>
            </a:r>
            <a:r>
              <a:rPr lang="ru-RU" sz="2900" dirty="0" smtClean="0">
                <a:latin typeface="Liberation Serif" panose="02020603050405020304" pitchFamily="18" charset="0"/>
              </a:rPr>
              <a:t>Тазовского района.</a:t>
            </a:r>
          </a:p>
          <a:p>
            <a:endParaRPr lang="en-US" sz="2900" dirty="0" smtClean="0">
              <a:latin typeface="Liberation Serif" panose="02020603050405020304" pitchFamily="18" charset="0"/>
            </a:endParaRPr>
          </a:p>
          <a:p>
            <a:pPr algn="r"/>
            <a:r>
              <a:rPr lang="ru-RU" sz="2600" i="1" dirty="0" smtClean="0">
                <a:latin typeface="Liberation Serif" panose="02020603050405020304" pitchFamily="18" charset="0"/>
              </a:rPr>
              <a:t>Тетерина Алевтина </a:t>
            </a:r>
            <a:r>
              <a:rPr lang="ru-RU" sz="2600" i="1" dirty="0" err="1" smtClean="0">
                <a:latin typeface="Liberation Serif" panose="02020603050405020304" pitchFamily="18" charset="0"/>
              </a:rPr>
              <a:t>Эриковна</a:t>
            </a:r>
            <a:r>
              <a:rPr lang="ru-RU" sz="2600" i="1" dirty="0" smtClean="0">
                <a:latin typeface="Liberation Serif" panose="02020603050405020304" pitchFamily="18" charset="0"/>
              </a:rPr>
              <a:t>, начальник департамента образования</a:t>
            </a:r>
          </a:p>
          <a:p>
            <a:pPr algn="r"/>
            <a:r>
              <a:rPr lang="ru-RU" sz="2600" i="1" dirty="0" smtClean="0">
                <a:latin typeface="Liberation Serif" panose="02020603050405020304" pitchFamily="18" charset="0"/>
              </a:rPr>
              <a:t> Администрации Тазовского района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solidFill>
                  <a:schemeClr val="bg1"/>
                </a:solidFill>
                <a:latin typeface="Liberation Serif" pitchFamily="18" charset="0"/>
              </a:rPr>
              <a:t>Формирование здорового образа жизни</a:t>
            </a:r>
            <a:endParaRPr lang="ru-RU" sz="3600" b="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09520" y="2174875"/>
          <a:ext cx="5842875" cy="346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09586" y="1500174"/>
            <a:ext cx="5245456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1800" i="1" dirty="0" smtClean="0">
                <a:latin typeface="Liberation Serif" pitchFamily="18" charset="0"/>
              </a:rPr>
              <a:t>Организация                                                               летнего отдыха несовершеннолетних</a:t>
            </a:r>
            <a:endParaRPr lang="ru-RU" sz="1800" i="1" dirty="0">
              <a:latin typeface="Liberation Serif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09586" y="2214554"/>
            <a:ext cx="5245456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>
              <a:buNone/>
            </a:pPr>
            <a:r>
              <a:rPr lang="ru-RU" sz="1400" dirty="0" smtClean="0">
                <a:latin typeface="Liberation Serif" pitchFamily="18" charset="0"/>
              </a:rPr>
              <a:t>Летний период 2022 года: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8 смен  летних оздоровительных лагерей с дневным пребыванием детей, расположенных на базе 5 общеобразовательных организаций, с охватом  403 несовершеннолетних (план – 397);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3 смены площадок кратковременного пребывания детей, расположенных на базе ОДО, с охватом 70 несовершеннолетних (план – 70);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2 дворовые площадки на базе МКОУ </a:t>
            </a:r>
            <a:r>
              <a:rPr lang="ru-RU" sz="1400" dirty="0" err="1" smtClean="0">
                <a:latin typeface="Liberation Serif" pitchFamily="18" charset="0"/>
              </a:rPr>
              <a:t>Антипаютинская</a:t>
            </a:r>
            <a:r>
              <a:rPr lang="ru-RU" sz="1400" dirty="0" smtClean="0">
                <a:latin typeface="Liberation Serif" pitchFamily="18" charset="0"/>
              </a:rPr>
              <a:t> школа-интернат среднего общего образования, МКОУ </a:t>
            </a:r>
            <a:r>
              <a:rPr lang="ru-RU" sz="1400" dirty="0" err="1" smtClean="0">
                <a:latin typeface="Liberation Serif" pitchFamily="18" charset="0"/>
              </a:rPr>
              <a:t>Гыданская</a:t>
            </a:r>
            <a:r>
              <a:rPr lang="ru-RU" sz="1400" dirty="0" smtClean="0">
                <a:latin typeface="Liberation Serif" pitchFamily="18" charset="0"/>
              </a:rPr>
              <a:t> школа-интернат среднего общего образования им. Н.И. </a:t>
            </a:r>
            <a:r>
              <a:rPr lang="ru-RU" sz="1400" dirty="0" err="1" smtClean="0">
                <a:latin typeface="Liberation Serif" pitchFamily="18" charset="0"/>
              </a:rPr>
              <a:t>Яптунай</a:t>
            </a:r>
            <a:r>
              <a:rPr lang="ru-RU" sz="1400" dirty="0" smtClean="0">
                <a:latin typeface="Liberation Serif" pitchFamily="18" charset="0"/>
              </a:rPr>
              <a:t>, с охватом несовершеннолетних (план – </a:t>
            </a:r>
            <a:r>
              <a:rPr lang="ru-RU" sz="1400" smtClean="0">
                <a:latin typeface="Liberation Serif" pitchFamily="18" charset="0"/>
              </a:rPr>
              <a:t>60);</a:t>
            </a:r>
            <a:endParaRPr lang="ru-RU" sz="1400" dirty="0" smtClean="0">
              <a:latin typeface="Liberation Serif" pitchFamily="18" charset="0"/>
            </a:endParaRP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Разработаны программы различной профильной направленности: (экологической, патриотической, социально-педагогической, технической, туристско-краеведческой, </a:t>
            </a:r>
            <a:r>
              <a:rPr lang="ru-RU" sz="1400" dirty="0" err="1" smtClean="0">
                <a:latin typeface="Liberation Serif" pitchFamily="18" charset="0"/>
              </a:rPr>
              <a:t>профориентационной</a:t>
            </a:r>
            <a:r>
              <a:rPr lang="ru-RU" sz="1400" dirty="0" smtClean="0">
                <a:latin typeface="Liberation Serif" pitchFamily="18" charset="0"/>
              </a:rPr>
              <a:t>).</a:t>
            </a:r>
            <a:endParaRPr lang="ru-RU" sz="1400" dirty="0"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480" y="1500174"/>
            <a:ext cx="585791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latin typeface="Liberation Serif" pitchFamily="18" charset="0"/>
              </a:rPr>
              <a:t>Мероприятия по формированию здорового образа жизни</a:t>
            </a:r>
            <a:endParaRPr lang="ru-RU" b="1" i="1" dirty="0">
              <a:latin typeface="Liberation Serif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7290" y="5572140"/>
            <a:ext cx="2361423" cy="571504"/>
            <a:chOff x="-424561" y="581114"/>
            <a:chExt cx="6912312" cy="47083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424561" y="581114"/>
              <a:ext cx="6894357" cy="47083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-424561" y="581114"/>
              <a:ext cx="6912312" cy="44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1746"/>
                  </a:solidFill>
                  <a:latin typeface="Liberation Serif" pitchFamily="18" charset="0"/>
                </a:rPr>
                <a:t>5 школьных спортивных клубов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1746"/>
                  </a:solidFill>
                  <a:effectLst/>
                  <a:latin typeface="Liberation Serif" pitchFamily="18" charset="0"/>
                </a:rPr>
                <a:t>647 учащихся</a:t>
              </a:r>
              <a:endParaRPr lang="ru-RU" sz="1400" b="1" kern="1200" dirty="0">
                <a:solidFill>
                  <a:srgbClr val="001746"/>
                </a:solidFill>
                <a:effectLst/>
                <a:latin typeface="Liberation Serif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66182" y="5572140"/>
            <a:ext cx="1928826" cy="571504"/>
            <a:chOff x="-215449" y="581114"/>
            <a:chExt cx="7109806" cy="47083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581114"/>
              <a:ext cx="6894357" cy="47083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215449" y="581114"/>
              <a:ext cx="7109805" cy="44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1746"/>
                  </a:solidFill>
                  <a:latin typeface="Liberation Serif" pitchFamily="18" charset="0"/>
                </a:rPr>
                <a:t>52 спортивных секции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1746"/>
                  </a:solidFill>
                  <a:effectLst/>
                  <a:latin typeface="Liberation Serif" pitchFamily="18" charset="0"/>
                </a:rPr>
                <a:t>охват 1324 учащихся</a:t>
              </a:r>
              <a:endParaRPr lang="ru-RU" sz="1400" b="1" kern="1200" dirty="0">
                <a:solidFill>
                  <a:srgbClr val="001746"/>
                </a:solidFill>
                <a:effectLst/>
                <a:latin typeface="Liberation Serif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66446" y="5572140"/>
            <a:ext cx="2080361" cy="571504"/>
            <a:chOff x="6616506" y="428714"/>
            <a:chExt cx="7139523" cy="47083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861672" y="428714"/>
              <a:ext cx="6894357" cy="47083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616506" y="428714"/>
              <a:ext cx="7109806" cy="44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1746"/>
                  </a:solidFill>
                  <a:latin typeface="Liberation Serif" pitchFamily="18" charset="0"/>
                </a:rPr>
                <a:t>Создание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1746"/>
                  </a:solidFill>
                  <a:effectLst/>
                  <a:latin typeface="Liberation Serif" pitchFamily="18" charset="0"/>
                </a:rPr>
                <a:t>Школьной спортивной лиги</a:t>
              </a:r>
              <a:endParaRPr lang="ru-RU" sz="1400" b="1" kern="1200" dirty="0">
                <a:solidFill>
                  <a:srgbClr val="001746"/>
                </a:solidFill>
                <a:effectLst/>
                <a:latin typeface="Liberation Serif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ОРГАНИЗАЦИЯ ПИТАНИЯ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00174"/>
            <a:ext cx="2643174" cy="4786346"/>
          </a:xfrm>
        </p:spPr>
        <p:txBody>
          <a:bodyPr>
            <a:normAutofit/>
          </a:bodyPr>
          <a:lstStyle/>
          <a:p>
            <a:pPr marL="0" indent="-90000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Бесплатным горячим питанием охвачено 100% обучающихся общеобразовательных организаций</a:t>
            </a:r>
            <a:r>
              <a:rPr lang="en-US" sz="1300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и воспитанников школ-интернатов</a:t>
            </a:r>
          </a:p>
          <a:p>
            <a:pPr marL="0" indent="-90000">
              <a:spcBef>
                <a:spcPts val="0"/>
              </a:spcBef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-90000">
              <a:spcBef>
                <a:spcPts val="0"/>
              </a:spcBef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-90000">
              <a:spcBef>
                <a:spcPts val="0"/>
              </a:spcBef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-90000">
              <a:spcBef>
                <a:spcPts val="0"/>
              </a:spcBef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-90000">
              <a:spcBef>
                <a:spcPts val="0"/>
              </a:spcBef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-90000">
              <a:spcBef>
                <a:spcPts val="0"/>
              </a:spcBef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-90000">
              <a:spcBef>
                <a:spcPts val="0"/>
              </a:spcBef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-90000">
              <a:spcBef>
                <a:spcPts val="0"/>
              </a:spcBef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-90000">
              <a:spcBef>
                <a:spcPts val="0"/>
              </a:spcBef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0" indent="-90000">
              <a:spcBef>
                <a:spcPts val="0"/>
              </a:spcBef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В 10 образовательных организациях горячее питание организовано самостоятельно. В 4 учреждениях услугу оказывают ООО Ямал, г. Новый Уренгой (МБОУ ТСОШ) </a:t>
            </a:r>
            <a:b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и </a:t>
            </a:r>
            <a:r>
              <a:rPr lang="ru-RU" sz="1300" dirty="0" err="1" smtClean="0">
                <a:solidFill>
                  <a:srgbClr val="002060"/>
                </a:solidFill>
                <a:latin typeface="Liberation Serif" pitchFamily="18" charset="0"/>
              </a:rPr>
              <a:t>Тазовское</a:t>
            </a: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 потребительское общество (МБОУ ГСОШ, МКОУ ТШИ, МБДОУ </a:t>
            </a:r>
            <a:r>
              <a:rPr lang="ru-RU" sz="1300" dirty="0" err="1" smtClean="0">
                <a:solidFill>
                  <a:srgbClr val="002060"/>
                </a:solidFill>
                <a:latin typeface="Liberation Serif" pitchFamily="18" charset="0"/>
              </a:rPr>
              <a:t>д</a:t>
            </a: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/с «Оленёнок»)</a:t>
            </a:r>
            <a:endParaRPr lang="ru-RU" sz="13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pic>
        <p:nvPicPr>
          <p:cNvPr id="5" name="Picture 2" descr="C:\Users\a.vedenev\Desktop\Публичный доклад\k_t2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14" y="2571744"/>
            <a:ext cx="2449303" cy="1714512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2594744" y="1500174"/>
            <a:ext cx="3357586" cy="4857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Во время карантинных мероприятий по </a:t>
            </a:r>
            <a:r>
              <a:rPr lang="en-US" sz="1300" dirty="0" err="1" smtClean="0">
                <a:solidFill>
                  <a:srgbClr val="002060"/>
                </a:solidFill>
                <a:latin typeface="Liberation Serif" pitchFamily="18" charset="0"/>
              </a:rPr>
              <a:t>Covid</a:t>
            </a: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-19 (дистанционное обучение) всех воспитанников и обучающихся обеспечили бесплатными продуктовыми наборами.</a:t>
            </a: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Рацион питания обеспечен компонентами </a:t>
            </a:r>
            <a:b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с учётом территориальных и национальных особенностей. Особое внимание уделяется продукции местных производителей: мясо оленя, рыба и дикоросы, объем потребления которых ежегодно увеличивается.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beration Serif" pitchFamily="18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beration Serif" pitchFamily="18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beration Serif" pitchFamily="18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beration Serif" pitchFamily="18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beration Serif" pitchFamily="18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beration Serif" pitchFamily="18" charset="0"/>
              <a:ea typeface="+mn-ea"/>
              <a:cs typeface="+mn-cs"/>
            </a:endParaRPr>
          </a:p>
        </p:txBody>
      </p:sp>
      <p:pic>
        <p:nvPicPr>
          <p:cNvPr id="7" name="Рисунок 6" descr="набор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182" y="2357430"/>
            <a:ext cx="2795267" cy="1571636"/>
          </a:xfrm>
          <a:prstGeom prst="rect">
            <a:avLst/>
          </a:prstGeom>
        </p:spPr>
      </p:pic>
      <p:pic>
        <p:nvPicPr>
          <p:cNvPr id="8" name="Picture 2" descr="4">
            <a:extLst>
              <a:ext uri="{FF2B5EF4-FFF2-40B4-BE49-F238E27FC236}">
                <a16:creationId xmlns:a16="http://schemas.microsoft.com/office/drawing/2014/main" xmlns="" id="{C2BA8C72-4A8F-444B-BF4B-CEDBEAA44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1202"/>
          <a:stretch/>
        </p:blipFill>
        <p:spPr bwMode="auto">
          <a:xfrm>
            <a:off x="2666181" y="5143512"/>
            <a:ext cx="164606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6023768" y="1500174"/>
            <a:ext cx="3286148" cy="478634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10 января 2022 года Правительством ЯНАО принят единый региональный стандарт оказания услуги по обеспечению горячим питанием.  На его основе ведется разработка нового муниципального нормативно-правового акта.</a:t>
            </a: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8 апреля 2022 года приказом департамента образования ЯНАО утвержден состав оперативного штаба по контролю за организацией и качеством бесплатного горячего питания, в который вошли специалисты департамента образования Тазовского района..</a:t>
            </a: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9095602" y="1500174"/>
            <a:ext cx="3094811" cy="47149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Контроль за организацией питания осуществляется  </a:t>
            </a:r>
            <a:r>
              <a:rPr lang="ru-RU" sz="1300" dirty="0" err="1" smtClean="0">
                <a:solidFill>
                  <a:srgbClr val="002060"/>
                </a:solidFill>
                <a:latin typeface="Liberation Serif" pitchFamily="18" charset="0"/>
              </a:rPr>
              <a:t>бракеражной</a:t>
            </a: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 комиссией внутри образовательной организации, специалистами управления образования, родительской общественностью  в рамках проекта «Здоровое питание», а также по результатам ежегодных опросов.</a:t>
            </a: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13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lvl="0" indent="-90000"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Подходит к завершению работа по внедрению производственного контроля, основанного на принципах ХАССП. </a:t>
            </a:r>
            <a:b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</a:rPr>
              <a:t>Охват - 100% образовательных организаций Тазовского района.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beration Serif" pitchFamily="18" charset="0"/>
              <a:ea typeface="+mn-ea"/>
              <a:cs typeface="+mn-cs"/>
            </a:endParaRPr>
          </a:p>
        </p:txBody>
      </p:sp>
      <p:pic>
        <p:nvPicPr>
          <p:cNvPr id="11" name="Рисунок 10" descr="E:\ЗДОРОВОЕ ПИТАНИЕ\IMG-20210220-WA0008.jpg"/>
          <p:cNvPicPr/>
          <p:nvPr/>
        </p:nvPicPr>
        <p:blipFill>
          <a:blip r:embed="rId5" cstate="print"/>
          <a:srcRect t="15000" b="22500"/>
          <a:stretch>
            <a:fillRect/>
          </a:stretch>
        </p:blipFill>
        <p:spPr bwMode="auto">
          <a:xfrm>
            <a:off x="9452792" y="3286124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MG_1438">
            <a:extLst>
              <a:ext uri="{FF2B5EF4-FFF2-40B4-BE49-F238E27FC236}">
                <a16:creationId xmlns="" xmlns:a16="http://schemas.microsoft.com/office/drawing/2014/main" id="{EB7EFB44-91E1-44CE-B05B-EEA2A257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0694" y="5143512"/>
            <a:ext cx="150019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Здоровое питание - 16 Марта 2021 - Персональный сайт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95338" y="3095733"/>
            <a:ext cx="2071702" cy="98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C:\Users\a.vedenev\Desktop\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5206" y="3050825"/>
            <a:ext cx="928694" cy="8068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iberation Serif" pitchFamily="18" charset="0"/>
              </a:rPr>
              <a:t>КАЖДОМУ НУЖНА СЕМЬЯ!</a:t>
            </a:r>
            <a:endParaRPr lang="ru-RU" sz="36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7447269"/>
              </p:ext>
            </p:extLst>
          </p:nvPr>
        </p:nvGraphicFramePr>
        <p:xfrm>
          <a:off x="609600" y="2909627"/>
          <a:ext cx="3000396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34566" y="1530344"/>
            <a:ext cx="2880320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В организациях для детей-сирот – 14</a:t>
            </a:r>
            <a:r>
              <a:rPr lang="en-US" sz="12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В приемных семьях – 59</a:t>
            </a:r>
            <a:r>
              <a:rPr lang="en-US" sz="12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Предварительная опека – 9</a:t>
            </a:r>
            <a:r>
              <a:rPr lang="en-US" sz="12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Под опекой – 50</a:t>
            </a:r>
            <a:r>
              <a:rPr lang="en-US" sz="12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Состоит на учете </a:t>
            </a:r>
            <a:r>
              <a:rPr lang="en-US" sz="1200" dirty="0" smtClean="0">
                <a:solidFill>
                  <a:schemeClr val="tx1"/>
                </a:solidFill>
                <a:latin typeface="Liberation Serif" pitchFamily="18" charset="0"/>
              </a:rPr>
              <a:t> – 132</a:t>
            </a: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46468" y="1530344"/>
            <a:ext cx="3392340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Проверка условий жизни – 114/351</a:t>
            </a:r>
            <a:r>
              <a:rPr lang="en-US" sz="12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Судебные заседания – 42</a:t>
            </a:r>
            <a:r>
              <a:rPr lang="en-US" sz="12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Прием граждан – 194</a:t>
            </a:r>
            <a:r>
              <a:rPr lang="en-US" sz="12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Выдача разрешительных документов - 241</a:t>
            </a:r>
            <a:endParaRPr lang="ru-RU" sz="12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514433309"/>
              </p:ext>
            </p:extLst>
          </p:nvPr>
        </p:nvGraphicFramePr>
        <p:xfrm>
          <a:off x="3862958" y="1772816"/>
          <a:ext cx="3446694" cy="301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35701" y="2653078"/>
            <a:ext cx="3845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Liberation Serif" pitchFamily="18" charset="0"/>
              </a:rPr>
              <a:t>Задачи</a:t>
            </a:r>
            <a:r>
              <a:rPr lang="en-US" sz="1400" b="1" i="1" dirty="0" smtClean="0">
                <a:latin typeface="Liberation Serif" pitchFamily="18" charset="0"/>
              </a:rPr>
              <a:t>:</a:t>
            </a:r>
            <a:endParaRPr lang="ru-RU" sz="1400" b="1" i="1" dirty="0" smtClean="0">
              <a:latin typeface="Liberation Serif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Liberation Serif" pitchFamily="18" charset="0"/>
              </a:rPr>
              <a:t>Защита прав и законных интересов несовершеннолетних, нуждающихся в установлении опеки, попечительства и находящиеся под опекой  или попечительством</a:t>
            </a:r>
            <a:r>
              <a:rPr lang="en-US" sz="1400" dirty="0" smtClean="0">
                <a:latin typeface="Liberation Serif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Liberation Serif" pitchFamily="18" charset="0"/>
              </a:rPr>
              <a:t>Надзор за деятельностью опеки и попечительства, а также организаций, в которых помещены дети</a:t>
            </a:r>
            <a:endParaRPr lang="en-US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5918" y="4857760"/>
            <a:ext cx="1107289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Формы работы с замещающими семьями, детьми-сиротами и детьми, оставшимися без попечения родителей, лицами из их числа</a:t>
            </a:r>
            <a:r>
              <a:rPr lang="en-US" sz="1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:</a:t>
            </a:r>
            <a:endPara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665918" y="5429264"/>
          <a:ext cx="1107289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ПЕРСПЕКТИВЫ РАЗВИТИЯ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086008974"/>
              </p:ext>
            </p:extLst>
          </p:nvPr>
        </p:nvGraphicFramePr>
        <p:xfrm>
          <a:off x="308729" y="1428736"/>
          <a:ext cx="1171583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ПРИГЛАШАЕМ К СОТРУДНИЧЕСТВУ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Liberation Serif" panose="02020603050405020304" pitchFamily="18" charset="0"/>
              </a:rPr>
              <a:t>Официальный сайт департамента образования - </a:t>
            </a:r>
            <a:r>
              <a:rPr lang="en-US" sz="2800" dirty="0" smtClean="0">
                <a:latin typeface="Liberation Serif" panose="02020603050405020304" pitchFamily="18" charset="0"/>
                <a:hlinkClick r:id="rId2"/>
              </a:rPr>
              <a:t>https</a:t>
            </a:r>
            <a:r>
              <a:rPr lang="en-US" sz="2800" dirty="0">
                <a:latin typeface="Liberation Serif" panose="02020603050405020304" pitchFamily="18" charset="0"/>
                <a:hlinkClick r:id="rId2"/>
              </a:rPr>
              <a:t>://taz-edu.ru</a:t>
            </a:r>
            <a:r>
              <a:rPr lang="en-US" sz="2800" dirty="0" smtClean="0">
                <a:latin typeface="Liberation Serif" panose="02020603050405020304" pitchFamily="18" charset="0"/>
                <a:hlinkClick r:id="rId2"/>
              </a:rPr>
              <a:t>/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err="1" smtClean="0">
                <a:latin typeface="Liberation Serif" panose="02020603050405020304" pitchFamily="18" charset="0"/>
              </a:rPr>
              <a:t>Вконтакте</a:t>
            </a:r>
            <a:r>
              <a:rPr lang="ru-RU" sz="2800" dirty="0" smtClean="0">
                <a:latin typeface="Liberation Serif" panose="02020603050405020304" pitchFamily="18" charset="0"/>
              </a:rPr>
              <a:t> - </a:t>
            </a:r>
            <a:r>
              <a:rPr lang="ru-RU" sz="2800" dirty="0" smtClean="0">
                <a:solidFill>
                  <a:srgbClr val="1A04C0"/>
                </a:solidFill>
                <a:latin typeface="Liberation Serif" panose="02020603050405020304" pitchFamily="18" charset="0"/>
              </a:rPr>
              <a:t> </a:t>
            </a:r>
            <a:r>
              <a:rPr lang="ru-RU" sz="2800" u="sng" dirty="0" smtClean="0">
                <a:solidFill>
                  <a:srgbClr val="365F91"/>
                </a:solidFill>
                <a:latin typeface="Liberation Serif" panose="02020603050405020304" pitchFamily="18" charset="0"/>
                <a:hlinkClick r:id="rId3"/>
              </a:rPr>
              <a:t>https</a:t>
            </a:r>
            <a:r>
              <a:rPr lang="ru-RU" sz="2800" u="sng" dirty="0">
                <a:solidFill>
                  <a:srgbClr val="365F91"/>
                </a:solidFill>
                <a:latin typeface="Liberation Serif" panose="02020603050405020304" pitchFamily="18" charset="0"/>
                <a:hlinkClick r:id="rId3"/>
              </a:rPr>
              <a:t>://</a:t>
            </a:r>
            <a:r>
              <a:rPr lang="ru-RU" sz="2800" u="sng" dirty="0" smtClean="0">
                <a:solidFill>
                  <a:srgbClr val="365F91"/>
                </a:solidFill>
                <a:latin typeface="Liberation Serif" panose="02020603050405020304" pitchFamily="18" charset="0"/>
                <a:hlinkClick r:id="rId3"/>
              </a:rPr>
              <a:t>vk.com/club174929247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endParaRPr lang="ru-RU" sz="2800" b="1" dirty="0">
              <a:latin typeface="Liberation Serif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Liberation Serif" panose="02020603050405020304" pitchFamily="18" charset="0"/>
              </a:rPr>
              <a:t>Телеграмм  - </a:t>
            </a:r>
            <a:r>
              <a:rPr lang="ru-RU" sz="2800" u="sng" dirty="0" smtClean="0">
                <a:solidFill>
                  <a:srgbClr val="3366FF"/>
                </a:solidFill>
                <a:latin typeface="Liberation Serif" panose="02020603050405020304" pitchFamily="18" charset="0"/>
                <a:hlinkClick r:id="rId4"/>
              </a:rPr>
              <a:t>https</a:t>
            </a:r>
            <a:r>
              <a:rPr lang="ru-RU" sz="2800" u="sng" dirty="0">
                <a:solidFill>
                  <a:srgbClr val="3366FF"/>
                </a:solidFill>
                <a:latin typeface="Liberation Serif" panose="02020603050405020304" pitchFamily="18" charset="0"/>
                <a:hlinkClick r:id="rId4"/>
              </a:rPr>
              <a:t>://</a:t>
            </a:r>
            <a:r>
              <a:rPr lang="ru-RU" sz="2800" u="sng" dirty="0" smtClean="0">
                <a:solidFill>
                  <a:srgbClr val="3366FF"/>
                </a:solidFill>
                <a:latin typeface="Liberation Serif" panose="02020603050405020304" pitchFamily="18" charset="0"/>
                <a:hlinkClick r:id="rId4"/>
              </a:rPr>
              <a:t>t.me/DepObrazovaniaTazovsky</a:t>
            </a:r>
            <a:endParaRPr lang="ru-RU" sz="2800" b="1" dirty="0">
              <a:latin typeface="Liberation Serif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Liberation Serif" panose="02020603050405020304" pitchFamily="18" charset="0"/>
              </a:rPr>
              <a:t>Одноклассники</a:t>
            </a:r>
            <a:r>
              <a:rPr lang="ru-RU" sz="2800" dirty="0" smtClean="0">
                <a:solidFill>
                  <a:srgbClr val="3366FF"/>
                </a:solidFill>
                <a:latin typeface="Liberation Serif" panose="02020603050405020304" pitchFamily="18" charset="0"/>
              </a:rPr>
              <a:t> </a:t>
            </a:r>
            <a:r>
              <a:rPr lang="ru-RU" sz="2800" dirty="0">
                <a:solidFill>
                  <a:srgbClr val="3366FF"/>
                </a:solidFill>
                <a:latin typeface="Liberation Serif" panose="02020603050405020304" pitchFamily="18" charset="0"/>
              </a:rPr>
              <a:t>- </a:t>
            </a:r>
            <a:r>
              <a:rPr lang="ru-RU" sz="2800" u="sng" dirty="0">
                <a:solidFill>
                  <a:srgbClr val="3366FF"/>
                </a:solidFill>
                <a:latin typeface="Liberation Serif" panose="02020603050405020304" pitchFamily="18" charset="0"/>
                <a:hlinkClick r:id="rId5"/>
              </a:rPr>
              <a:t>https://</a:t>
            </a:r>
            <a:r>
              <a:rPr lang="ru-RU" sz="2800" u="sng" dirty="0" smtClean="0">
                <a:solidFill>
                  <a:srgbClr val="3366FF"/>
                </a:solidFill>
                <a:latin typeface="Liberation Serif" panose="02020603050405020304" pitchFamily="18" charset="0"/>
                <a:hlinkClick r:id="rId5"/>
              </a:rPr>
              <a:t>ok.ru/profile/581861886278</a:t>
            </a:r>
            <a:endParaRPr lang="ru-RU" sz="2800" u="sng" dirty="0" smtClean="0">
              <a:solidFill>
                <a:srgbClr val="3366FF"/>
              </a:solidFill>
              <a:latin typeface="Liberation Serif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u="sng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Мы находимся </a:t>
            </a:r>
            <a:r>
              <a:rPr lang="ru-RU" sz="2800" u="sng" dirty="0">
                <a:solidFill>
                  <a:schemeClr val="tx1"/>
                </a:solidFill>
                <a:latin typeface="Liberation Serif" panose="02020603050405020304" pitchFamily="18" charset="0"/>
              </a:rPr>
              <a:t>по </a:t>
            </a:r>
            <a:r>
              <a:rPr lang="ru-RU" sz="2800" u="sng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адресу: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3366FF"/>
                </a:solidFill>
                <a:latin typeface="Liberation Serif" panose="02020603050405020304" pitchFamily="18" charset="0"/>
              </a:rPr>
              <a:t>ул</a:t>
            </a:r>
            <a:r>
              <a:rPr lang="ru-RU" sz="2800" dirty="0">
                <a:solidFill>
                  <a:srgbClr val="3366FF"/>
                </a:solidFill>
                <a:latin typeface="Liberation Serif" panose="02020603050405020304" pitchFamily="18" charset="0"/>
              </a:rPr>
              <a:t>. </a:t>
            </a:r>
            <a:r>
              <a:rPr lang="ru-RU" sz="2800" dirty="0" err="1">
                <a:solidFill>
                  <a:srgbClr val="3366FF"/>
                </a:solidFill>
                <a:latin typeface="Liberation Serif" panose="02020603050405020304" pitchFamily="18" charset="0"/>
              </a:rPr>
              <a:t>Пиеттомина</a:t>
            </a:r>
            <a:r>
              <a:rPr lang="ru-RU" sz="2800" dirty="0">
                <a:solidFill>
                  <a:srgbClr val="3366FF"/>
                </a:solidFill>
                <a:latin typeface="Liberation Serif" panose="02020603050405020304" pitchFamily="18" charset="0"/>
              </a:rPr>
              <a:t>, д. 23, п. Тазовский, Ямало-Ненецкий автономный округ, 629350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3366FF"/>
                </a:solidFill>
                <a:latin typeface="Liberation Serif" panose="02020603050405020304" pitchFamily="18" charset="0"/>
              </a:rPr>
              <a:t>тел/факс (34940) </a:t>
            </a:r>
            <a:r>
              <a:rPr lang="ru-RU" sz="2800" dirty="0" smtClean="0">
                <a:solidFill>
                  <a:srgbClr val="3366FF"/>
                </a:solidFill>
                <a:latin typeface="Liberation Serif" panose="02020603050405020304" pitchFamily="18" charset="0"/>
              </a:rPr>
              <a:t>2-11-52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3366FF"/>
                </a:solidFill>
                <a:latin typeface="Liberation Serif" panose="02020603050405020304" pitchFamily="18" charset="0"/>
              </a:rPr>
              <a:t> </a:t>
            </a:r>
            <a:r>
              <a:rPr lang="en-US" sz="28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x-none" sz="2800" b="1" u="sng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  <a:hlinkClick r:id="rId6"/>
              </a:rPr>
              <a:t>obr@tazovsky.yanao.ru</a:t>
            </a:r>
            <a:endParaRPr lang="ru-RU" sz="2800" u="sng" dirty="0">
              <a:solidFill>
                <a:srgbClr val="3366FF"/>
              </a:solidFill>
              <a:latin typeface="Liberation Serif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800" dirty="0" smtClean="0">
              <a:solidFill>
                <a:srgbClr val="3366FF"/>
              </a:solidFill>
              <a:latin typeface="Liberation Serif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800" dirty="0" smtClean="0">
              <a:solidFill>
                <a:srgbClr val="3366FF"/>
              </a:solidFill>
              <a:latin typeface="Liberation Serif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800" u="sng" dirty="0" smtClean="0">
              <a:solidFill>
                <a:srgbClr val="3366FF"/>
              </a:solidFill>
              <a:latin typeface="Liberation Serif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800" b="1" dirty="0"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8860" y="0"/>
            <a:ext cx="10361612" cy="1655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  <a:ea typeface="PT Astra Serif" pitchFamily="18" charset="-52"/>
              </a:rPr>
              <a:t>Система образования Тазовского района</a:t>
            </a:r>
            <a:endParaRPr lang="ru-RU" sz="32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649407"/>
            <a:ext cx="2445437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1400" b="1" i="1" dirty="0" smtClean="0">
                <a:latin typeface="Liberation Serif" panose="02020603050405020304" pitchFamily="18" charset="0"/>
                <a:ea typeface="PT Astra Serif" pitchFamily="18" charset="-52"/>
              </a:rPr>
              <a:t> организации дошкольного образования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874197" y="1704144"/>
            <a:ext cx="2342129" cy="50006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400" b="1" i="1" dirty="0" smtClean="0">
                <a:latin typeface="Liberation Serif" panose="02020603050405020304" pitchFamily="18" charset="0"/>
                <a:ea typeface="PT Astra Serif" pitchFamily="18" charset="-52"/>
              </a:rPr>
              <a:t>общеобразовательные организации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738280" y="1643050"/>
            <a:ext cx="2960341" cy="6574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1500" b="1" i="1" dirty="0">
                <a:latin typeface="Liberation Serif" panose="02020603050405020304" pitchFamily="18" charset="0"/>
                <a:ea typeface="PT Astra Serif" pitchFamily="18" charset="-52"/>
              </a:rPr>
              <a:t>о</a:t>
            </a:r>
            <a:r>
              <a:rPr lang="ru-RU" sz="1500" b="1" i="1" dirty="0" err="1" smtClean="0">
                <a:latin typeface="Liberation Serif" panose="02020603050405020304" pitchFamily="18" charset="0"/>
                <a:ea typeface="PT Astra Serif" pitchFamily="18" charset="-52"/>
              </a:rPr>
              <a:t>рганизации</a:t>
            </a:r>
            <a:r>
              <a:rPr lang="en-US" sz="1500" b="1" i="1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500" b="1" i="1" dirty="0" smtClean="0">
                <a:latin typeface="Liberation Serif" panose="02020603050405020304" pitchFamily="18" charset="0"/>
                <a:ea typeface="PT Astra Serif" pitchFamily="18" charset="-52"/>
              </a:rPr>
              <a:t>дополнительного образования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65918" y="2428868"/>
            <a:ext cx="3341056" cy="314327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МБДОУ детский сад «Белый медвежонок»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5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МБДОУ детский сад «Звездочка»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МБДОУ детский сад «Олененок»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5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МБДОУ детский сад «Радуга»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5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МБДОУ детский сад «Рыбка»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5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МБДОУ детский сад «</a:t>
            </a:r>
            <a:r>
              <a:rPr lang="ru-RU" sz="1500" b="1" dirty="0" err="1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Северяночка</a:t>
            </a:r>
            <a:r>
              <a:rPr lang="ru-RU" sz="15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»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МБДОУ детский сад «Солнышко»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5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  <a:cs typeface="+mn-cs"/>
              </a:rPr>
              <a:t>МБДОУ</a:t>
            </a:r>
            <a:r>
              <a:rPr lang="en-US" sz="15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  <a:cs typeface="+mn-cs"/>
              </a:rPr>
              <a:t> </a:t>
            </a:r>
            <a:r>
              <a:rPr lang="ru-RU" sz="15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  <a:cs typeface="+mn-cs"/>
              </a:rPr>
              <a:t>детский сад «Теремок»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5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  <a:cs typeface="+mn-cs"/>
              </a:rPr>
              <a:t>МКОУ НШИ  структурное подразделение детский сад «Снежинка»</a:t>
            </a:r>
            <a:endParaRPr lang="ru-RU" sz="1500" b="1" dirty="0" smtClean="0">
              <a:solidFill>
                <a:srgbClr val="663300"/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Количество воспитанников - 1426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Monotype Corsiva" pitchFamily="66" charset="0"/>
              <a:ea typeface="PT Astra Serif" pitchFamily="18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808926" y="2000240"/>
            <a:ext cx="500066" cy="4905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Monotype Corsiva" pitchFamily="66" charset="0"/>
              <a:ea typeface="PT Astra Serif" pitchFamily="18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237818" y="2428868"/>
            <a:ext cx="4286280" cy="3786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  <a:cs typeface="+mn-cs"/>
              </a:rPr>
              <a:t>МБОУ </a:t>
            </a:r>
            <a:r>
              <a:rPr lang="ru-RU" sz="1400" b="1" dirty="0" err="1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  <a:cs typeface="+mn-cs"/>
              </a:rPr>
              <a:t>Тазовская</a:t>
            </a: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  <a:cs typeface="+mn-cs"/>
              </a:rPr>
              <a:t> средняя общеобразовательная школа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МКОУ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Газ-Салинская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 средняя общеобразовательная школа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МКОУ </a:t>
            </a:r>
            <a:r>
              <a:rPr lang="ru-RU" sz="1400" b="1" dirty="0" err="1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Тазовская</a:t>
            </a: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 школа-интернат среднего общего образования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МКОУ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Антипаютинская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 школа-интернат среднего общего образования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МКОУ </a:t>
            </a:r>
            <a:r>
              <a:rPr lang="ru-RU" sz="1400" b="1" dirty="0" err="1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Гыданская</a:t>
            </a: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 школа-интернат среднего общего образования имени  Н.И. </a:t>
            </a:r>
            <a:r>
              <a:rPr lang="ru-RU" sz="1400" b="1" dirty="0" err="1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Яптунай</a:t>
            </a:r>
            <a:endParaRPr lang="ru-RU" sz="1400" b="1" dirty="0" smtClean="0">
              <a:solidFill>
                <a:srgbClr val="663300"/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МКОУ </a:t>
            </a:r>
            <a:r>
              <a:rPr lang="ru-RU" sz="1400" b="1" dirty="0" err="1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Находкинская</a:t>
            </a: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 школа интернат среднего общего образования</a:t>
            </a:r>
            <a:endParaRPr lang="en-US" sz="1400" b="1" dirty="0" smtClean="0">
              <a:solidFill>
                <a:srgbClr val="663300"/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_____________________________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Количество обучающихся -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3449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8754942" y="2643182"/>
            <a:ext cx="2912428" cy="23574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  <a:cs typeface="+mn-cs"/>
              </a:rPr>
              <a:t>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М</a:t>
            </a: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  <a:cs typeface="+mn-cs"/>
              </a:rPr>
              <a:t>БОУ ДО «Тазовский  районный Дом творчества»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- МБОУ ДО «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Газ-Салинский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 детский юношеский центр»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Liberation Serif" panose="02020603050405020304" pitchFamily="18" charset="0"/>
                <a:ea typeface="PT Astra Serif" pitchFamily="18" charset="-52"/>
              </a:rPr>
              <a:t>______________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Количество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 воспитанников –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1596/768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pic>
        <p:nvPicPr>
          <p:cNvPr id="16" name="Рисунок 15" descr="\\nas\share\Департамент\В работе\Губернатор 2020\Информация об образовательных организациях\Губернатор 2020\фото зданий школ и спальных корпусов\фото ТСОШ\DSC_8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206" y="1428736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5452264" y="2071678"/>
            <a:ext cx="500066" cy="4905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Monotype Corsiva" pitchFamily="66" charset="0"/>
              <a:ea typeface="PT Astra Serif" pitchFamily="18" charset="-52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9881420" y="2214554"/>
            <a:ext cx="500066" cy="4905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itchFamily="2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Monotype Corsiva" pitchFamily="66" charset="0"/>
              <a:ea typeface="PT Astra Serif" pitchFamily="18" charset="-52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306" y="1428736"/>
            <a:ext cx="14195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taz-ddt.ru/images/0/53696351478277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4362" y="1500174"/>
            <a:ext cx="1566786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ДОСТИЖЕНИЯ  ПЕДАГОГОВ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766621" y="1643051"/>
            <a:ext cx="10814199" cy="4483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08865" y="1714495"/>
            <a:ext cx="4143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П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обедитель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окружного конкурса педагогического мастерства «Воспитатель года Ямала 2022»-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Емелова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Ольга Николаевна,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музыкальный руководитель МБДОУ детский сад  «Оленёнок»</a:t>
            </a:r>
            <a:endParaRPr lang="ru-RU" sz="1200" b="1" dirty="0" smtClean="0">
              <a:solidFill>
                <a:srgbClr val="FF0000"/>
              </a:solidFill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pic>
        <p:nvPicPr>
          <p:cNvPr id="1026" name="Picture 2" descr="C:\Users\e.dubinko\Desktop\IMG-20220610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3" y="1742662"/>
            <a:ext cx="1016890" cy="9607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09587" y="1500174"/>
            <a:ext cx="52431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latin typeface="Liberation Serif" panose="02020603050405020304" pitchFamily="18" charset="0"/>
              <a:ea typeface="PT Astra Serif" pitchFamily="18" charset="-52"/>
            </a:endParaRP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Победитель регионального этапа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Всероссийского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конкурса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профессионального мастерства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«Шаг в профессии»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, педагог дополнительного образования МБОУ ДО «Тазовский районный Дом творчества»</a:t>
            </a:r>
          </a:p>
          <a:p>
            <a:pPr lvl="0" algn="just"/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Участник всероссийского конкурса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педагогического мастерства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«Воспитатель года России» Васьковская Виктория Денисовна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воспитатель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МБ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Д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ОУ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детский сад «Радуга»  </a:t>
            </a:r>
          </a:p>
          <a:p>
            <a:pPr lvl="0" algn="just"/>
            <a:endParaRPr lang="ru-RU" sz="1200" dirty="0" smtClean="0">
              <a:latin typeface="Liberation Serif" panose="02020603050405020304" pitchFamily="18" charset="0"/>
              <a:ea typeface="PT Astra Serif" pitchFamily="18" charset="-52"/>
            </a:endParaRPr>
          </a:p>
          <a:p>
            <a:pPr lvl="0" algn="just"/>
            <a:r>
              <a:rPr lang="ru-RU" sz="1200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Призеры окружного  конкурса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педагогического мастерства в номинации </a:t>
            </a: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«Сердце отдаю детям» -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Астаева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Светлана Викторовна,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педагог</a:t>
            </a:r>
          </a:p>
          <a:p>
            <a:pPr lvl="0"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дополнительного  образования МБДОУ детский сад «Оленёнок»,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Панченко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Татьяна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Юрьевна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, педагог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дополнительного образования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МБДОУ детский сад «Белый медвежонок»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lvl="0" algn="just"/>
            <a:endParaRPr lang="ru-RU" sz="1200" dirty="0" smtClean="0">
              <a:latin typeface="Liberation Serif" panose="02020603050405020304" pitchFamily="18" charset="0"/>
              <a:ea typeface="PT Astra Serif" pitchFamily="18" charset="-52"/>
            </a:endParaRP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Победитель регионального этапа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IX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Всероссийского конкурса «Воспитатель России»- Никитина Оксана Анатольевна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, музыкальный руководитель  МБДОУ детский сад «Теремок»</a:t>
            </a:r>
          </a:p>
          <a:p>
            <a:pPr lvl="0" algn="just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Победитель окружного конкурса педагогического мастерства «Директор школы Ямала 2022» – Борисова Ольга Николаевна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, директор МБОУ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Тазовская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средняя общеобразовательная школа</a:t>
            </a:r>
          </a:p>
        </p:txBody>
      </p:sp>
      <p:pic>
        <p:nvPicPr>
          <p:cNvPr id="10" name="Picture 3" descr="C:\Users\l.svechnikova\Desktop\На печать фото васьк и фомин\FullSizeRend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74677" y="2473271"/>
            <a:ext cx="788559" cy="85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e.dubinko\Desktop\IMG-20220610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1375" y="3383995"/>
            <a:ext cx="851025" cy="866303"/>
          </a:xfrm>
          <a:prstGeom prst="rect">
            <a:avLst/>
          </a:prstGeom>
          <a:noFill/>
        </p:spPr>
      </p:pic>
      <p:pic>
        <p:nvPicPr>
          <p:cNvPr id="1029" name="Picture 5" descr="C:\Users\e.dubinko\Desktop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0978" y="4250298"/>
            <a:ext cx="905016" cy="8902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08860" y="2559534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Призер окружного конкурса педагогического мастерства «Учитель года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Ямала 2022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»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–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Дорожкина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Лариса Анатольевна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учитель биологии МБОУ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Тазовская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PT Astra Serif" pitchFamily="18" charset="-52"/>
              </a:rPr>
              <a:t>СОШ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Победитель конкурса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на присуждение премий лучшим учителям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образовательных организаций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ЯНАО –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Заборная Мария Михайловна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, учитель начальных классов МБОУ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Газ-Салинская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СОШ</a:t>
            </a:r>
          </a:p>
          <a:p>
            <a:pPr lvl="0"/>
            <a:endParaRPr lang="ru-RU" sz="1200" dirty="0" smtClean="0">
              <a:latin typeface="Liberation Serif" panose="02020603050405020304" pitchFamily="18" charset="0"/>
            </a:endParaRPr>
          </a:p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lvl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Призер окружного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конкурса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профессионального мастерства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Учитель родного языка Ямала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Сэротэтто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Галина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Пияковна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, учитель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МКОУ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Гыданская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школа-интернат СОШ им.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Н.И.Яптунай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lvl="0"/>
            <a:endParaRPr lang="ru-RU" sz="1200" dirty="0" smtClean="0">
              <a:latin typeface="Liberation Serif" panose="02020603050405020304" pitchFamily="18" charset="0"/>
            </a:endParaRPr>
          </a:p>
          <a:p>
            <a:pPr lvl="0"/>
            <a:endParaRPr lang="ru-RU" sz="1200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149" y="-752816"/>
            <a:ext cx="4672030" cy="75281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920" y="2855893"/>
            <a:ext cx="918714" cy="94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Заборная Мария Михайловна. высшей категории. "/>
          <p:cNvPicPr>
            <a:picLocks noChangeAspect="1" noChangeArrowheads="1"/>
          </p:cNvPicPr>
          <p:nvPr/>
        </p:nvPicPr>
        <p:blipFill>
          <a:blip r:embed="rId8" cstate="print"/>
          <a:srcRect t="14199" r="13793"/>
          <a:stretch>
            <a:fillRect/>
          </a:stretch>
        </p:blipFill>
        <p:spPr bwMode="auto">
          <a:xfrm>
            <a:off x="228920" y="3973966"/>
            <a:ext cx="892380" cy="1054523"/>
          </a:xfrm>
          <a:prstGeom prst="rect">
            <a:avLst/>
          </a:prstGeom>
          <a:noFill/>
        </p:spPr>
      </p:pic>
      <p:pic>
        <p:nvPicPr>
          <p:cNvPr id="16" name="Picture 4" descr="Галина Сэротэтто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813" y="5115862"/>
            <a:ext cx="954487" cy="937732"/>
          </a:xfrm>
          <a:prstGeom prst="rect">
            <a:avLst/>
          </a:prstGeom>
          <a:noFill/>
        </p:spPr>
      </p:pic>
      <p:pic>
        <p:nvPicPr>
          <p:cNvPr id="1032" name="Picture 8" descr="https://taz-edu.ru/images/3/81211606894230.jpg"/>
          <p:cNvPicPr>
            <a:picLocks noChangeAspect="1" noChangeArrowheads="1"/>
          </p:cNvPicPr>
          <p:nvPr/>
        </p:nvPicPr>
        <p:blipFill>
          <a:blip r:embed="rId10"/>
          <a:srcRect l="40541" t="7192" r="42192" b="67123"/>
          <a:stretch>
            <a:fillRect/>
          </a:stretch>
        </p:blipFill>
        <p:spPr bwMode="auto">
          <a:xfrm>
            <a:off x="451604" y="-2357478"/>
            <a:ext cx="1643074" cy="1785950"/>
          </a:xfrm>
          <a:prstGeom prst="rect">
            <a:avLst/>
          </a:prstGeom>
          <a:noFill/>
        </p:spPr>
      </p:pic>
      <p:pic>
        <p:nvPicPr>
          <p:cNvPr id="18" name="Picture 8" descr="https://taz-edu.ru/images/3/81211606894230.jpg"/>
          <p:cNvPicPr>
            <a:picLocks noChangeAspect="1" noChangeArrowheads="1"/>
          </p:cNvPicPr>
          <p:nvPr/>
        </p:nvPicPr>
        <p:blipFill>
          <a:blip r:embed="rId10"/>
          <a:srcRect l="40541" t="7192" r="42192" b="67123"/>
          <a:stretch>
            <a:fillRect/>
          </a:stretch>
        </p:blipFill>
        <p:spPr bwMode="auto">
          <a:xfrm>
            <a:off x="5943407" y="1560515"/>
            <a:ext cx="828352" cy="90038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6577" y="5307857"/>
            <a:ext cx="1166985" cy="8740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047273" y="1500174"/>
            <a:ext cx="1977287" cy="150019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</a:rPr>
              <a:t>Муниципальный банк данных одаренных детей -</a:t>
            </a: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130 </a:t>
            </a:r>
            <a:r>
              <a:rPr lang="ru-RU" sz="1400" dirty="0" smtClean="0">
                <a:solidFill>
                  <a:srgbClr val="002060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человек</a:t>
            </a: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Liberation Serif" pitchFamily="18" charset="0"/>
              </a:rPr>
              <a:t>из них </a:t>
            </a: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5 </a:t>
            </a:r>
            <a:r>
              <a:rPr lang="ru-RU" sz="1400" dirty="0" smtClean="0">
                <a:solidFill>
                  <a:srgbClr val="002060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в региональном </a:t>
            </a:r>
            <a:endParaRPr lang="ru-RU" sz="14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50800"/>
                <a:solidFill>
                  <a:schemeClr val="bg1"/>
                </a:solidFill>
                <a:latin typeface="Liberation Serif" panose="02020603050405020304" pitchFamily="18" charset="0"/>
                <a:ea typeface="PT Astra Serif" pitchFamily="18" charset="-52"/>
                <a:cs typeface="+mj-cs"/>
              </a:rPr>
              <a:t>ДОСТИЖЕНИЯ ОБУЧАЮЩИХСЯ</a:t>
            </a:r>
            <a:endParaRPr kumimoji="0" lang="ru-RU" sz="3600" b="1" i="0" u="none" strike="noStrike" kern="1200" cap="none" spc="0" normalizeH="0" baseline="0" noProof="0" dirty="0">
              <a:ln w="50800"/>
              <a:solidFill>
                <a:srgbClr val="001746"/>
              </a:solidFill>
              <a:effectLst/>
              <a:uLnTx/>
              <a:uFillTx/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728" y="1500174"/>
            <a:ext cx="4654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</a:t>
            </a:r>
            <a: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</a:rPr>
              <a:t>Победители и призеры Всероссийской олимпиады</a:t>
            </a:r>
            <a: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</a:br>
            <a: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школьников:</a:t>
            </a:r>
            <a:b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</a:b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Arial" pitchFamily="34" charset="0"/>
                <a:sym typeface="Wingdings" pitchFamily="2" charset="2"/>
              </a:rPr>
              <a:t>•</a:t>
            </a:r>
            <a: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Региональный этап: 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победители – </a:t>
            </a:r>
            <a:r>
              <a:rPr lang="ru-RU" sz="1200" b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1</a:t>
            </a:r>
            <a: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человек; призеры – </a:t>
            </a:r>
            <a:r>
              <a:rPr lang="ru-RU" sz="1200" b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2</a:t>
            </a:r>
            <a: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человека</a:t>
            </a:r>
            <a:endParaRPr lang="ru-RU" sz="1200" dirty="0" smtClean="0">
              <a:solidFill>
                <a:srgbClr val="002060"/>
              </a:solidFill>
              <a:latin typeface="Liberation Serif" pitchFamily="18" charset="0"/>
              <a:ea typeface="PT Astra Serif" pitchFamily="18" charset="-52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Arial" pitchFamily="34" charset="0"/>
                <a:sym typeface="Wingdings" pitchFamily="2" charset="2"/>
              </a:rPr>
              <a:t>•</a:t>
            </a:r>
            <a: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Муниципальный этап: 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победители –</a:t>
            </a:r>
            <a:r>
              <a:rPr lang="ru-RU" sz="1200" b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38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 человек; призеры –</a:t>
            </a:r>
            <a:r>
              <a:rPr lang="ru-RU" sz="1200" b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50 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itchFamily="18" charset="0"/>
                <a:sym typeface="Wingdings" pitchFamily="2" charset="2"/>
              </a:rPr>
              <a:t>человек.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435771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Всероссийский конкурс исследовательских работ и творческих проектов дошкольников и младших школьников «Я – исследователь» </a:t>
            </a:r>
          </a:p>
          <a:p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Муниципальный тур:                   Региональный тур:</a:t>
            </a:r>
          </a:p>
          <a:p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     1 место - </a:t>
            </a:r>
            <a:r>
              <a:rPr lang="ru-RU" sz="1100" b="1" i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8</a:t>
            </a:r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 победителей             1 место - </a:t>
            </a:r>
            <a:r>
              <a:rPr lang="ru-RU" sz="1100" b="1" i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1</a:t>
            </a:r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победитель</a:t>
            </a:r>
          </a:p>
          <a:p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     2 место – </a:t>
            </a:r>
            <a:r>
              <a:rPr lang="ru-RU" sz="1100" b="1" i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3</a:t>
            </a:r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 победителей             2 место – </a:t>
            </a:r>
            <a:r>
              <a:rPr lang="ru-RU" sz="1100" b="1" i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1</a:t>
            </a:r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победитель</a:t>
            </a:r>
          </a:p>
          <a:p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     3 место – </a:t>
            </a:r>
            <a:r>
              <a:rPr lang="ru-RU" sz="1100" b="1" i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2</a:t>
            </a:r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победителя                3 место – </a:t>
            </a:r>
            <a:r>
              <a:rPr lang="ru-RU" sz="1100" b="1" i="1" dirty="0" smtClean="0">
                <a:solidFill>
                  <a:schemeClr val="accent2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6</a:t>
            </a:r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  <a:cs typeface="Times New Roman" panose="02020603050405020304" pitchFamily="18" charset="0"/>
              </a:rPr>
              <a:t> победителей</a:t>
            </a:r>
            <a:endParaRPr lang="ru-RU" sz="1100" b="1" i="1" dirty="0">
              <a:latin typeface="Liberation Serif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80958" y="1500174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Перехватова Софья, обучающаяся 9 класса </a:t>
            </a:r>
            <a:r>
              <a:rPr lang="ru-RU" sz="1200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МБОУ ТСОШ, приняла участие в заключительном этапе Всероссийской олимпиады школьников по экологии, получила сертификат «</a:t>
            </a:r>
            <a:r>
              <a:rPr lang="ru-RU" sz="1200" i="1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ЯНАОолимп</a:t>
            </a:r>
            <a:r>
              <a:rPr lang="ru-RU" sz="1200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» номиналом 150 тыс. рублей, участник </a:t>
            </a:r>
            <a:r>
              <a:rPr lang="ru-RU" sz="1200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поездки во Всероссийский детский центр «Океан» на «Экологический форум "Живи, Земля!"»</a:t>
            </a:r>
            <a:endParaRPr lang="ru-RU" sz="1200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5338" y="5572140"/>
            <a:ext cx="47148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  <a:sym typeface="Wingdings"/>
              </a:rPr>
              <a:t></a:t>
            </a:r>
            <a: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</a:rPr>
              <a:t>Премия Главы 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PT Astra Serif" pitchFamily="18" charset="-52"/>
              </a:rPr>
              <a:t>Тазовского района за достижения в области образования: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200" b="1" dirty="0" smtClean="0">
                <a:solidFill>
                  <a:schemeClr val="accent2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36</a:t>
            </a:r>
            <a:r>
              <a:rPr lang="ru-RU" sz="1200" b="1" dirty="0" smtClean="0">
                <a:solidFill>
                  <a:srgbClr val="002060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человек (</a:t>
            </a:r>
            <a:r>
              <a:rPr lang="ru-RU" sz="1200" dirty="0" smtClean="0">
                <a:solidFill>
                  <a:schemeClr val="accent2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35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обучающихся</a:t>
            </a:r>
            <a:r>
              <a:rPr lang="ru-RU" sz="1200" dirty="0" smtClean="0">
                <a:solidFill>
                  <a:schemeClr val="accent2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1 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педагог). </a:t>
            </a:r>
            <a:endParaRPr lang="ru-RU" sz="1200" dirty="0">
              <a:solidFill>
                <a:srgbClr val="002060"/>
              </a:solidFill>
              <a:latin typeface="Liberation Serif" pitchFamily="18" charset="0"/>
              <a:ea typeface="PT Astra Serif" pitchFamily="18" charset="-52"/>
            </a:endParaRPr>
          </a:p>
        </p:txBody>
      </p:sp>
      <p:pic>
        <p:nvPicPr>
          <p:cNvPr id="16" name="Рисунок 15" descr="image2022_03_03-17_09_25_350_fitted_to_widt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636" y="1643050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809718" y="4214818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Ковалевский Александр, обучающейся 11 класса МБОУ ТСОШ, победитель конкурса «Большая перемена», участник ежегодного праздника «Алые паруса»</a:t>
            </a:r>
            <a:endParaRPr lang="ru-RU" sz="1200" b="1" i="1" dirty="0"/>
          </a:p>
        </p:txBody>
      </p:sp>
      <p:pic>
        <p:nvPicPr>
          <p:cNvPr id="11" name="Рисунок 10" descr="https://taz-edu.ru/images/2/8483165570345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388" y="5000636"/>
            <a:ext cx="1643074" cy="11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65852" y="4071942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Победитель заключительного очного этапа Международного конкурса научно-исследовательских и творческих работ “Старт в науке» - ученик 2 класса Газ-</a:t>
            </a:r>
            <a:r>
              <a:rPr lang="ru-RU" sz="1200" b="1" i="1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Салинской</a:t>
            </a:r>
            <a:r>
              <a:rPr lang="ru-RU" sz="1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средней школы Рыбкин Степан</a:t>
            </a:r>
            <a:endParaRPr lang="ru-RU" sz="1200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pic>
        <p:nvPicPr>
          <p:cNvPr id="18" name="Рисунок 17" descr="https://taz-edu.ru/images/3/25131636439759.jpg"/>
          <p:cNvPicPr/>
          <p:nvPr/>
        </p:nvPicPr>
        <p:blipFill>
          <a:blip r:embed="rId4" cstate="print"/>
          <a:srcRect r="18750"/>
          <a:stretch>
            <a:fillRect/>
          </a:stretch>
        </p:blipFill>
        <p:spPr bwMode="auto">
          <a:xfrm>
            <a:off x="4237818" y="3643314"/>
            <a:ext cx="9286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nas\share\Департамент\В работе\Разработка ПУБЛИЧНОГО доклада\g7c8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7172" y="4000504"/>
            <a:ext cx="1893087" cy="126205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308860" y="5000636"/>
            <a:ext cx="32861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1" dirty="0" err="1" smtClean="0">
                <a:solidFill>
                  <a:srgbClr val="002060"/>
                </a:solidFill>
                <a:latin typeface="Liberation Serif" pitchFamily="18" charset="0"/>
              </a:rPr>
              <a:t>Салиндер</a:t>
            </a:r>
            <a:r>
              <a:rPr lang="ru-RU" sz="1100" b="1" i="1" dirty="0" smtClean="0">
                <a:solidFill>
                  <a:srgbClr val="002060"/>
                </a:solidFill>
                <a:latin typeface="Liberation Serif" pitchFamily="18" charset="0"/>
              </a:rPr>
              <a:t> Иван, обучающийся 10 класса </a:t>
            </a:r>
            <a:r>
              <a:rPr lang="ru-RU" sz="1100" dirty="0" smtClean="0">
                <a:solidFill>
                  <a:srgbClr val="002060"/>
                </a:solidFill>
                <a:latin typeface="Liberation Serif" pitchFamily="18" charset="0"/>
              </a:rPr>
              <a:t>МБОУ ТСОШ,  обладатель образовательного сертификата по математике, первый победитель конкурсного отбора кандидатов для стажировки по иностранным языкам в зарубежных странах, участник языковой смены в г. Сочи.</a:t>
            </a:r>
            <a:endParaRPr lang="ru-RU" sz="1100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pic>
        <p:nvPicPr>
          <p:cNvPr id="2" name="Picture 2" descr="C:\Users\o.gritsay\Desktop\ГРИЦАЙ\НАПРАВЛЕНИЕ ОДАРЕННЫЕ ДЕТИ\Образовательный сертификат 2021\фото\вручение ОС\DSC_5936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 l="17241" t="34518" r="29310"/>
          <a:stretch>
            <a:fillRect/>
          </a:stretch>
        </p:blipFill>
        <p:spPr bwMode="auto">
          <a:xfrm>
            <a:off x="308728" y="5143512"/>
            <a:ext cx="928136" cy="772442"/>
          </a:xfrm>
          <a:prstGeom prst="rect">
            <a:avLst/>
          </a:prstGeom>
          <a:noFill/>
        </p:spPr>
      </p:pic>
      <p:pic>
        <p:nvPicPr>
          <p:cNvPr id="1027" name="Picture 3" descr="C:\Users\o.gritsay\Desktop\ГРИЦАЙ\НАПРАВЛЕНИЕ ОДАРЕННЫЕ ДЕТИ\Образовательный сертификат 2021\фото\DSCF11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9718" y="3286124"/>
            <a:ext cx="1352732" cy="86207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095074" y="3429000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2"/>
                </a:solidFill>
                <a:latin typeface="Liberation Serif" pitchFamily="18" charset="0"/>
              </a:rPr>
              <a:t>6</a:t>
            </a:r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</a:rPr>
              <a:t> обладателей образовательных сертификатов по математике            </a:t>
            </a:r>
          </a:p>
          <a:p>
            <a:pPr algn="r"/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</a:rPr>
              <a:t> (3 обучающихся из МБОУ ТСОШ),   по информатике (3 обучающихся МБОУ ГСОШ)</a:t>
            </a:r>
            <a:endParaRPr lang="ru-RU" sz="1200" dirty="0">
              <a:solidFill>
                <a:srgbClr val="00206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КАДРОВОЕ ОБЕСПЕЧЕНИЕ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  <a:p>
            <a:pPr>
              <a:buFont typeface="Arial" charset="0"/>
              <a:buNone/>
            </a:pP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80166" y="1643050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Liberation Serif" panose="02020603050405020304" pitchFamily="18" charset="0"/>
                <a:ea typeface="PT Astra Serif" pitchFamily="18" charset="-52"/>
              </a:rPr>
              <a:t>Дошкольные</a:t>
            </a:r>
            <a:r>
              <a:rPr lang="en-US" b="1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en-US" b="1" dirty="0" err="1" smtClean="0">
                <a:latin typeface="Liberation Serif" panose="02020603050405020304" pitchFamily="18" charset="0"/>
                <a:ea typeface="PT Astra Serif" pitchFamily="18" charset="-52"/>
              </a:rPr>
              <a:t>организации</a:t>
            </a:r>
            <a:r>
              <a:rPr lang="en-US" b="1" dirty="0" smtClean="0">
                <a:latin typeface="Liberation Serif" panose="02020603050405020304" pitchFamily="18" charset="0"/>
                <a:ea typeface="PT Astra Serif" pitchFamily="18" charset="-52"/>
              </a:rPr>
              <a:t> - </a:t>
            </a:r>
            <a:r>
              <a:rPr lang="ru-RU" b="1" dirty="0" smtClean="0">
                <a:latin typeface="Liberation Serif" panose="02020603050405020304" pitchFamily="18" charset="0"/>
                <a:ea typeface="PT Astra Serif" pitchFamily="18" charset="-52"/>
              </a:rPr>
              <a:t>222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852" y="2214554"/>
            <a:ext cx="2000264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Педагогический стаж работников: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до 5 лет –</a:t>
            </a:r>
            <a:r>
              <a:rPr lang="en-US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34,0 %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от 5 до 10 лет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22,0 %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от 10 до 20 лет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28,0 %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от 20 лет - 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16,0 %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0843" y="1643050"/>
            <a:ext cx="408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Liberation Serif" panose="02020603050405020304" pitchFamily="18" charset="0"/>
                <a:ea typeface="PT Astra Serif" pitchFamily="18" charset="-52"/>
              </a:rPr>
              <a:t>Организации</a:t>
            </a:r>
            <a:r>
              <a:rPr lang="en-US" b="1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en-US" b="1" dirty="0" err="1" smtClean="0">
                <a:latin typeface="Liberation Serif" panose="02020603050405020304" pitchFamily="18" charset="0"/>
                <a:ea typeface="PT Astra Serif" pitchFamily="18" charset="-52"/>
              </a:rPr>
              <a:t>дополнительного</a:t>
            </a:r>
            <a:r>
              <a:rPr lang="en-US" b="1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en-US" b="1" dirty="0" err="1" smtClean="0">
                <a:latin typeface="Liberation Serif" panose="02020603050405020304" pitchFamily="18" charset="0"/>
                <a:ea typeface="PT Astra Serif" pitchFamily="18" charset="-52"/>
              </a:rPr>
              <a:t>образования</a:t>
            </a:r>
            <a:r>
              <a:rPr lang="en-US" b="1" dirty="0" smtClean="0">
                <a:latin typeface="Liberation Serif" panose="02020603050405020304" pitchFamily="18" charset="0"/>
                <a:ea typeface="PT Astra Serif" pitchFamily="18" charset="-52"/>
              </a:rPr>
              <a:t>  -</a:t>
            </a:r>
            <a:r>
              <a:rPr lang="ru-RU" b="1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en-US" b="1" dirty="0" smtClean="0">
                <a:latin typeface="Liberation Serif" panose="02020603050405020304" pitchFamily="18" charset="0"/>
                <a:ea typeface="PT Astra Serif" pitchFamily="18" charset="-52"/>
              </a:rPr>
              <a:t>39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3505" y="1643050"/>
            <a:ext cx="408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Liberation Serif" panose="02020603050405020304" pitchFamily="18" charset="0"/>
                <a:ea typeface="PT Astra Serif" pitchFamily="18" charset="-52"/>
              </a:rPr>
              <a:t>Общеобразовательные</a:t>
            </a:r>
            <a:r>
              <a:rPr lang="en-US" b="1" dirty="0" smtClean="0">
                <a:latin typeface="Liberation Serif" panose="02020603050405020304" pitchFamily="18" charset="0"/>
                <a:ea typeface="PT Astra Serif" pitchFamily="18" charset="-52"/>
              </a:rPr>
              <a:t> </a:t>
            </a:r>
          </a:p>
          <a:p>
            <a:pPr algn="ctr"/>
            <a:r>
              <a:rPr lang="en-US" b="1" dirty="0" err="1" smtClean="0">
                <a:latin typeface="Liberation Serif" panose="02020603050405020304" pitchFamily="18" charset="0"/>
                <a:ea typeface="PT Astra Serif" pitchFamily="18" charset="-52"/>
              </a:rPr>
              <a:t>организации</a:t>
            </a:r>
            <a:r>
              <a:rPr lang="en-US" b="1" dirty="0" smtClean="0">
                <a:latin typeface="Liberation Serif" panose="02020603050405020304" pitchFamily="18" charset="0"/>
                <a:ea typeface="PT Astra Serif" pitchFamily="18" charset="-52"/>
              </a:rPr>
              <a:t>  -</a:t>
            </a:r>
            <a:r>
              <a:rPr lang="ru-RU" b="1" dirty="0" smtClean="0">
                <a:latin typeface="Liberation Serif" panose="02020603050405020304" pitchFamily="18" charset="0"/>
                <a:ea typeface="PT Astra Serif" pitchFamily="18" charset="-52"/>
              </a:rPr>
              <a:t> 51</a:t>
            </a:r>
            <a:r>
              <a:rPr lang="en-US" b="1" dirty="0" smtClean="0">
                <a:latin typeface="Liberation Serif" panose="02020603050405020304" pitchFamily="18" charset="0"/>
                <a:ea typeface="PT Astra Serif" pitchFamily="18" charset="-52"/>
              </a:rPr>
              <a:t>7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66380" y="2285992"/>
            <a:ext cx="1928826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Педагогический стаж работников: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до 5 лет –</a:t>
            </a:r>
            <a:r>
              <a:rPr lang="en-US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15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,8 %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от 5 до 10 лет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17,0 %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от 10 до 20 лет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25,1 %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от 20 лет </a:t>
            </a:r>
            <a:r>
              <a:rPr lang="ru-RU" sz="120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-  </a:t>
            </a:r>
            <a:r>
              <a:rPr lang="ru-RU" sz="1200" b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42,1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%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95470" y="2285992"/>
            <a:ext cx="2071702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Педагогический стаж работников: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до 5 лет –</a:t>
            </a:r>
            <a:r>
              <a:rPr lang="en-US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18,0 %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от 5 до 10 лет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23,0 %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от 10 до 20 лет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36,0 %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от 20 лет - 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23,0 %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66644" y="2285992"/>
            <a:ext cx="1643074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Образование: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Высшее -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75,0 %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Среднее профессиональное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25,0 %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81486" y="2285992"/>
            <a:ext cx="1571636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Образование: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Высшее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84,6%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Среднее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ea typeface="PT Astra Serif" pitchFamily="18" charset="-52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профессиональное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15,4 %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23636" y="3571876"/>
            <a:ext cx="2478670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Квалификационная категория: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Высшая –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 10,4 %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Первая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47,0 %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Соответствие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11,4 %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Не имеют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31,3 %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81288" y="3571876"/>
            <a:ext cx="2478670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Квалификационная категория: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Высшая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25,6 %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Первая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46,1 %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Соответствие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7,6 %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Не имеют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20,5 %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37554" y="2214554"/>
            <a:ext cx="1714512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Образование: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Высшее -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65,0 %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Среднее профессиональное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35,0 %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8794" y="3500438"/>
            <a:ext cx="2478670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Квалификационная категория: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Высшая –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 12,0 %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Первая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 41,0 %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Соответствие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17,0 %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Не имеют –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30,0 %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18742" y="4857760"/>
            <a:ext cx="8462744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Курсы повышения квалификации </a:t>
            </a:r>
            <a:r>
              <a:rPr lang="ru-RU" sz="1200" u="sng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прошли </a:t>
            </a:r>
            <a:r>
              <a:rPr lang="ru-RU" sz="1200" b="1" u="sng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496 человек (64,0 %).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19 человек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(руководители, заместители, специалисты ДО) приняли участие в программах повышения квалификации управленческих команд</a:t>
            </a: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КАДРОВОЕ ОБЕСПЕЧЕНИЕ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3445" y="1600200"/>
            <a:ext cx="2313237" cy="4349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В 2021 году победителем федеральной программы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«Земский учитель»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стал 1 педагог (учитель математики) – МКОУ </a:t>
            </a:r>
            <a:r>
              <a:rPr lang="ru-RU" sz="1100" dirty="0" err="1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Гыданская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 школа-интернат среднего общего образования имени Натальи Ивановны </a:t>
            </a:r>
            <a:r>
              <a:rPr lang="ru-RU" sz="1100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Яптунай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algn="ctr"/>
            <a:r>
              <a:rPr lang="ru-RU" sz="1100" dirty="0">
                <a:latin typeface="Liberation Serif" panose="02020603050405020304" pitchFamily="18" charset="0"/>
                <a:ea typeface="PT Astra Serif" pitchFamily="18" charset="-52"/>
              </a:rPr>
              <a:t>Федеральный проект</a:t>
            </a:r>
          </a:p>
          <a:p>
            <a:pPr algn="ctr"/>
            <a:r>
              <a:rPr lang="ru-RU" sz="1100" dirty="0">
                <a:latin typeface="Liberation Serif" panose="02020603050405020304" pitchFamily="18" charset="0"/>
                <a:ea typeface="PT Astra Serif" pitchFamily="18" charset="-52"/>
              </a:rPr>
              <a:t> «Земский учитель» </a:t>
            </a:r>
          </a:p>
          <a:p>
            <a:pPr algn="ctr"/>
            <a:r>
              <a:rPr lang="ru-RU" sz="1100" u="sng" dirty="0">
                <a:latin typeface="Liberation Serif" panose="02020603050405020304" pitchFamily="18" charset="0"/>
                <a:ea typeface="PT Astra Serif" pitchFamily="18" charset="-52"/>
              </a:rPr>
              <a:t>2020-2022</a:t>
            </a:r>
          </a:p>
          <a:p>
            <a:pPr algn="ctr"/>
            <a:r>
              <a:rPr lang="ru-RU" sz="1100" dirty="0">
                <a:latin typeface="Liberation Serif" panose="02020603050405020304" pitchFamily="18" charset="0"/>
                <a:ea typeface="PT Astra Serif" pitchFamily="18" charset="-52"/>
              </a:rPr>
              <a:t>приняты 5 педагогов: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ТСОШ-учитель физики, учитель математики, учитель русского языка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ГШИ – учитель математики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ТШИ – учитель начальных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классов</a:t>
            </a:r>
            <a:endParaRPr lang="ru-RU" sz="1100" b="1" dirty="0" smtClean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894" y="1600199"/>
            <a:ext cx="2692414" cy="17751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Региональные проекты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«Новый учитель Ямала»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«Я воспитатель Ямала»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«Я – педагог дополнительного образования»</a:t>
            </a:r>
          </a:p>
          <a:p>
            <a:pPr algn="ctr"/>
            <a:r>
              <a:rPr lang="ru-RU" sz="1100" u="sng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2018—2022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18 молодых педагогов :</a:t>
            </a:r>
          </a:p>
          <a:p>
            <a:pPr algn="ctr"/>
            <a:r>
              <a:rPr lang="ru-RU" sz="11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в ДОО, 7 учителей, 1 педагог ДО</a:t>
            </a:r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43278" y="1600200"/>
            <a:ext cx="3456384" cy="15693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Liberation Serif" panose="02020603050405020304" pitchFamily="18" charset="0"/>
              </a:rPr>
              <a:t>Сопровождение молодых педагогов со стажем работы до 5 лет:</a:t>
            </a:r>
          </a:p>
          <a:p>
            <a:pPr algn="ctr"/>
            <a:r>
              <a:rPr lang="ru-RU" sz="1100" dirty="0">
                <a:latin typeface="Liberation Serif" panose="02020603050405020304" pitchFamily="18" charset="0"/>
              </a:rPr>
              <a:t> Школа молодого педагога Форум молодых педагогов Совет молодых педагогов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  <a:ea typeface="PT Astra Serif" pitchFamily="18" charset="-52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 Вовлечение – 100%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(215 чел)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2918" y="3645024"/>
            <a:ext cx="270855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Liberation Serif" panose="02020603050405020304" pitchFamily="18" charset="0"/>
                <a:ea typeface="PT Astra Serif" pitchFamily="18" charset="-52"/>
              </a:rPr>
              <a:t>Оценка компетенций педагогов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  <a:t>Диагностика </a:t>
            </a:r>
            <a:r>
              <a:rPr lang="ru-RU" sz="1400" dirty="0">
                <a:latin typeface="Liberation Serif" panose="02020603050405020304" pitchFamily="18" charset="0"/>
                <a:ea typeface="PT Astra Serif" pitchFamily="18" charset="-52"/>
              </a:rPr>
              <a:t>профессиональной компетенции - 115 </a:t>
            </a:r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  <a:t>педагогов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anose="02020603050405020304" pitchFamily="18" charset="0"/>
                <a:ea typeface="PT Astra Serif" pitchFamily="18" charset="-52"/>
              </a:rPr>
              <a:t>Оценка </a:t>
            </a:r>
            <a:r>
              <a:rPr lang="ru-RU" sz="1400" dirty="0">
                <a:latin typeface="Liberation Serif" panose="02020603050405020304" pitchFamily="18" charset="0"/>
                <a:ea typeface="PT Astra Serif" pitchFamily="18" charset="-52"/>
              </a:rPr>
              <a:t>предметных и методических компетенций - 43</a:t>
            </a:r>
          </a:p>
          <a:p>
            <a:endParaRPr lang="ru-RU" dirty="0">
              <a:latin typeface="Liberation Serif" panose="02020603050405020304" pitchFamily="18" charset="0"/>
              <a:ea typeface="PT Astra Serif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42836" y="3501575"/>
            <a:ext cx="43475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сопровождения и участия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4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экспертный совет </a:t>
            </a:r>
            <a:endParaRPr lang="ru-RU" sz="1400" dirty="0" smtClean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Районные методические объединения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Сетевые сообщества (исследователей, педагогов ДОО, педагогов ДО, наставников)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Методический десант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Выездные сессии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сессии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Проектные сессии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2918" y="5743542"/>
            <a:ext cx="7814102" cy="3608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PT Astra Serif" pitchFamily="18" charset="-52"/>
              </a:rPr>
              <a:t>Муниципальная стратегия развития кадровой политики - 2030 </a:t>
            </a:r>
          </a:p>
          <a:p>
            <a:pPr algn="ctr"/>
            <a:endParaRPr lang="ru-RU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3764" y="1703420"/>
            <a:ext cx="1363204" cy="1354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007" y="3978655"/>
            <a:ext cx="1309913" cy="10641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3986" y="4652259"/>
            <a:ext cx="1348852" cy="10116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PT Astra Serif" pitchFamily="18" charset="-52"/>
              </a:rPr>
              <a:t>РАЗВИТИЕ   </a:t>
            </a: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</a:rPr>
              <a:t>ИНФРАСТРУКТУРЫ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0496" y="1643050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2021 -2023 год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95008" y="1643050"/>
            <a:ext cx="2928957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b="1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iberation Serif" pitchFamily="18" charset="0"/>
                <a:ea typeface="PT Astra Serif" pitchFamily="18" charset="-52"/>
                <a:cs typeface="+mj-cs"/>
              </a:rPr>
              <a:t>СТРОЯТСЯ 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iberation Serif" pitchFamily="18" charset="0"/>
              <a:ea typeface="PT Astra Serif" pitchFamily="18" charset="-5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4810" y="2071678"/>
            <a:ext cx="264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PT Astra Sans" panose="020B0603020203020204" pitchFamily="34" charset="-52"/>
              </a:rPr>
              <a:t>ШКОЛА  п. ТАЗОВСКИЙ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PT Astra Sans" panose="020B0603020203020204" pitchFamily="34" charset="-5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" t="39114" r="2392" b="19204"/>
          <a:stretch/>
        </p:blipFill>
        <p:spPr>
          <a:xfrm>
            <a:off x="165852" y="2143116"/>
            <a:ext cx="2496360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09058" y="3714752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PT Astra Sans" panose="020B0603020203020204" pitchFamily="34" charset="-52"/>
              </a:rPr>
              <a:t>СПАЛЬНЫЕ КОРПУСА  с. ГЫДА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PT Astra Sans" panose="020B0603020203020204" pitchFamily="34" charset="-52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2148" y="142852"/>
            <a:ext cx="1415389" cy="1000132"/>
          </a:xfrm>
          <a:prstGeom prst="rect">
            <a:avLst/>
          </a:prstGeom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2880496" y="2643182"/>
          <a:ext cx="3214710" cy="852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355"/>
                <a:gridCol w="1607355"/>
              </a:tblGrid>
              <a:tr h="4175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вид</a:t>
                      </a:r>
                      <a:r>
                        <a:rPr lang="ru-RU" sz="1400" b="1" baseline="0" dirty="0" smtClean="0">
                          <a:latin typeface="Liberation Serif" pitchFamily="18" charset="0"/>
                        </a:rPr>
                        <a:t> объекта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проектная мощность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340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Школа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800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666182" y="4357694"/>
          <a:ext cx="3286148" cy="1096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074"/>
                <a:gridCol w="1643074"/>
              </a:tblGrid>
              <a:tr h="5779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вид</a:t>
                      </a:r>
                      <a:r>
                        <a:rPr lang="ru-RU" sz="1400" b="1" baseline="0" dirty="0" smtClean="0">
                          <a:latin typeface="Liberation Serif" pitchFamily="18" charset="0"/>
                        </a:rPr>
                        <a:t> объекта </a:t>
                      </a:r>
                      <a:endParaRPr lang="ru-RU" sz="1400" b="1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проектная мощность</a:t>
                      </a:r>
                      <a:endParaRPr lang="ru-RU" sz="1400" b="1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2793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Спальные</a:t>
                      </a:r>
                      <a:r>
                        <a:rPr lang="ru-RU" sz="1400" b="1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Liberation Serif" pitchFamily="18" charset="0"/>
                        </a:rPr>
                        <a:t>корпуса</a:t>
                      </a:r>
                      <a:endParaRPr lang="ru-RU" sz="1400" b="1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600</a:t>
                      </a:r>
                      <a:endParaRPr lang="ru-RU" sz="1400" b="1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Глава Тазовского района проверил готовность поселков к зиме и учебному году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852" y="3786190"/>
            <a:ext cx="2464610" cy="1643074"/>
          </a:xfrm>
          <a:prstGeom prst="rect">
            <a:avLst/>
          </a:prstGeom>
          <a:noFill/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6809586" y="5857892"/>
            <a:ext cx="514353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  <a:cs typeface="+mj-cs"/>
              </a:rPr>
              <a:t>КАПИТАЛЬНЫЙ РЕМОНТ</a:t>
            </a:r>
            <a:r>
              <a:rPr kumimoji="0" lang="ru-RU" b="1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  <a:cs typeface="+mj-cs"/>
              </a:rPr>
              <a:t> – 185 млн.рублей</a:t>
            </a:r>
            <a:r>
              <a:rPr kumimoji="0" lang="ru-RU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anose="02020603050405020304" pitchFamily="18" charset="0"/>
                <a:ea typeface="PT Astra Serif" pitchFamily="18" charset="-52"/>
                <a:cs typeface="+mj-cs"/>
              </a:rPr>
              <a:t>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anose="02020603050405020304" pitchFamily="18" charset="0"/>
              <a:ea typeface="PT Astra Serif" pitchFamily="18" charset="-52"/>
              <a:cs typeface="+mj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0892" y="2143116"/>
            <a:ext cx="300039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8975703" y="2500306"/>
          <a:ext cx="3214710" cy="1071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355"/>
                <a:gridCol w="1607355"/>
              </a:tblGrid>
              <a:tr h="6515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вид</a:t>
                      </a:r>
                      <a:r>
                        <a:rPr lang="ru-RU" sz="1400" b="1" baseline="0" dirty="0" smtClean="0">
                          <a:latin typeface="Liberation Serif" pitchFamily="18" charset="0"/>
                        </a:rPr>
                        <a:t> объекта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проектная мощность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4200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Детский сад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120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9024164" y="2071678"/>
            <a:ext cx="3166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PT Astra Sans" panose="020B0603020203020204" pitchFamily="34" charset="-52"/>
              </a:rPr>
              <a:t>ДЕТСКИЙ САД с. АНТИПАЮТА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PT Astra Sans" panose="020B0603020203020204" pitchFamily="34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52330" y="3857628"/>
            <a:ext cx="60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</a:rPr>
              <a:t>В СТАДИИ ПРОЕКТИРОВАНИЯ </a:t>
            </a:r>
            <a:endParaRPr lang="ru-RU" sz="14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6595272" y="4429132"/>
          <a:ext cx="5286411" cy="118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137"/>
                <a:gridCol w="1762137"/>
                <a:gridCol w="1762137"/>
              </a:tblGrid>
              <a:tr h="5779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населенный пункт</a:t>
                      </a:r>
                      <a:endParaRPr lang="ru-RU" sz="1400" b="1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вид</a:t>
                      </a:r>
                      <a:r>
                        <a:rPr lang="ru-RU" sz="1400" b="1" baseline="0" dirty="0" smtClean="0">
                          <a:latin typeface="Liberation Serif" pitchFamily="18" charset="0"/>
                        </a:rPr>
                        <a:t> объекта </a:t>
                      </a:r>
                      <a:endParaRPr lang="ru-RU" sz="1400" b="1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проектная мощность</a:t>
                      </a:r>
                      <a:endParaRPr lang="ru-RU" sz="1400" b="1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2793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с. ГЫДА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Детский сад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240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2793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п.ТАЗОВСКИЙ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Детский сад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</a:rPr>
                        <a:t>300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ДОШКОЛЬНОЕ ОБРАЗОВАНИЕ </a:t>
            </a:r>
            <a:endParaRPr lang="ru-RU" sz="3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1288" y="4857760"/>
            <a:ext cx="271464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latin typeface="PT Astra Serif" pitchFamily="18" charset="-52"/>
                <a:ea typeface="PT Astra Serif" pitchFamily="18" charset="-52"/>
              </a:rPr>
              <a:t>Реализация</a:t>
            </a:r>
            <a:r>
              <a:rPr lang="en-US" sz="12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en-US" sz="1200" dirty="0" err="1" smtClean="0">
                <a:latin typeface="PT Astra Serif" pitchFamily="18" charset="-52"/>
                <a:ea typeface="PT Astra Serif" pitchFamily="18" charset="-52"/>
              </a:rPr>
              <a:t>проекта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en-US" sz="1200" dirty="0" err="1" smtClean="0">
                <a:latin typeface="PT Astra Serif" pitchFamily="18" charset="-52"/>
                <a:ea typeface="PT Astra Serif" pitchFamily="18" charset="-52"/>
              </a:rPr>
              <a:t>на</a:t>
            </a:r>
            <a:r>
              <a:rPr lang="en-US" sz="12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en-US" sz="1200" dirty="0" err="1" smtClean="0">
                <a:latin typeface="PT Astra Serif" pitchFamily="18" charset="-52"/>
                <a:ea typeface="PT Astra Serif" pitchFamily="18" charset="-52"/>
              </a:rPr>
              <a:t>грант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 «Предоставление дошкольного образования в условиях кочевья. Программа «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Тундровичок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</a:t>
            </a:r>
            <a:r>
              <a:rPr lang="en-US" sz="12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МБДОУ детский сад «Звездочка»</a:t>
            </a:r>
            <a:endParaRPr lang="ru-RU" sz="12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4098" y="1500174"/>
            <a:ext cx="3429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      </a:t>
            </a:r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Охват дошкольным образованием</a:t>
            </a:r>
            <a:endParaRPr lang="ru-RU" sz="13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09850" y="2071678"/>
            <a:ext cx="2500330" cy="64294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1426 детей</a:t>
            </a:r>
            <a:endParaRPr lang="en-US" sz="1300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в возрасте от 1 года до 7 лет</a:t>
            </a:r>
            <a:endParaRPr lang="ru-RU" sz="13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5536" y="2428868"/>
            <a:ext cx="31432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       </a:t>
            </a:r>
          </a:p>
          <a:p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      Создано </a:t>
            </a:r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дополнительных мест </a:t>
            </a:r>
            <a:endParaRPr lang="ru-RU" sz="13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0800000" flipV="1">
            <a:off x="8738412" y="3143248"/>
            <a:ext cx="3000396" cy="92869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В режиме полного дня:</a:t>
            </a:r>
          </a:p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10 мест - детский сад «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Северяночка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</a:t>
            </a:r>
          </a:p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28 мест  - детский сад «Звёздочка».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309256" y="4857760"/>
            <a:ext cx="392909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Получателями услуг психолого-педагогической, методической и консультативной помощи родителям (законным представителям) детей, стали 728  родителей (законных представителей).</a:t>
            </a:r>
          </a:p>
          <a:p>
            <a:pPr algn="just"/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Количество оказанных услуг –349</a:t>
            </a:r>
            <a:endParaRPr lang="ru-RU" sz="12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80826" y="1643051"/>
            <a:ext cx="3000396" cy="3077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10 объединений - на платной основе:  </a:t>
            </a:r>
            <a:endParaRPr lang="ru-RU" sz="12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МБДОУ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детский сад «Радуга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»- «Кафе «Мандаринка», «Бассейн в выходной день» ; </a:t>
            </a:r>
          </a:p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МБДОУ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детский сад«Теремок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»- «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Читайка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», «Веселый паровозик», «Бусинка», «Песочная феерия»;</a:t>
            </a:r>
            <a:endParaRPr lang="ru-RU" sz="12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МБДОУ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детский сад  «Белый медвежонок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»- «День рождения», «Болтунишка», «</a:t>
            </a:r>
            <a:r>
              <a:rPr lang="en-US" sz="1200" dirty="0" smtClean="0">
                <a:latin typeface="PT Astra Serif" pitchFamily="18" charset="-52"/>
                <a:ea typeface="PT Astra Serif" pitchFamily="18" charset="-52"/>
              </a:rPr>
              <a:t>C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н</a:t>
            </a:r>
            <a:r>
              <a:rPr lang="en-US" sz="1200" dirty="0" err="1" smtClean="0">
                <a:latin typeface="PT Astra Serif" pitchFamily="18" charset="-52"/>
                <a:ea typeface="PT Astra Serif" pitchFamily="18" charset="-52"/>
              </a:rPr>
              <a:t>eerDans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, «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ДЭНАС-терапия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»; </a:t>
            </a:r>
            <a:endParaRPr lang="ru-RU" sz="12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МБДОУ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детский сад «Олененок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»- «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Читалочка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», «Чудо-платформа» , «Волшебная страна»,  «Соляная комната»;</a:t>
            </a:r>
            <a:endParaRPr lang="ru-RU" sz="1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 descr="C:\Users\e.dubinko\Desktop\1. Фото Худи Марья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2585" y="1603441"/>
            <a:ext cx="1000132" cy="793598"/>
          </a:xfrm>
          <a:prstGeom prst="rect">
            <a:avLst/>
          </a:prstGeom>
          <a:noFill/>
        </p:spPr>
      </p:pic>
      <p:pic>
        <p:nvPicPr>
          <p:cNvPr id="1027" name="Picture 3" descr="C:\Users\e.dubinko\Desktop\фотография Соколовой Лю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" y="2571744"/>
            <a:ext cx="785817" cy="1100144"/>
          </a:xfrm>
          <a:prstGeom prst="rect">
            <a:avLst/>
          </a:prstGeom>
          <a:noFill/>
        </p:spPr>
      </p:pic>
      <p:pic>
        <p:nvPicPr>
          <p:cNvPr id="1028" name="Picture 4" descr="C:\Users\e.dubinko\Desktop\фотография  Вороновская Ан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852" y="3714752"/>
            <a:ext cx="785818" cy="100013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023108" y="1500175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Худи  Марьяна, лауреат премии Главы Тазовского района за достижения в области образования в номинации «Юное дарование» </a:t>
            </a:r>
            <a:r>
              <a:rPr lang="en-US" sz="1200" dirty="0" smtClean="0">
                <a:latin typeface="PT Astra Serif" pitchFamily="18" charset="-52"/>
                <a:ea typeface="PT Astra Serif" pitchFamily="18" charset="-52"/>
              </a:rPr>
              <a:t>I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 степени, воспитанница МБДОУ детский сад «Рыбка»</a:t>
            </a:r>
            <a:endParaRPr lang="ru-RU" sz="12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23108" y="2571744"/>
            <a:ext cx="38576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Соколова Любовь, лауреат премии Главы Тазовского района за достижения в области образования в номинации «Юное дарование» </a:t>
            </a:r>
            <a:r>
              <a:rPr lang="en-US" sz="1200" dirty="0" smtClean="0">
                <a:latin typeface="PT Astra Serif" pitchFamily="18" charset="-52"/>
                <a:ea typeface="PT Astra Serif" pitchFamily="18" charset="-52"/>
              </a:rPr>
              <a:t>II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 степени, воспитанница МБДОУ детский сад «Оленёнок»</a:t>
            </a:r>
            <a:endParaRPr lang="ru-RU" sz="12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23109" y="3786191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Вороновская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 Анна, лауреат премии Главы Тазовского района </a:t>
            </a:r>
            <a:endParaRPr lang="ru-RU" sz="12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за достижения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в области образования в номинации «Юное дарование» </a:t>
            </a:r>
            <a:r>
              <a:rPr lang="en-US" sz="1200" dirty="0" smtClean="0">
                <a:latin typeface="PT Astra Serif" pitchFamily="18" charset="-52"/>
                <a:ea typeface="PT Astra Serif" pitchFamily="18" charset="-52"/>
              </a:rPr>
              <a:t>II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 степени, воспитанница МБДОУ детский сад «Оленёнок»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80166" y="4929198"/>
            <a:ext cx="330912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МБДОУ детский сад «Рыбка»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победитель конкурса социально –культурных проектов ПАО «</a:t>
            </a:r>
            <a:r>
              <a:rPr lang="ru-RU" sz="1200" dirty="0" err="1" smtClean="0">
                <a:latin typeface="PT Astra Serif" pitchFamily="18" charset="-52"/>
                <a:ea typeface="PT Astra Serif" pitchFamily="18" charset="-52"/>
              </a:rPr>
              <a:t>Лукойл</a:t>
            </a:r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» в номинации «Экология»</a:t>
            </a:r>
            <a:endParaRPr lang="ru-RU" sz="1200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8680</TotalTime>
  <Words>3695</Words>
  <Application>Microsoft Office PowerPoint</Application>
  <PresentationFormat>Произвольный</PresentationFormat>
  <Paragraphs>710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КАЧЕСТВО ОБРАЗОВАНИЯ. ТОЧКИ РОСТА</vt:lpstr>
      <vt:lpstr>ОБРАЩЕНИЕ</vt:lpstr>
      <vt:lpstr>Система образования Тазовского района</vt:lpstr>
      <vt:lpstr>ДОСТИЖЕНИЯ  ПЕДАГОГОВ</vt:lpstr>
      <vt:lpstr>Слайд 5</vt:lpstr>
      <vt:lpstr>КАДРОВОЕ ОБЕСПЕЧЕНИЕ</vt:lpstr>
      <vt:lpstr>КАДРОВОЕ ОБЕСПЕЧЕНИЕ</vt:lpstr>
      <vt:lpstr>РАЗВИТИЕ   ИНФРАСТРУКТУРЫ  </vt:lpstr>
      <vt:lpstr>ДОШКОЛЬНОЕ ОБРАЗОВАНИЕ </vt:lpstr>
      <vt:lpstr>ОБРАЗОВАНИЕ В ШКОЛЕ</vt:lpstr>
      <vt:lpstr>РАЗВИТИЕ   ИНФРАСТРУКТУРЫ</vt:lpstr>
      <vt:lpstr>ОБРАЗОВАНИЕ ДЛЯ ВСЕХ </vt:lpstr>
      <vt:lpstr>ОБРАЗОВАНИЕ ДЛЯ ДЕТЕЙ НАРОДОВ СЕВЕРА </vt:lpstr>
      <vt:lpstr>ШКОЛЬНОЕ ОБРАЗОВАНИЕ</vt:lpstr>
      <vt:lpstr>ОЦЕНКА КАЧЕСТВА ОБРАЗОВАНИЯ </vt:lpstr>
      <vt:lpstr>Мониторинг готовности первоклассников  к обучению в школе</vt:lpstr>
      <vt:lpstr>НОВЫЕ ВОЗМОЖНОСТИ ДЛЯ КАЖДОГО</vt:lpstr>
      <vt:lpstr>СИСТЕМА ВОСПИТАТЕЛЬНОЙ РАБОТЫ</vt:lpstr>
      <vt:lpstr>КОМПЛЕКСНАЯ БЕЗОПАСНОСТЬ</vt:lpstr>
      <vt:lpstr>Формирование здорового образа жизни</vt:lpstr>
      <vt:lpstr>ОРГАНИЗАЦИЯ ПИТАНИЯ</vt:lpstr>
      <vt:lpstr>КАЖДОМУ НУЖНА СЕМЬЯ!</vt:lpstr>
      <vt:lpstr>ПЕРСПЕКТИВЫ РАЗВИТИЯ</vt:lpstr>
      <vt:lpstr>ПРИГЛАШАЕМ К СОТРУДНИЧЕСТВУ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e.dubinko</cp:lastModifiedBy>
  <cp:revision>697</cp:revision>
  <cp:lastPrinted>2022-09-21T03:42:11Z</cp:lastPrinted>
  <dcterms:created xsi:type="dcterms:W3CDTF">2016-03-19T16:28:24Z</dcterms:created>
  <dcterms:modified xsi:type="dcterms:W3CDTF">2022-09-26T07:17:01Z</dcterms:modified>
</cp:coreProperties>
</file>