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9" r:id="rId5"/>
    <p:sldId id="270" r:id="rId6"/>
    <p:sldId id="262" r:id="rId7"/>
    <p:sldId id="260" r:id="rId8"/>
    <p:sldId id="263" r:id="rId9"/>
    <p:sldId id="261" r:id="rId10"/>
    <p:sldId id="265" r:id="rId11"/>
    <p:sldId id="271" r:id="rId12"/>
    <p:sldId id="26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1E3ADA"/>
    <a:srgbClr val="030553"/>
    <a:srgbClr val="993366"/>
    <a:srgbClr val="CC3300"/>
    <a:srgbClr val="7D4BC9"/>
    <a:srgbClr val="9933FF"/>
    <a:srgbClr val="800080"/>
    <a:srgbClr val="009900"/>
    <a:srgbClr val="6B8D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52" autoAdjust="0"/>
  </p:normalViewPr>
  <p:slideViewPr>
    <p:cSldViewPr snapToGrid="0" showGuides="1">
      <p:cViewPr varScale="1">
        <p:scale>
          <a:sx n="69" d="100"/>
          <a:sy n="69" d="100"/>
        </p:scale>
        <p:origin x="-486" y="-10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Возраст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до 35 лет</c:v>
                </c:pt>
                <c:pt idx="2">
                  <c:v>старше 40лет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8-4982-B8AE-BAA10E196BE2}"/>
            </c:ext>
          </c:extLst>
        </c:ser>
        <c:dLbls/>
        <c:gapWidth val="219"/>
        <c:overlap val="-27"/>
        <c:axId val="125510784"/>
        <c:axId val="125512320"/>
      </c:barChart>
      <c:dateAx>
        <c:axId val="12551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512320"/>
        <c:crosses val="autoZero"/>
        <c:lblOffset val="100"/>
        <c:baseTimeUnit val="days"/>
      </c:dateAx>
      <c:valAx>
        <c:axId val="125512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25510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Стаж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99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менее 1 года</c:v>
                </c:pt>
                <c:pt idx="1">
                  <c:v>до 3 лет</c:v>
                </c:pt>
                <c:pt idx="2">
                  <c:v>более 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BD-4B45-B3C8-CA9D6638D74A}"/>
            </c:ext>
          </c:extLst>
        </c:ser>
        <c:dLbls/>
        <c:gapWidth val="219"/>
        <c:overlap val="-27"/>
        <c:axId val="125565184"/>
        <c:axId val="125767680"/>
      </c:barChart>
      <c:dateAx>
        <c:axId val="125565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767680"/>
        <c:crosses val="autoZero"/>
        <c:lblOffset val="100"/>
        <c:baseTimeUnit val="days"/>
      </c:dateAx>
      <c:valAx>
        <c:axId val="1257676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5565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Категория</a:t>
            </a:r>
            <a:endParaRPr lang="ru-RU" sz="1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 категории</c:v>
                </c:pt>
                <c:pt idx="1">
                  <c:v>перая</c:v>
                </c:pt>
                <c:pt idx="2">
                  <c:v>высшая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56-4E7A-861F-C6FCC44073F7}"/>
            </c:ext>
          </c:extLst>
        </c:ser>
        <c:dLbls/>
        <c:gapWidth val="219"/>
        <c:overlap val="-27"/>
        <c:axId val="125787520"/>
        <c:axId val="125797504"/>
      </c:barChart>
      <c:dateAx>
        <c:axId val="12578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797504"/>
        <c:crosses val="autoZero"/>
        <c:lblOffset val="100"/>
        <c:baseTimeUnit val="days"/>
      </c:dateAx>
      <c:valAx>
        <c:axId val="1257975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5787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A4E39-C270-4B71-9163-83B553B731F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18DF11-FBFB-4C4F-BB58-547402B55B1B}">
      <dgm:prSet phldrT="[Текст]" custT="1"/>
      <dgm:spPr/>
      <dgm:t>
        <a:bodyPr/>
        <a:lstStyle/>
        <a:p>
          <a:r>
            <a:rPr lang="ru-RU" sz="2000" dirty="0" smtClean="0"/>
            <a:t>Профессиональный</a:t>
          </a:r>
          <a:endParaRPr lang="ru-RU" sz="2000" dirty="0"/>
        </a:p>
      </dgm:t>
    </dgm:pt>
    <dgm:pt modelId="{D693FF49-F07B-422C-923B-5A6F3BFD0195}" type="parTrans" cxnId="{A9444124-6278-4E53-91A1-8F617F12858C}">
      <dgm:prSet/>
      <dgm:spPr/>
      <dgm:t>
        <a:bodyPr/>
        <a:lstStyle/>
        <a:p>
          <a:endParaRPr lang="ru-RU"/>
        </a:p>
      </dgm:t>
    </dgm:pt>
    <dgm:pt modelId="{0E7FD8BB-31C2-4ECA-A5DA-7972A18A220E}" type="sibTrans" cxnId="{A9444124-6278-4E53-91A1-8F617F12858C}">
      <dgm:prSet/>
      <dgm:spPr/>
      <dgm:t>
        <a:bodyPr/>
        <a:lstStyle/>
        <a:p>
          <a:endParaRPr lang="ru-RU"/>
        </a:p>
      </dgm:t>
    </dgm:pt>
    <dgm:pt modelId="{4EBB057E-09BE-420B-AF16-5B12D3F3F4F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30553"/>
              </a:solidFill>
            </a:rPr>
            <a:t>Профессиональное развитие</a:t>
          </a:r>
          <a:endParaRPr lang="ru-RU" sz="1600" dirty="0">
            <a:solidFill>
              <a:srgbClr val="030553"/>
            </a:solidFill>
          </a:endParaRPr>
        </a:p>
      </dgm:t>
    </dgm:pt>
    <dgm:pt modelId="{0E226E8B-2ECC-498D-8FAD-9686BC588DD8}" type="parTrans" cxnId="{D24F34E4-FD77-4684-A1BD-F843F1034E85}">
      <dgm:prSet/>
      <dgm:spPr/>
      <dgm:t>
        <a:bodyPr/>
        <a:lstStyle/>
        <a:p>
          <a:endParaRPr lang="ru-RU"/>
        </a:p>
      </dgm:t>
    </dgm:pt>
    <dgm:pt modelId="{7605E33C-5F13-4EAD-BD17-45AAF48FF716}" type="sibTrans" cxnId="{D24F34E4-FD77-4684-A1BD-F843F1034E85}">
      <dgm:prSet/>
      <dgm:spPr/>
      <dgm:t>
        <a:bodyPr/>
        <a:lstStyle/>
        <a:p>
          <a:endParaRPr lang="ru-RU"/>
        </a:p>
      </dgm:t>
    </dgm:pt>
    <dgm:pt modelId="{BB5A706C-F958-4623-B360-7A98759D98B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30553"/>
              </a:solidFill>
            </a:rPr>
            <a:t>Организационный </a:t>
          </a:r>
          <a:r>
            <a:rPr lang="ru-RU" sz="1000" dirty="0" smtClean="0">
              <a:solidFill>
                <a:srgbClr val="030553"/>
              </a:solidFill>
            </a:rPr>
            <a:t>(содержание , условия и организация работы)</a:t>
          </a:r>
          <a:endParaRPr lang="ru-RU" sz="1000" dirty="0">
            <a:solidFill>
              <a:srgbClr val="030553"/>
            </a:solidFill>
          </a:endParaRPr>
        </a:p>
      </dgm:t>
    </dgm:pt>
    <dgm:pt modelId="{53BA8F31-611E-4BA0-A7CB-ED1C1162E31F}" type="parTrans" cxnId="{32519170-1A43-4C24-B0D3-4B711FC897F7}">
      <dgm:prSet/>
      <dgm:spPr/>
      <dgm:t>
        <a:bodyPr/>
        <a:lstStyle/>
        <a:p>
          <a:endParaRPr lang="ru-RU"/>
        </a:p>
      </dgm:t>
    </dgm:pt>
    <dgm:pt modelId="{E602B9F0-3629-4148-9AD0-5B83DAFD19D1}" type="sibTrans" cxnId="{32519170-1A43-4C24-B0D3-4B711FC897F7}">
      <dgm:prSet/>
      <dgm:spPr/>
      <dgm:t>
        <a:bodyPr/>
        <a:lstStyle/>
        <a:p>
          <a:endParaRPr lang="ru-RU"/>
        </a:p>
      </dgm:t>
    </dgm:pt>
    <dgm:pt modelId="{64651CDD-FBF2-469B-8913-E9587B05E553}">
      <dgm:prSet phldrT="[Текст]" custT="1"/>
      <dgm:spPr/>
      <dgm:t>
        <a:bodyPr/>
        <a:lstStyle/>
        <a:p>
          <a:r>
            <a:rPr lang="ru-RU" sz="2000" dirty="0" smtClean="0"/>
            <a:t>Инструментальный</a:t>
          </a:r>
          <a:endParaRPr lang="ru-RU" sz="2000" dirty="0"/>
        </a:p>
      </dgm:t>
    </dgm:pt>
    <dgm:pt modelId="{0919E03C-822C-4180-A690-511E480CF767}" type="parTrans" cxnId="{D297961A-D6C4-4A46-B091-BF9672AD1777}">
      <dgm:prSet/>
      <dgm:spPr/>
      <dgm:t>
        <a:bodyPr/>
        <a:lstStyle/>
        <a:p>
          <a:endParaRPr lang="ru-RU"/>
        </a:p>
      </dgm:t>
    </dgm:pt>
    <dgm:pt modelId="{5CA6E618-E07A-4061-A367-7027E41CC92E}" type="sibTrans" cxnId="{D297961A-D6C4-4A46-B091-BF9672AD1777}">
      <dgm:prSet/>
      <dgm:spPr/>
      <dgm:t>
        <a:bodyPr/>
        <a:lstStyle/>
        <a:p>
          <a:endParaRPr lang="ru-RU"/>
        </a:p>
      </dgm:t>
    </dgm:pt>
    <dgm:pt modelId="{811665E6-9399-4969-86DB-2CCB216249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Денежный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564FD467-58D0-495A-BC52-72E646522C08}" type="parTrans" cxnId="{23CB0D72-42A3-4C6A-85EE-6C95DD13C632}">
      <dgm:prSet/>
      <dgm:spPr/>
      <dgm:t>
        <a:bodyPr/>
        <a:lstStyle/>
        <a:p>
          <a:endParaRPr lang="ru-RU"/>
        </a:p>
      </dgm:t>
    </dgm:pt>
    <dgm:pt modelId="{E89797AE-AD8E-428E-B67F-87F9CF41746E}" type="sibTrans" cxnId="{23CB0D72-42A3-4C6A-85EE-6C95DD13C632}">
      <dgm:prSet/>
      <dgm:spPr/>
      <dgm:t>
        <a:bodyPr/>
        <a:lstStyle/>
        <a:p>
          <a:endParaRPr lang="ru-RU"/>
        </a:p>
      </dgm:t>
    </dgm:pt>
    <dgm:pt modelId="{B5FF2FB2-9682-400A-A07D-F7A1CCD4120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Профессиональное развитие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7CA8E35D-7E81-45E8-B201-D6F12719397F}" type="parTrans" cxnId="{8AE3E1AD-D231-4C52-96A0-D425D92E3C9C}">
      <dgm:prSet/>
      <dgm:spPr/>
      <dgm:t>
        <a:bodyPr/>
        <a:lstStyle/>
        <a:p>
          <a:endParaRPr lang="ru-RU"/>
        </a:p>
      </dgm:t>
    </dgm:pt>
    <dgm:pt modelId="{F29172AF-C85D-42CD-91E2-25B59ACB5986}" type="sibTrans" cxnId="{8AE3E1AD-D231-4C52-96A0-D425D92E3C9C}">
      <dgm:prSet/>
      <dgm:spPr/>
      <dgm:t>
        <a:bodyPr/>
        <a:lstStyle/>
        <a:p>
          <a:endParaRPr lang="ru-RU"/>
        </a:p>
      </dgm:t>
    </dgm:pt>
    <dgm:pt modelId="{9BBF5AC4-8E5F-4B61-A9A9-828BC5CC88D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30553"/>
              </a:solidFill>
            </a:rPr>
            <a:t>Участие в управлении</a:t>
          </a:r>
          <a:endParaRPr lang="ru-RU" sz="1600" dirty="0">
            <a:solidFill>
              <a:srgbClr val="030553"/>
            </a:solidFill>
          </a:endParaRPr>
        </a:p>
      </dgm:t>
    </dgm:pt>
    <dgm:pt modelId="{FBD3B4FA-79ED-4F3C-A8EA-69F57F278E53}" type="parTrans" cxnId="{D8983255-8269-4D1E-9209-DF8A38779724}">
      <dgm:prSet/>
      <dgm:spPr/>
      <dgm:t>
        <a:bodyPr/>
        <a:lstStyle/>
        <a:p>
          <a:endParaRPr lang="ru-RU"/>
        </a:p>
      </dgm:t>
    </dgm:pt>
    <dgm:pt modelId="{89F92E02-B9A4-4055-9A83-A9BC02BC9972}" type="sibTrans" cxnId="{D8983255-8269-4D1E-9209-DF8A38779724}">
      <dgm:prSet/>
      <dgm:spPr/>
      <dgm:t>
        <a:bodyPr/>
        <a:lstStyle/>
        <a:p>
          <a:endParaRPr lang="ru-RU"/>
        </a:p>
      </dgm:t>
    </dgm:pt>
    <dgm:pt modelId="{369D47B9-006E-440A-BE1B-6580F7CD350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30553"/>
              </a:solidFill>
            </a:rPr>
            <a:t>Денежный </a:t>
          </a:r>
          <a:endParaRPr lang="ru-RU" sz="1600" dirty="0">
            <a:solidFill>
              <a:srgbClr val="030553"/>
            </a:solidFill>
          </a:endParaRPr>
        </a:p>
      </dgm:t>
    </dgm:pt>
    <dgm:pt modelId="{4EED6D6A-438B-4D00-981F-20DD842C98EF}" type="parTrans" cxnId="{0AEB5E5B-6251-4D56-8B15-F96DC40B80AE}">
      <dgm:prSet/>
      <dgm:spPr/>
      <dgm:t>
        <a:bodyPr/>
        <a:lstStyle/>
        <a:p>
          <a:endParaRPr lang="ru-RU"/>
        </a:p>
      </dgm:t>
    </dgm:pt>
    <dgm:pt modelId="{A2E6D968-0A80-446F-92EF-12FA7B3D51C7}" type="sibTrans" cxnId="{0AEB5E5B-6251-4D56-8B15-F96DC40B80AE}">
      <dgm:prSet/>
      <dgm:spPr/>
      <dgm:t>
        <a:bodyPr/>
        <a:lstStyle/>
        <a:p>
          <a:endParaRPr lang="ru-RU"/>
        </a:p>
      </dgm:t>
    </dgm:pt>
    <dgm:pt modelId="{9989475B-1795-4149-9713-DDD4EEA180B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Натуральный </a:t>
          </a:r>
          <a:r>
            <a:rPr lang="ru-RU" sz="1000" dirty="0" smtClean="0">
              <a:solidFill>
                <a:schemeClr val="accent6">
                  <a:lumMod val="50000"/>
                </a:schemeClr>
              </a:solidFill>
            </a:rPr>
            <a:t>(льготы)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dgm:t>
    </dgm:pt>
    <dgm:pt modelId="{41F4EC39-DD15-4E46-AD40-C56C73181AB9}" type="parTrans" cxnId="{EC1E90CE-F19D-4619-9602-A88B0266A4DB}">
      <dgm:prSet/>
      <dgm:spPr/>
      <dgm:t>
        <a:bodyPr/>
        <a:lstStyle/>
        <a:p>
          <a:endParaRPr lang="ru-RU"/>
        </a:p>
      </dgm:t>
    </dgm:pt>
    <dgm:pt modelId="{F83D14F5-7D4E-4109-85DE-A6E648C9F95D}" type="sibTrans" cxnId="{EC1E90CE-F19D-4619-9602-A88B0266A4DB}">
      <dgm:prSet/>
      <dgm:spPr/>
      <dgm:t>
        <a:bodyPr/>
        <a:lstStyle/>
        <a:p>
          <a:endParaRPr lang="ru-RU"/>
        </a:p>
      </dgm:t>
    </dgm:pt>
    <dgm:pt modelId="{3950D27D-0E8B-4795-B7CA-39951B3F35BC}" type="pres">
      <dgm:prSet presAssocID="{565A4E39-C270-4B71-9163-83B553B731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9E4F22-E7ED-445B-8B0D-719E103A344D}" type="pres">
      <dgm:prSet presAssocID="{C718DF11-FBFB-4C4F-BB58-547402B55B1B}" presName="linNode" presStyleCnt="0"/>
      <dgm:spPr/>
    </dgm:pt>
    <dgm:pt modelId="{D2FF5F99-7BDD-4A3A-87CA-D23B0C85F757}" type="pres">
      <dgm:prSet presAssocID="{C718DF11-FBFB-4C4F-BB58-547402B55B1B}" presName="parentShp" presStyleLbl="node1" presStyleIdx="0" presStyleCnt="2" custScaleX="63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ED15E-0712-4C5E-B0B6-934B601E9A0B}" type="pres">
      <dgm:prSet presAssocID="{C718DF11-FBFB-4C4F-BB58-547402B55B1B}" presName="childShp" presStyleLbl="bgAccFollowNode1" presStyleIdx="0" presStyleCnt="2" custScaleX="117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8C1FA-132D-421A-A6F3-7D193D4BBE2B}" type="pres">
      <dgm:prSet presAssocID="{0E7FD8BB-31C2-4ECA-A5DA-7972A18A220E}" presName="spacing" presStyleCnt="0"/>
      <dgm:spPr/>
    </dgm:pt>
    <dgm:pt modelId="{517E1D97-A281-4BBA-87B8-62E70B1D9CB1}" type="pres">
      <dgm:prSet presAssocID="{64651CDD-FBF2-469B-8913-E9587B05E553}" presName="linNode" presStyleCnt="0"/>
      <dgm:spPr/>
    </dgm:pt>
    <dgm:pt modelId="{0969FB3F-B0D0-42E9-8618-2DFB96F16F4C}" type="pres">
      <dgm:prSet presAssocID="{64651CDD-FBF2-469B-8913-E9587B05E553}" presName="parentShp" presStyleLbl="node1" presStyleIdx="1" presStyleCnt="2" custScaleX="6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142C4-5E0C-4771-B64F-4E2B6D0F4BB3}" type="pres">
      <dgm:prSet presAssocID="{64651CDD-FBF2-469B-8913-E9587B05E553}" presName="childShp" presStyleLbl="bgAccFollowNode1" presStyleIdx="1" presStyleCnt="2" custScaleX="11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55C13-2AA1-4E63-80DD-9C76645B5F89}" type="presOf" srcId="{9BBF5AC4-8E5F-4B61-A9A9-828BC5CC88D5}" destId="{5A7ED15E-0712-4C5E-B0B6-934B601E9A0B}" srcOrd="0" destOrd="3" presId="urn:microsoft.com/office/officeart/2005/8/layout/vList6"/>
    <dgm:cxn modelId="{32519170-1A43-4C24-B0D3-4B711FC897F7}" srcId="{C718DF11-FBFB-4C4F-BB58-547402B55B1B}" destId="{BB5A706C-F958-4623-B360-7A98759D98B0}" srcOrd="1" destOrd="0" parTransId="{53BA8F31-611E-4BA0-A7CB-ED1C1162E31F}" sibTransId="{E602B9F0-3629-4148-9AD0-5B83DAFD19D1}"/>
    <dgm:cxn modelId="{0AEB5E5B-6251-4D56-8B15-F96DC40B80AE}" srcId="{C718DF11-FBFB-4C4F-BB58-547402B55B1B}" destId="{369D47B9-006E-440A-BE1B-6580F7CD3500}" srcOrd="2" destOrd="0" parTransId="{4EED6D6A-438B-4D00-981F-20DD842C98EF}" sibTransId="{A2E6D968-0A80-446F-92EF-12FA7B3D51C7}"/>
    <dgm:cxn modelId="{D8983255-8269-4D1E-9209-DF8A38779724}" srcId="{C718DF11-FBFB-4C4F-BB58-547402B55B1B}" destId="{9BBF5AC4-8E5F-4B61-A9A9-828BC5CC88D5}" srcOrd="3" destOrd="0" parTransId="{FBD3B4FA-79ED-4F3C-A8EA-69F57F278E53}" sibTransId="{89F92E02-B9A4-4055-9A83-A9BC02BC9972}"/>
    <dgm:cxn modelId="{E802B63D-4798-4F02-A2B8-A8535DFBE7F8}" type="presOf" srcId="{369D47B9-006E-440A-BE1B-6580F7CD3500}" destId="{5A7ED15E-0712-4C5E-B0B6-934B601E9A0B}" srcOrd="0" destOrd="2" presId="urn:microsoft.com/office/officeart/2005/8/layout/vList6"/>
    <dgm:cxn modelId="{9DF225C3-AAEE-40A7-9B89-B584A2FD6C54}" type="presOf" srcId="{811665E6-9399-4969-86DB-2CCB21624945}" destId="{03F142C4-5E0C-4771-B64F-4E2B6D0F4BB3}" srcOrd="0" destOrd="0" presId="urn:microsoft.com/office/officeart/2005/8/layout/vList6"/>
    <dgm:cxn modelId="{03394CBD-34F2-42D8-AA03-525652D79D51}" type="presOf" srcId="{B5FF2FB2-9682-400A-A07D-F7A1CCD41204}" destId="{03F142C4-5E0C-4771-B64F-4E2B6D0F4BB3}" srcOrd="0" destOrd="2" presId="urn:microsoft.com/office/officeart/2005/8/layout/vList6"/>
    <dgm:cxn modelId="{01B1F25E-B2F1-4AB0-BA11-319A29A3F2BA}" type="presOf" srcId="{C718DF11-FBFB-4C4F-BB58-547402B55B1B}" destId="{D2FF5F99-7BDD-4A3A-87CA-D23B0C85F757}" srcOrd="0" destOrd="0" presId="urn:microsoft.com/office/officeart/2005/8/layout/vList6"/>
    <dgm:cxn modelId="{EC1E90CE-F19D-4619-9602-A88B0266A4DB}" srcId="{64651CDD-FBF2-469B-8913-E9587B05E553}" destId="{9989475B-1795-4149-9713-DDD4EEA180B9}" srcOrd="1" destOrd="0" parTransId="{41F4EC39-DD15-4E46-AD40-C56C73181AB9}" sibTransId="{F83D14F5-7D4E-4109-85DE-A6E648C9F95D}"/>
    <dgm:cxn modelId="{D297961A-D6C4-4A46-B091-BF9672AD1777}" srcId="{565A4E39-C270-4B71-9163-83B553B731F7}" destId="{64651CDD-FBF2-469B-8913-E9587B05E553}" srcOrd="1" destOrd="0" parTransId="{0919E03C-822C-4180-A690-511E480CF767}" sibTransId="{5CA6E618-E07A-4061-A367-7027E41CC92E}"/>
    <dgm:cxn modelId="{122D9FA1-4745-4642-ADB9-186DA87D2AFD}" type="presOf" srcId="{64651CDD-FBF2-469B-8913-E9587B05E553}" destId="{0969FB3F-B0D0-42E9-8618-2DFB96F16F4C}" srcOrd="0" destOrd="0" presId="urn:microsoft.com/office/officeart/2005/8/layout/vList6"/>
    <dgm:cxn modelId="{A9444124-6278-4E53-91A1-8F617F12858C}" srcId="{565A4E39-C270-4B71-9163-83B553B731F7}" destId="{C718DF11-FBFB-4C4F-BB58-547402B55B1B}" srcOrd="0" destOrd="0" parTransId="{D693FF49-F07B-422C-923B-5A6F3BFD0195}" sibTransId="{0E7FD8BB-31C2-4ECA-A5DA-7972A18A220E}"/>
    <dgm:cxn modelId="{8AE3E1AD-D231-4C52-96A0-D425D92E3C9C}" srcId="{64651CDD-FBF2-469B-8913-E9587B05E553}" destId="{B5FF2FB2-9682-400A-A07D-F7A1CCD41204}" srcOrd="2" destOrd="0" parTransId="{7CA8E35D-7E81-45E8-B201-D6F12719397F}" sibTransId="{F29172AF-C85D-42CD-91E2-25B59ACB5986}"/>
    <dgm:cxn modelId="{33F9F382-835C-42AF-8464-7998745323A9}" type="presOf" srcId="{BB5A706C-F958-4623-B360-7A98759D98B0}" destId="{5A7ED15E-0712-4C5E-B0B6-934B601E9A0B}" srcOrd="0" destOrd="1" presId="urn:microsoft.com/office/officeart/2005/8/layout/vList6"/>
    <dgm:cxn modelId="{23CB0D72-42A3-4C6A-85EE-6C95DD13C632}" srcId="{64651CDD-FBF2-469B-8913-E9587B05E553}" destId="{811665E6-9399-4969-86DB-2CCB21624945}" srcOrd="0" destOrd="0" parTransId="{564FD467-58D0-495A-BC52-72E646522C08}" sibTransId="{E89797AE-AD8E-428E-B67F-87F9CF41746E}"/>
    <dgm:cxn modelId="{5C444A27-7208-467F-8D7B-1B46A381E1EB}" type="presOf" srcId="{4EBB057E-09BE-420B-AF16-5B12D3F3F4F0}" destId="{5A7ED15E-0712-4C5E-B0B6-934B601E9A0B}" srcOrd="0" destOrd="0" presId="urn:microsoft.com/office/officeart/2005/8/layout/vList6"/>
    <dgm:cxn modelId="{D24F34E4-FD77-4684-A1BD-F843F1034E85}" srcId="{C718DF11-FBFB-4C4F-BB58-547402B55B1B}" destId="{4EBB057E-09BE-420B-AF16-5B12D3F3F4F0}" srcOrd="0" destOrd="0" parTransId="{0E226E8B-2ECC-498D-8FAD-9686BC588DD8}" sibTransId="{7605E33C-5F13-4EAD-BD17-45AAF48FF716}"/>
    <dgm:cxn modelId="{880E8CE3-2FF8-4423-BE79-71785BB480EF}" type="presOf" srcId="{9989475B-1795-4149-9713-DDD4EEA180B9}" destId="{03F142C4-5E0C-4771-B64F-4E2B6D0F4BB3}" srcOrd="0" destOrd="1" presId="urn:microsoft.com/office/officeart/2005/8/layout/vList6"/>
    <dgm:cxn modelId="{45A4B807-FE61-4602-B86E-D0A43C10B1C3}" type="presOf" srcId="{565A4E39-C270-4B71-9163-83B553B731F7}" destId="{3950D27D-0E8B-4795-B7CA-39951B3F35BC}" srcOrd="0" destOrd="0" presId="urn:microsoft.com/office/officeart/2005/8/layout/vList6"/>
    <dgm:cxn modelId="{E5BA94E0-5553-4AD9-B9FA-0AFB7C214934}" type="presParOf" srcId="{3950D27D-0E8B-4795-B7CA-39951B3F35BC}" destId="{489E4F22-E7ED-445B-8B0D-719E103A344D}" srcOrd="0" destOrd="0" presId="urn:microsoft.com/office/officeart/2005/8/layout/vList6"/>
    <dgm:cxn modelId="{AC4B68E8-8CA5-4552-9115-087E8F673EAD}" type="presParOf" srcId="{489E4F22-E7ED-445B-8B0D-719E103A344D}" destId="{D2FF5F99-7BDD-4A3A-87CA-D23B0C85F757}" srcOrd="0" destOrd="0" presId="urn:microsoft.com/office/officeart/2005/8/layout/vList6"/>
    <dgm:cxn modelId="{F192F08A-5F80-422F-8411-96123643F6A6}" type="presParOf" srcId="{489E4F22-E7ED-445B-8B0D-719E103A344D}" destId="{5A7ED15E-0712-4C5E-B0B6-934B601E9A0B}" srcOrd="1" destOrd="0" presId="urn:microsoft.com/office/officeart/2005/8/layout/vList6"/>
    <dgm:cxn modelId="{874E3939-D824-4891-A96C-53E0A69480E2}" type="presParOf" srcId="{3950D27D-0E8B-4795-B7CA-39951B3F35BC}" destId="{C428C1FA-132D-421A-A6F3-7D193D4BBE2B}" srcOrd="1" destOrd="0" presId="urn:microsoft.com/office/officeart/2005/8/layout/vList6"/>
    <dgm:cxn modelId="{13DD3F72-D011-409A-A1E2-AB13CE9FF976}" type="presParOf" srcId="{3950D27D-0E8B-4795-B7CA-39951B3F35BC}" destId="{517E1D97-A281-4BBA-87B8-62E70B1D9CB1}" srcOrd="2" destOrd="0" presId="urn:microsoft.com/office/officeart/2005/8/layout/vList6"/>
    <dgm:cxn modelId="{3B091939-B5C9-4BBF-800A-408903EA9732}" type="presParOf" srcId="{517E1D97-A281-4BBA-87B8-62E70B1D9CB1}" destId="{0969FB3F-B0D0-42E9-8618-2DFB96F16F4C}" srcOrd="0" destOrd="0" presId="urn:microsoft.com/office/officeart/2005/8/layout/vList6"/>
    <dgm:cxn modelId="{A3163140-D442-4851-9F6D-09B0AF8F8F6D}" type="presParOf" srcId="{517E1D97-A281-4BBA-87B8-62E70B1D9CB1}" destId="{03F142C4-5E0C-4771-B64F-4E2B6D0F4B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61959-C9D3-42C1-9F88-FBB2F8EDA34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438301-BF4D-4E32-BB44-A749F5DB8E62}">
      <dgm:prSet phldrT="[Текст]"/>
      <dgm:spPr/>
      <dgm:t>
        <a:bodyPr/>
        <a:lstStyle/>
        <a:p>
          <a:r>
            <a:rPr lang="ru-RU" b="1" dirty="0" smtClean="0"/>
            <a:t>Преобладающие типы мотивации в МБОУ ДО «Тазовский РДТ»</a:t>
          </a:r>
          <a:endParaRPr lang="ru-RU" b="1" dirty="0"/>
        </a:p>
      </dgm:t>
    </dgm:pt>
    <dgm:pt modelId="{C3C247AA-A905-442F-B199-2506EDD6A46E}" type="parTrans" cxnId="{06FB3353-1B01-4ADF-BBCC-28D66E648890}">
      <dgm:prSet/>
      <dgm:spPr/>
      <dgm:t>
        <a:bodyPr/>
        <a:lstStyle/>
        <a:p>
          <a:endParaRPr lang="ru-RU"/>
        </a:p>
      </dgm:t>
    </dgm:pt>
    <dgm:pt modelId="{65D245DA-45D7-4D29-9204-B9E747806D55}" type="sibTrans" cxnId="{06FB3353-1B01-4ADF-BBCC-28D66E648890}">
      <dgm:prSet/>
      <dgm:spPr/>
      <dgm:t>
        <a:bodyPr/>
        <a:lstStyle/>
        <a:p>
          <a:endParaRPr lang="ru-RU"/>
        </a:p>
      </dgm:t>
    </dgm:pt>
    <dgm:pt modelId="{46C49BA9-C4CA-4F3E-8F05-4537687B383D}">
      <dgm:prSet phldrT="[Текст]"/>
      <dgm:spPr/>
      <dgm:t>
        <a:bodyPr/>
        <a:lstStyle/>
        <a:p>
          <a:r>
            <a:rPr lang="ru-RU" b="1" dirty="0" smtClean="0"/>
            <a:t>Виды стимулирования</a:t>
          </a:r>
          <a:endParaRPr lang="ru-RU" b="1" dirty="0"/>
        </a:p>
      </dgm:t>
    </dgm:pt>
    <dgm:pt modelId="{03E68DC1-D9ED-41B3-9CD2-260EEB166F1C}" type="parTrans" cxnId="{F156E760-D179-4281-BC1C-E98B4898214D}">
      <dgm:prSet/>
      <dgm:spPr/>
      <dgm:t>
        <a:bodyPr/>
        <a:lstStyle/>
        <a:p>
          <a:endParaRPr lang="ru-RU"/>
        </a:p>
      </dgm:t>
    </dgm:pt>
    <dgm:pt modelId="{A48F7786-5B9D-4C9B-8DE7-A89EEE46FDEB}" type="sibTrans" cxnId="{F156E760-D179-4281-BC1C-E98B4898214D}">
      <dgm:prSet/>
      <dgm:spPr/>
      <dgm:t>
        <a:bodyPr/>
        <a:lstStyle/>
        <a:p>
          <a:endParaRPr lang="ru-RU"/>
        </a:p>
      </dgm:t>
    </dgm:pt>
    <dgm:pt modelId="{5BD0EA11-297F-4311-95B9-6EE48153B249}" type="pres">
      <dgm:prSet presAssocID="{B2661959-C9D3-42C1-9F88-FBB2F8EDA3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03632-DB2F-42BF-ABDE-14570837871A}" type="pres">
      <dgm:prSet presAssocID="{89438301-BF4D-4E32-BB44-A749F5DB8E6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FC8D-3758-4D54-8C45-5C3A6C6ADD93}" type="pres">
      <dgm:prSet presAssocID="{65D245DA-45D7-4D29-9204-B9E747806D5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4FC2FFD-B823-40AF-BECD-3E315EF36658}" type="pres">
      <dgm:prSet presAssocID="{65D245DA-45D7-4D29-9204-B9E747806D5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C29BF04-DECB-4BFA-803E-55ACA51E0644}" type="pres">
      <dgm:prSet presAssocID="{46C49BA9-C4CA-4F3E-8F05-4537687B38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9731C-5F3E-497E-AB24-5635C987F1A3}" type="presOf" srcId="{65D245DA-45D7-4D29-9204-B9E747806D55}" destId="{A670FC8D-3758-4D54-8C45-5C3A6C6ADD93}" srcOrd="0" destOrd="0" presId="urn:microsoft.com/office/officeart/2005/8/layout/process1"/>
    <dgm:cxn modelId="{88789549-575E-4D29-A649-419CE6FF1253}" type="presOf" srcId="{46C49BA9-C4CA-4F3E-8F05-4537687B383D}" destId="{8C29BF04-DECB-4BFA-803E-55ACA51E0644}" srcOrd="0" destOrd="0" presId="urn:microsoft.com/office/officeart/2005/8/layout/process1"/>
    <dgm:cxn modelId="{63E2404A-4BB9-4516-9363-D43737B55C3A}" type="presOf" srcId="{65D245DA-45D7-4D29-9204-B9E747806D55}" destId="{E4FC2FFD-B823-40AF-BECD-3E315EF36658}" srcOrd="1" destOrd="0" presId="urn:microsoft.com/office/officeart/2005/8/layout/process1"/>
    <dgm:cxn modelId="{CA618DA2-82F3-422B-81F6-8E7600740909}" type="presOf" srcId="{B2661959-C9D3-42C1-9F88-FBB2F8EDA341}" destId="{5BD0EA11-297F-4311-95B9-6EE48153B249}" srcOrd="0" destOrd="0" presId="urn:microsoft.com/office/officeart/2005/8/layout/process1"/>
    <dgm:cxn modelId="{06FB3353-1B01-4ADF-BBCC-28D66E648890}" srcId="{B2661959-C9D3-42C1-9F88-FBB2F8EDA341}" destId="{89438301-BF4D-4E32-BB44-A749F5DB8E62}" srcOrd="0" destOrd="0" parTransId="{C3C247AA-A905-442F-B199-2506EDD6A46E}" sibTransId="{65D245DA-45D7-4D29-9204-B9E747806D55}"/>
    <dgm:cxn modelId="{E483027F-F51F-4F54-A6BB-340CF815D380}" type="presOf" srcId="{89438301-BF4D-4E32-BB44-A749F5DB8E62}" destId="{00003632-DB2F-42BF-ABDE-14570837871A}" srcOrd="0" destOrd="0" presId="urn:microsoft.com/office/officeart/2005/8/layout/process1"/>
    <dgm:cxn modelId="{F156E760-D179-4281-BC1C-E98B4898214D}" srcId="{B2661959-C9D3-42C1-9F88-FBB2F8EDA341}" destId="{46C49BA9-C4CA-4F3E-8F05-4537687B383D}" srcOrd="1" destOrd="0" parTransId="{03E68DC1-D9ED-41B3-9CD2-260EEB166F1C}" sibTransId="{A48F7786-5B9D-4C9B-8DE7-A89EEE46FDEB}"/>
    <dgm:cxn modelId="{E020B350-C4D3-4A33-9BB1-506CCE5B2FAF}" type="presParOf" srcId="{5BD0EA11-297F-4311-95B9-6EE48153B249}" destId="{00003632-DB2F-42BF-ABDE-14570837871A}" srcOrd="0" destOrd="0" presId="urn:microsoft.com/office/officeart/2005/8/layout/process1"/>
    <dgm:cxn modelId="{D8F96872-1F68-491A-A83A-CACA4A4B6430}" type="presParOf" srcId="{5BD0EA11-297F-4311-95B9-6EE48153B249}" destId="{A670FC8D-3758-4D54-8C45-5C3A6C6ADD93}" srcOrd="1" destOrd="0" presId="urn:microsoft.com/office/officeart/2005/8/layout/process1"/>
    <dgm:cxn modelId="{059E6CC1-511F-4F97-9CFA-4B12808BBF0F}" type="presParOf" srcId="{A670FC8D-3758-4D54-8C45-5C3A6C6ADD93}" destId="{E4FC2FFD-B823-40AF-BECD-3E315EF36658}" srcOrd="0" destOrd="0" presId="urn:microsoft.com/office/officeart/2005/8/layout/process1"/>
    <dgm:cxn modelId="{06EFC30C-ECC1-4A85-8EC3-31F57EEA8B9F}" type="presParOf" srcId="{5BD0EA11-297F-4311-95B9-6EE48153B249}" destId="{8C29BF04-DECB-4BFA-803E-55ACA51E064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D15E-0712-4C5E-B0B6-934B601E9A0B}">
      <dsp:nvSpPr>
        <dsp:cNvPr id="0" name=""/>
        <dsp:cNvSpPr/>
      </dsp:nvSpPr>
      <dsp:spPr>
        <a:xfrm>
          <a:off x="2111595" y="413"/>
          <a:ext cx="5446534" cy="16115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30553"/>
              </a:solidFill>
            </a:rPr>
            <a:t>Профессиональное развитие</a:t>
          </a:r>
          <a:endParaRPr lang="ru-RU" sz="1600" kern="1200" dirty="0">
            <a:solidFill>
              <a:srgbClr val="03055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30553"/>
              </a:solidFill>
            </a:rPr>
            <a:t>Организационный </a:t>
          </a:r>
          <a:r>
            <a:rPr lang="ru-RU" sz="1000" kern="1200" dirty="0" smtClean="0">
              <a:solidFill>
                <a:srgbClr val="030553"/>
              </a:solidFill>
            </a:rPr>
            <a:t>(содержание , условия и организация работы)</a:t>
          </a:r>
          <a:endParaRPr lang="ru-RU" sz="1000" kern="1200" dirty="0">
            <a:solidFill>
              <a:srgbClr val="03055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30553"/>
              </a:solidFill>
            </a:rPr>
            <a:t>Денежный </a:t>
          </a:r>
          <a:endParaRPr lang="ru-RU" sz="1600" kern="1200" dirty="0">
            <a:solidFill>
              <a:srgbClr val="03055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30553"/>
              </a:solidFill>
            </a:rPr>
            <a:t>Участие в управлении</a:t>
          </a:r>
          <a:endParaRPr lang="ru-RU" sz="1600" kern="1200" dirty="0">
            <a:solidFill>
              <a:srgbClr val="030553"/>
            </a:solidFill>
          </a:endParaRPr>
        </a:p>
      </dsp:txBody>
      <dsp:txXfrm>
        <a:off x="2111595" y="201859"/>
        <a:ext cx="4842196" cy="1208675"/>
      </dsp:txXfrm>
    </dsp:sp>
    <dsp:sp modelId="{D2FF5F99-7BDD-4A3A-87CA-D23B0C85F757}">
      <dsp:nvSpPr>
        <dsp:cNvPr id="0" name=""/>
        <dsp:cNvSpPr/>
      </dsp:nvSpPr>
      <dsp:spPr>
        <a:xfrm>
          <a:off x="144375" y="413"/>
          <a:ext cx="1967220" cy="16115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Профессиональный</a:t>
          </a:r>
          <a:endParaRPr lang="ru-RU" sz="2000" kern="1200" dirty="0"/>
        </a:p>
      </dsp:txBody>
      <dsp:txXfrm>
        <a:off x="223045" y="79083"/>
        <a:ext cx="1809880" cy="1454227"/>
      </dsp:txXfrm>
    </dsp:sp>
    <dsp:sp modelId="{03F142C4-5E0C-4771-B64F-4E2B6D0F4BB3}">
      <dsp:nvSpPr>
        <dsp:cNvPr id="0" name=""/>
        <dsp:cNvSpPr/>
      </dsp:nvSpPr>
      <dsp:spPr>
        <a:xfrm>
          <a:off x="2195506" y="1773137"/>
          <a:ext cx="5429989" cy="16115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Денежный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Натуральный </a:t>
          </a: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</a:rPr>
            <a:t>(льготы)</a:t>
          </a:r>
          <a:endParaRPr lang="ru-RU" sz="10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Профессиональное развитие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95506" y="1974583"/>
        <a:ext cx="4825651" cy="1208675"/>
      </dsp:txXfrm>
    </dsp:sp>
    <dsp:sp modelId="{0969FB3F-B0D0-42E9-8618-2DFB96F16F4C}">
      <dsp:nvSpPr>
        <dsp:cNvPr id="0" name=""/>
        <dsp:cNvSpPr/>
      </dsp:nvSpPr>
      <dsp:spPr>
        <a:xfrm>
          <a:off x="77009" y="1773137"/>
          <a:ext cx="2118497" cy="161156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Инструментальный</a:t>
          </a:r>
          <a:endParaRPr lang="ru-RU" sz="2000" kern="1200" dirty="0"/>
        </a:p>
      </dsp:txBody>
      <dsp:txXfrm>
        <a:off x="155679" y="1851807"/>
        <a:ext cx="1961157" cy="1454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03632-DB2F-42BF-ABDE-14570837871A}">
      <dsp:nvSpPr>
        <dsp:cNvPr id="0" name=""/>
        <dsp:cNvSpPr/>
      </dsp:nvSpPr>
      <dsp:spPr>
        <a:xfrm>
          <a:off x="903" y="0"/>
          <a:ext cx="1926054" cy="10168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Преобладающие типы мотивации в МБОУ ДО «Тазовский РДТ»</a:t>
          </a:r>
          <a:endParaRPr lang="ru-RU" sz="1500" b="1" kern="1200" dirty="0"/>
        </a:p>
      </dsp:txBody>
      <dsp:txXfrm>
        <a:off x="30685" y="29782"/>
        <a:ext cx="1866490" cy="957262"/>
      </dsp:txXfrm>
    </dsp:sp>
    <dsp:sp modelId="{A670FC8D-3758-4D54-8C45-5C3A6C6ADD93}">
      <dsp:nvSpPr>
        <dsp:cNvPr id="0" name=""/>
        <dsp:cNvSpPr/>
      </dsp:nvSpPr>
      <dsp:spPr>
        <a:xfrm>
          <a:off x="2119563" y="269582"/>
          <a:ext cx="408323" cy="47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19563" y="365114"/>
        <a:ext cx="285826" cy="286597"/>
      </dsp:txXfrm>
    </dsp:sp>
    <dsp:sp modelId="{8C29BF04-DECB-4BFA-803E-55ACA51E0644}">
      <dsp:nvSpPr>
        <dsp:cNvPr id="0" name=""/>
        <dsp:cNvSpPr/>
      </dsp:nvSpPr>
      <dsp:spPr>
        <a:xfrm>
          <a:off x="2697379" y="0"/>
          <a:ext cx="1926054" cy="101682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Виды стимулирования</a:t>
          </a:r>
          <a:endParaRPr lang="ru-RU" sz="1500" b="1" kern="1200" dirty="0"/>
        </a:p>
      </dsp:txBody>
      <dsp:txXfrm>
        <a:off x="2727161" y="29782"/>
        <a:ext cx="1866490" cy="957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pPr rtl="0"/>
              <a:t>12.01.2021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12.01.2021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37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88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8F48A-6110-47DA-8521-A1D1FFD22F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80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01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383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97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53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10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4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409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67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pPr rtl="0"/>
              <a:t>12.01.2021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hart" Target="../charts/chart1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chart" Target="../charts/chart3.xml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xmlns="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xmlns="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xmlns="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xmlns="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C1165547-DF3A-4694-9097-2BDAF2003713}"/>
              </a:ext>
            </a:extLst>
          </p:cNvPr>
          <p:cNvSpPr txBox="1"/>
          <p:nvPr/>
        </p:nvSpPr>
        <p:spPr>
          <a:xfrm>
            <a:off x="269933" y="3493565"/>
            <a:ext cx="587589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одели мотивации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едагогического персонала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МБОУ ДО «Тазовский РДТ»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 целью обновления содержания образования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249708" y="5252320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Направление: Учитель будущего</a:t>
            </a: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56" name="Группа 55" descr="Это изображение содержит значок с тремя связанными человеческими фигурами. ">
            <a:extLst>
              <a:ext uri="{FF2B5EF4-FFF2-40B4-BE49-F238E27FC236}">
                <a16:creationId xmlns:a16="http://schemas.microsoft.com/office/drawing/2014/main" xmlns="" id="{E56C5C06-BE0B-4D3E-8B77-1A2F0B930590}"/>
              </a:ext>
            </a:extLst>
          </p:cNvPr>
          <p:cNvGrpSpPr/>
          <p:nvPr/>
        </p:nvGrpSpPr>
        <p:grpSpPr>
          <a:xfrm>
            <a:off x="791651" y="2731292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Полилиния 35">
              <a:extLst>
                <a:ext uri="{FF2B5EF4-FFF2-40B4-BE49-F238E27FC236}">
                  <a16:creationId xmlns:a16="http://schemas.microsoft.com/office/drawing/2014/main" xmlns="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8" name="Полилиния 36">
              <a:extLst>
                <a:ext uri="{FF2B5EF4-FFF2-40B4-BE49-F238E27FC236}">
                  <a16:creationId xmlns:a16="http://schemas.microsoft.com/office/drawing/2014/main" xmlns="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9" name="Полилиния 37">
              <a:extLst>
                <a:ext uri="{FF2B5EF4-FFF2-40B4-BE49-F238E27FC236}">
                  <a16:creationId xmlns:a16="http://schemas.microsoft.com/office/drawing/2014/main" xmlns="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60" name="Полилиния 38">
              <a:extLst>
                <a:ext uri="{FF2B5EF4-FFF2-40B4-BE49-F238E27FC236}">
                  <a16:creationId xmlns:a16="http://schemas.microsoft.com/office/drawing/2014/main" xmlns="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4" name="Полилиния 39">
              <a:extLst>
                <a:ext uri="{FF2B5EF4-FFF2-40B4-BE49-F238E27FC236}">
                  <a16:creationId xmlns:a16="http://schemas.microsoft.com/office/drawing/2014/main" xmlns="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5" name="Полилиния 40">
              <a:extLst>
                <a:ext uri="{FF2B5EF4-FFF2-40B4-BE49-F238E27FC236}">
                  <a16:creationId xmlns:a16="http://schemas.microsoft.com/office/drawing/2014/main" xmlns="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6" name="Полилиния 41">
              <a:extLst>
                <a:ext uri="{FF2B5EF4-FFF2-40B4-BE49-F238E27FC236}">
                  <a16:creationId xmlns:a16="http://schemas.microsoft.com/office/drawing/2014/main" xmlns="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7" name="Полилиния 42">
              <a:extLst>
                <a:ext uri="{FF2B5EF4-FFF2-40B4-BE49-F238E27FC236}">
                  <a16:creationId xmlns:a16="http://schemas.microsoft.com/office/drawing/2014/main" xmlns="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8" name="Полилиния 43">
              <a:extLst>
                <a:ext uri="{FF2B5EF4-FFF2-40B4-BE49-F238E27FC236}">
                  <a16:creationId xmlns:a16="http://schemas.microsoft.com/office/drawing/2014/main" xmlns="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xmlns="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269933" y="5651457"/>
            <a:ext cx="5295598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i="1" dirty="0" err="1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Хасматулина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О.В., заместитель директора по учебно-воспитательной работе  МБОУ До «Тазовский РД»</a:t>
            </a: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CE6AF7FE-5978-4B5F-90E1-044AC25EC230}"/>
              </a:ext>
            </a:extLst>
          </p:cNvPr>
          <p:cNvSpPr txBox="1"/>
          <p:nvPr/>
        </p:nvSpPr>
        <p:spPr>
          <a:xfrm>
            <a:off x="355376" y="157037"/>
            <a:ext cx="7094578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Планируемые к разработке продукты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2D732C95-5F88-4013-B13B-3A9F057604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6493" y="1424663"/>
            <a:ext cx="8135598" cy="2416471"/>
            <a:chOff x="726781" y="3291989"/>
            <a:chExt cx="8135598" cy="241647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7AEFDBF9-3FF7-41D9-B79E-12A22F941417}"/>
                </a:ext>
              </a:extLst>
            </p:cNvPr>
            <p:cNvGrpSpPr/>
            <p:nvPr/>
          </p:nvGrpSpPr>
          <p:grpSpPr>
            <a:xfrm>
              <a:off x="755664" y="3291989"/>
              <a:ext cx="593945" cy="593205"/>
              <a:chOff x="5459412" y="1395413"/>
              <a:chExt cx="1273175" cy="1271588"/>
            </a:xfrm>
          </p:grpSpPr>
          <p:sp>
            <p:nvSpPr>
              <p:cNvPr id="7" name="Овал 26" descr="Это изображение содержит значок с одним человеком, который взаимодействует с тремя людьми.">
                <a:extLst>
                  <a:ext uri="{FF2B5EF4-FFF2-40B4-BE49-F238E27FC236}">
                    <a16:creationId xmlns:a16="http://schemas.microsoft.com/office/drawing/2014/main" xmlns="" id="{FBD1C069-BF74-4E4D-8790-D34807934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2" y="1395413"/>
                <a:ext cx="1273175" cy="1271588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AA14590B-EBFC-4E01-B049-4B69FD257C40}"/>
                  </a:ext>
                </a:extLst>
              </p:cNvPr>
              <p:cNvGrpSpPr/>
              <p:nvPr/>
            </p:nvGrpSpPr>
            <p:grpSpPr>
              <a:xfrm>
                <a:off x="5781290" y="1569642"/>
                <a:ext cx="584970" cy="674403"/>
                <a:chOff x="2686050" y="2895601"/>
                <a:chExt cx="330200" cy="346075"/>
              </a:xfrm>
            </p:grpSpPr>
            <p:sp>
              <p:nvSpPr>
                <p:cNvPr id="9" name="Овал 309">
                  <a:extLst>
                    <a:ext uri="{FF2B5EF4-FFF2-40B4-BE49-F238E27FC236}">
                      <a16:creationId xmlns:a16="http://schemas.microsoft.com/office/drawing/2014/main" xmlns="" id="{5AEEE69E-56A2-4F76-959B-DBA45C4FF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0" name="Полилиния 310">
                  <a:extLst>
                    <a:ext uri="{FF2B5EF4-FFF2-40B4-BE49-F238E27FC236}">
                      <a16:creationId xmlns:a16="http://schemas.microsoft.com/office/drawing/2014/main" xmlns="" id="{874BDC66-65E6-4586-A008-2D699867B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1" name="Овал 311">
                  <a:extLst>
                    <a:ext uri="{FF2B5EF4-FFF2-40B4-BE49-F238E27FC236}">
                      <a16:creationId xmlns:a16="http://schemas.microsoft.com/office/drawing/2014/main" xmlns="" id="{4D348DD5-AFBE-4257-8F13-C20C20DF5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2" name="Полилиния 312">
                  <a:extLst>
                    <a:ext uri="{FF2B5EF4-FFF2-40B4-BE49-F238E27FC236}">
                      <a16:creationId xmlns:a16="http://schemas.microsoft.com/office/drawing/2014/main" xmlns="" id="{E2A473D4-97EB-49F3-A0DB-6CFDF78C9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3" name="Овал 313">
                  <a:extLst>
                    <a:ext uri="{FF2B5EF4-FFF2-40B4-BE49-F238E27FC236}">
                      <a16:creationId xmlns:a16="http://schemas.microsoft.com/office/drawing/2014/main" xmlns="" id="{5B12A1CA-047F-4806-8B0F-48E54DD73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4" name="Полилиния 314">
                  <a:extLst>
                    <a:ext uri="{FF2B5EF4-FFF2-40B4-BE49-F238E27FC236}">
                      <a16:creationId xmlns:a16="http://schemas.microsoft.com/office/drawing/2014/main" xmlns="" id="{6A6BCFB1-C475-4115-A2C4-A04DCB8A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5" name="Овал 315">
                  <a:extLst>
                    <a:ext uri="{FF2B5EF4-FFF2-40B4-BE49-F238E27FC236}">
                      <a16:creationId xmlns:a16="http://schemas.microsoft.com/office/drawing/2014/main" xmlns="" id="{6D7D7898-AB23-44CF-B4B7-14134CAAC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6" name="Полилиния 316">
                  <a:extLst>
                    <a:ext uri="{FF2B5EF4-FFF2-40B4-BE49-F238E27FC236}">
                      <a16:creationId xmlns:a16="http://schemas.microsoft.com/office/drawing/2014/main" xmlns="" id="{D81FFC69-D74A-40D5-A6A1-41EE7BEDF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" name="Овал 317">
                  <a:extLst>
                    <a:ext uri="{FF2B5EF4-FFF2-40B4-BE49-F238E27FC236}">
                      <a16:creationId xmlns:a16="http://schemas.microsoft.com/office/drawing/2014/main" xmlns="" id="{F628086C-5658-4153-B087-AE51C20EA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Полилиния 318">
                  <a:extLst>
                    <a:ext uri="{FF2B5EF4-FFF2-40B4-BE49-F238E27FC236}">
                      <a16:creationId xmlns:a16="http://schemas.microsoft.com/office/drawing/2014/main" xmlns="" id="{6CB8EE4B-0598-47EC-88C7-44A258247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9" name="Полилиния 319">
                  <a:extLst>
                    <a:ext uri="{FF2B5EF4-FFF2-40B4-BE49-F238E27FC236}">
                      <a16:creationId xmlns:a16="http://schemas.microsoft.com/office/drawing/2014/main" xmlns="" id="{722DB457-A03A-4844-B278-B3A7F306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" name="Линия 320">
                  <a:extLst>
                    <a:ext uri="{FF2B5EF4-FFF2-40B4-BE49-F238E27FC236}">
                      <a16:creationId xmlns:a16="http://schemas.microsoft.com/office/drawing/2014/main" xmlns="" id="{1343E704-6E14-43FA-A430-466A29621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1358996A-EA88-48BC-9B83-DE3A74596973}"/>
                </a:ext>
              </a:extLst>
            </p:cNvPr>
            <p:cNvGrpSpPr/>
            <p:nvPr/>
          </p:nvGrpSpPr>
          <p:grpSpPr>
            <a:xfrm>
              <a:off x="726781" y="4174000"/>
              <a:ext cx="651710" cy="651710"/>
              <a:chOff x="3438525" y="2143125"/>
              <a:chExt cx="1397000" cy="1397000"/>
            </a:xfrm>
          </p:grpSpPr>
          <p:sp>
            <p:nvSpPr>
              <p:cNvPr id="22" name="Полилиния 25" descr="Это изображение содержит значок с тремя взаимодействующими с друг другом людьми. ">
                <a:extLst>
                  <a:ext uri="{FF2B5EF4-FFF2-40B4-BE49-F238E27FC236}">
                    <a16:creationId xmlns:a16="http://schemas.microsoft.com/office/drawing/2014/main" xmlns="" id="{40B3D9E3-FB50-4DB5-9EC1-B0A5C874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143125"/>
                <a:ext cx="1397000" cy="1397000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80E448E9-8D3E-4E87-8BD9-BB0A5FCE4314}"/>
                  </a:ext>
                </a:extLst>
              </p:cNvPr>
              <p:cNvGrpSpPr/>
              <p:nvPr/>
            </p:nvGrpSpPr>
            <p:grpSpPr>
              <a:xfrm>
                <a:off x="3810316" y="2465099"/>
                <a:ext cx="613094" cy="674403"/>
                <a:chOff x="3398838" y="2895601"/>
                <a:chExt cx="346075" cy="346075"/>
              </a:xfrm>
            </p:grpSpPr>
            <p:sp>
              <p:nvSpPr>
                <p:cNvPr id="24" name="Полилиния 49">
                  <a:extLst>
                    <a:ext uri="{FF2B5EF4-FFF2-40B4-BE49-F238E27FC236}">
                      <a16:creationId xmlns:a16="http://schemas.microsoft.com/office/drawing/2014/main" xmlns="" id="{900FD381-E04C-464E-9532-96CE76EC4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50">
                  <a:extLst>
                    <a:ext uri="{FF2B5EF4-FFF2-40B4-BE49-F238E27FC236}">
                      <a16:creationId xmlns:a16="http://schemas.microsoft.com/office/drawing/2014/main" xmlns="" id="{0AAA747D-35DC-4EE0-9D32-BF78DC5D6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Овал 51">
                  <a:extLst>
                    <a:ext uri="{FF2B5EF4-FFF2-40B4-BE49-F238E27FC236}">
                      <a16:creationId xmlns:a16="http://schemas.microsoft.com/office/drawing/2014/main" xmlns="" id="{503777B0-93DB-41FF-AF12-988F22D8E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52">
                  <a:extLst>
                    <a:ext uri="{FF2B5EF4-FFF2-40B4-BE49-F238E27FC236}">
                      <a16:creationId xmlns:a16="http://schemas.microsoft.com/office/drawing/2014/main" xmlns="" id="{5BECC3A3-CC8C-45CE-B1CA-43711BF0D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Полилиния 53">
                  <a:extLst>
                    <a:ext uri="{FF2B5EF4-FFF2-40B4-BE49-F238E27FC236}">
                      <a16:creationId xmlns:a16="http://schemas.microsoft.com/office/drawing/2014/main" xmlns="" id="{B5171D60-1DF1-499A-9F39-FC24C343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Полилиния 54">
                  <a:extLst>
                    <a:ext uri="{FF2B5EF4-FFF2-40B4-BE49-F238E27FC236}">
                      <a16:creationId xmlns:a16="http://schemas.microsoft.com/office/drawing/2014/main" xmlns="" id="{CFD9B5F6-AFF8-4993-89AE-D69E67210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0" name="Овал 55">
                  <a:extLst>
                    <a:ext uri="{FF2B5EF4-FFF2-40B4-BE49-F238E27FC236}">
                      <a16:creationId xmlns:a16="http://schemas.microsoft.com/office/drawing/2014/main" xmlns="" id="{36BFA32B-FA26-4754-93F4-487DE832F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1" name="Полилиния 56">
                  <a:extLst>
                    <a:ext uri="{FF2B5EF4-FFF2-40B4-BE49-F238E27FC236}">
                      <a16:creationId xmlns:a16="http://schemas.microsoft.com/office/drawing/2014/main" xmlns="" id="{303EC14D-2E2D-4E85-BB11-A039F98B7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2" name="Полилиния 57">
                  <a:extLst>
                    <a:ext uri="{FF2B5EF4-FFF2-40B4-BE49-F238E27FC236}">
                      <a16:creationId xmlns:a16="http://schemas.microsoft.com/office/drawing/2014/main" xmlns="" id="{E13CAB86-D647-424D-B8CD-E02875AB7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3" name="Полилиния 58">
                  <a:extLst>
                    <a:ext uri="{FF2B5EF4-FFF2-40B4-BE49-F238E27FC236}">
                      <a16:creationId xmlns:a16="http://schemas.microsoft.com/office/drawing/2014/main" xmlns="" id="{B7261918-764A-4F85-9EEF-5EB3BA32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4" name="Овал 59">
                  <a:extLst>
                    <a:ext uri="{FF2B5EF4-FFF2-40B4-BE49-F238E27FC236}">
                      <a16:creationId xmlns:a16="http://schemas.microsoft.com/office/drawing/2014/main" xmlns="" id="{0E109123-F859-4F4E-8CD0-F7BB960AF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5" name="Полилиния 60">
                  <a:extLst>
                    <a:ext uri="{FF2B5EF4-FFF2-40B4-BE49-F238E27FC236}">
                      <a16:creationId xmlns:a16="http://schemas.microsoft.com/office/drawing/2014/main" xmlns="" id="{4C0C0DDF-7D59-46B7-B96E-6172A73F8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6" name="Линия 61">
                  <a:extLst>
                    <a:ext uri="{FF2B5EF4-FFF2-40B4-BE49-F238E27FC236}">
                      <a16:creationId xmlns:a16="http://schemas.microsoft.com/office/drawing/2014/main" xmlns="" id="{B11953D6-9857-4A56-A60D-A53A04E59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" name="Линия 62">
                  <a:extLst>
                    <a:ext uri="{FF2B5EF4-FFF2-40B4-BE49-F238E27FC236}">
                      <a16:creationId xmlns:a16="http://schemas.microsoft.com/office/drawing/2014/main" xmlns="" id="{1C2A1C5E-D452-4250-A462-D29A31FF5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AE196388-4F72-4D90-94F1-AEE1648035B5}"/>
                </a:ext>
              </a:extLst>
            </p:cNvPr>
            <p:cNvGrpSpPr/>
            <p:nvPr/>
          </p:nvGrpSpPr>
          <p:grpSpPr>
            <a:xfrm>
              <a:off x="756034" y="5114515"/>
              <a:ext cx="593205" cy="593945"/>
              <a:chOff x="2690812" y="4162425"/>
              <a:chExt cx="1271588" cy="1273175"/>
            </a:xfrm>
          </p:grpSpPr>
          <p:sp>
            <p:nvSpPr>
              <p:cNvPr id="39" name="Овал 24" descr="Это изображение содержит значок с тремя людьми и шаром.">
                <a:extLst>
                  <a:ext uri="{FF2B5EF4-FFF2-40B4-BE49-F238E27FC236}">
                    <a16:creationId xmlns:a16="http://schemas.microsoft.com/office/drawing/2014/main" xmlns="" id="{037EDB3C-87C4-4FA9-9513-4A8E2BA3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2" y="4162425"/>
                <a:ext cx="1271588" cy="1273175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xmlns="" id="{D8E4B96B-58FD-4E6A-AF13-C5020615E0FE}"/>
                  </a:ext>
                </a:extLst>
              </p:cNvPr>
              <p:cNvGrpSpPr/>
              <p:nvPr/>
            </p:nvGrpSpPr>
            <p:grpSpPr>
              <a:xfrm>
                <a:off x="3011359" y="4426329"/>
                <a:ext cx="610282" cy="674403"/>
                <a:chOff x="4841875" y="2895601"/>
                <a:chExt cx="344488" cy="346075"/>
              </a:xfrm>
            </p:grpSpPr>
            <p:sp>
              <p:nvSpPr>
                <p:cNvPr id="41" name="Полилиния 258">
                  <a:extLst>
                    <a:ext uri="{FF2B5EF4-FFF2-40B4-BE49-F238E27FC236}">
                      <a16:creationId xmlns:a16="http://schemas.microsoft.com/office/drawing/2014/main" xmlns="" id="{9171BF0F-A8C1-40E4-8B5E-018BF663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2" name="Полилиния 259">
                  <a:extLst>
                    <a:ext uri="{FF2B5EF4-FFF2-40B4-BE49-F238E27FC236}">
                      <a16:creationId xmlns:a16="http://schemas.microsoft.com/office/drawing/2014/main" xmlns="" id="{B64E9334-097C-4CB9-9617-46C8650E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0">
                  <a:extLst>
                    <a:ext uri="{FF2B5EF4-FFF2-40B4-BE49-F238E27FC236}">
                      <a16:creationId xmlns:a16="http://schemas.microsoft.com/office/drawing/2014/main" xmlns="" id="{B9A1BA9E-445A-47A3-ADC3-32683BF48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Линия 261">
                  <a:extLst>
                    <a:ext uri="{FF2B5EF4-FFF2-40B4-BE49-F238E27FC236}">
                      <a16:creationId xmlns:a16="http://schemas.microsoft.com/office/drawing/2014/main" xmlns="" id="{C3A77B5D-68B1-4090-BBC4-B0E5DCEC1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Линия 262">
                  <a:extLst>
                    <a:ext uri="{FF2B5EF4-FFF2-40B4-BE49-F238E27FC236}">
                      <a16:creationId xmlns:a16="http://schemas.microsoft.com/office/drawing/2014/main" xmlns="" id="{1A7BA1EA-CD95-424F-8A0A-F35B3CB9B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Линия 263">
                  <a:extLst>
                    <a:ext uri="{FF2B5EF4-FFF2-40B4-BE49-F238E27FC236}">
                      <a16:creationId xmlns:a16="http://schemas.microsoft.com/office/drawing/2014/main" xmlns="" id="{31E345C1-BFCC-4770-880A-DBB426F70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Овал 264">
                  <a:extLst>
                    <a:ext uri="{FF2B5EF4-FFF2-40B4-BE49-F238E27FC236}">
                      <a16:creationId xmlns:a16="http://schemas.microsoft.com/office/drawing/2014/main" xmlns="" id="{19215AFA-FCFF-4C23-9FA1-5D129B00D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Овал 265">
                  <a:extLst>
                    <a:ext uri="{FF2B5EF4-FFF2-40B4-BE49-F238E27FC236}">
                      <a16:creationId xmlns:a16="http://schemas.microsoft.com/office/drawing/2014/main" xmlns="" id="{BD2367C6-5620-4A86-9127-9FEB49685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Овал 266">
                  <a:extLst>
                    <a:ext uri="{FF2B5EF4-FFF2-40B4-BE49-F238E27FC236}">
                      <a16:creationId xmlns:a16="http://schemas.microsoft.com/office/drawing/2014/main" xmlns="" id="{DAEB3F93-9D9D-4620-87D0-9DEB1033E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67">
                  <a:extLst>
                    <a:ext uri="{FF2B5EF4-FFF2-40B4-BE49-F238E27FC236}">
                      <a16:creationId xmlns:a16="http://schemas.microsoft.com/office/drawing/2014/main" xmlns="" id="{39E2F49B-9389-47F1-9AD1-A580B79C3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xmlns="" id="{72F7507E-84C4-43E3-8F05-07666B4AA53B}"/>
                </a:ext>
              </a:extLst>
            </p:cNvPr>
            <p:cNvGrpSpPr/>
            <p:nvPr/>
          </p:nvGrpSpPr>
          <p:grpSpPr>
            <a:xfrm>
              <a:off x="1636214" y="3550769"/>
              <a:ext cx="7226165" cy="191739"/>
              <a:chOff x="1636214" y="3223373"/>
              <a:chExt cx="4476625" cy="85543"/>
            </a:xfrm>
          </p:grpSpPr>
          <p:sp>
            <p:nvSpPr>
              <p:cNvPr id="82" name="Прямоугольник: Скругленные углы 81">
                <a:extLst>
                  <a:ext uri="{FF2B5EF4-FFF2-40B4-BE49-F238E27FC236}">
                    <a16:creationId xmlns:a16="http://schemas.microsoft.com/office/drawing/2014/main" xmlns="" id="{BCEB1F2F-367D-41AE-A066-F8669215D8F2}"/>
                  </a:ext>
                </a:extLst>
              </p:cNvPr>
              <p:cNvSpPr/>
              <p:nvPr/>
            </p:nvSpPr>
            <p:spPr>
              <a:xfrm>
                <a:off x="1636214" y="3223373"/>
                <a:ext cx="4476625" cy="80698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рямоугольник: Скругленные углы 82">
                <a:extLst>
                  <a:ext uri="{FF2B5EF4-FFF2-40B4-BE49-F238E27FC236}">
                    <a16:creationId xmlns:a16="http://schemas.microsoft.com/office/drawing/2014/main" xmlns="" id="{F7F9128D-E30C-4733-AE4B-3863B632AE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79946" y="3226255"/>
                <a:ext cx="1399127" cy="826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xmlns="" id="{C0891A01-8A14-486D-93D7-756C1B0A9EF0}"/>
                </a:ext>
              </a:extLst>
            </p:cNvPr>
            <p:cNvGrpSpPr/>
            <p:nvPr/>
          </p:nvGrpSpPr>
          <p:grpSpPr>
            <a:xfrm>
              <a:off x="1636214" y="4422278"/>
              <a:ext cx="7173318" cy="170582"/>
              <a:chOff x="1636214" y="3195950"/>
              <a:chExt cx="4443886" cy="76104"/>
            </a:xfrm>
          </p:grpSpPr>
          <p:sp>
            <p:nvSpPr>
              <p:cNvPr id="87" name="Прямоугольник: Скругленные углы 86">
                <a:extLst>
                  <a:ext uri="{FF2B5EF4-FFF2-40B4-BE49-F238E27FC236}">
                    <a16:creationId xmlns:a16="http://schemas.microsoft.com/office/drawing/2014/main" xmlns="" id="{BEC06DD3-CCF5-4FA9-B6A5-88C2AD698D60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4443886" cy="76090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: Скругленные углы 87">
                <a:extLst>
                  <a:ext uri="{FF2B5EF4-FFF2-40B4-BE49-F238E27FC236}">
                    <a16:creationId xmlns:a16="http://schemas.microsoft.com/office/drawing/2014/main" xmlns="" id="{AD9B3B86-FE3B-4F92-A920-9858B368D4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7213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DCB2CD80-A7D2-4E5E-8A6D-4BC684DF7BE1}"/>
                </a:ext>
              </a:extLst>
            </p:cNvPr>
            <p:cNvGrpSpPr/>
            <p:nvPr/>
          </p:nvGrpSpPr>
          <p:grpSpPr>
            <a:xfrm>
              <a:off x="1636214" y="5306782"/>
              <a:ext cx="7173318" cy="203914"/>
              <a:chOff x="1636214" y="3195950"/>
              <a:chExt cx="4443886" cy="90975"/>
            </a:xfrm>
          </p:grpSpPr>
          <p:sp>
            <p:nvSpPr>
              <p:cNvPr id="90" name="Прямоугольник: Скругленные углы 89">
                <a:extLst>
                  <a:ext uri="{FF2B5EF4-FFF2-40B4-BE49-F238E27FC236}">
                    <a16:creationId xmlns:a16="http://schemas.microsoft.com/office/drawing/2014/main" xmlns="" id="{5819435B-AB91-4456-82A2-4B47BC037ACD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4443886" cy="90961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: Скругленные углы 90">
                <a:extLst>
                  <a:ext uri="{FF2B5EF4-FFF2-40B4-BE49-F238E27FC236}">
                    <a16:creationId xmlns:a16="http://schemas.microsoft.com/office/drawing/2014/main" xmlns="" id="{0DDE19D2-9433-4660-BEFC-0A90ABFBAC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0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3" name="Рисунок 162" descr="Это изображение двух пар рук, собирающих вместе кусочки головоломки. ">
            <a:extLst>
              <a:ext uri="{FF2B5EF4-FFF2-40B4-BE49-F238E27FC236}">
                <a16:creationId xmlns:a16="http://schemas.microsoft.com/office/drawing/2014/main" xmlns="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8728589" y="2"/>
            <a:ext cx="3463411" cy="6857998"/>
          </a:xfrm>
          <a:prstGeom prst="rect">
            <a:avLst/>
          </a:prstGeom>
        </p:spPr>
      </p:pic>
      <p:sp>
        <p:nvSpPr>
          <p:cNvPr id="53" name="Заголовок 52" hidden="1">
            <a:extLst>
              <a:ext uri="{FF2B5EF4-FFF2-40B4-BE49-F238E27FC236}">
                <a16:creationId xmlns:a16="http://schemas.microsoft.com/office/drawing/2014/main" xmlns="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268998" y="1891682"/>
            <a:ext cx="7379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D4BC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Карта профессиональной траектории сотрудников</a:t>
            </a:r>
            <a:endParaRPr lang="ru-RU" sz="2000" b="1" dirty="0">
              <a:solidFill>
                <a:srgbClr val="7D4BC9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21013" y="2771491"/>
            <a:ext cx="7274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7D4BC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Helvetica" panose="020B0604020202020204" pitchFamily="34" charset="0"/>
              </a:rPr>
              <a:t>Программа развития МБОУ ДО «Тазовский РДТ»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7D4BC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Helvetica" panose="020B0604020202020204" pitchFamily="34" charset="0"/>
              </a:rPr>
              <a:t>на период 2020-2025 годы</a:t>
            </a:r>
            <a:endParaRPr lang="ru-RU" sz="2000" b="1" dirty="0">
              <a:solidFill>
                <a:srgbClr val="7D4B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211623" y="3798254"/>
            <a:ext cx="6940975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7D4BC9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Helvetica" panose="020B0604020202020204" pitchFamily="34" charset="0"/>
              </a:rPr>
              <a:t>Продукты программно-методического обеспечения:</a:t>
            </a:r>
          </a:p>
          <a:p>
            <a:pPr marL="182563" lvl="1" indent="-18256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ru-RU" sz="1400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Положение институциональной </a:t>
            </a:r>
            <a:r>
              <a:rPr lang="ru-RU" sz="1400" dirty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образовательной платформы для </a:t>
            </a:r>
            <a:r>
              <a:rPr lang="ru-RU" sz="1400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педагогов</a:t>
            </a:r>
          </a:p>
          <a:p>
            <a:pPr marL="182563" lvl="1" indent="-182563" algn="just">
              <a:lnSpc>
                <a:spcPct val="15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400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План реализации мероприятий институциональной </a:t>
            </a:r>
            <a:r>
              <a:rPr lang="ru-RU" sz="1400" dirty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образовательной платформы </a:t>
            </a:r>
            <a:endParaRPr lang="ru-RU" sz="1400" dirty="0" smtClean="0">
              <a:solidFill>
                <a:srgbClr val="99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Helvetica" panose="020B0604020202020204" pitchFamily="34" charset="0"/>
            </a:endParaRPr>
          </a:p>
          <a:p>
            <a:pPr marL="182563" lvl="1" indent="-182563" algn="just">
              <a:lnSpc>
                <a:spcPct val="15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400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Дополнительные общеобразовательные программы с интегрированным подходом</a:t>
            </a:r>
          </a:p>
          <a:p>
            <a:pPr marL="182563" lvl="1" indent="-182563" algn="just">
              <a:lnSpc>
                <a:spcPct val="15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400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Положение о проведении открытых занятий в Учреждении</a:t>
            </a:r>
          </a:p>
          <a:p>
            <a:pPr marL="182563" lvl="1" indent="-18256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Локально-нормативные акты по активизации инновационной деятельности</a:t>
            </a:r>
            <a:endParaRPr lang="ru-RU" sz="2000" b="1" dirty="0">
              <a:solidFill>
                <a:srgbClr val="7D4B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8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Критерии успешности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38D4B56-7D6C-4345-912F-B3BA9A014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B457331C-2A24-4352-9B4C-1C1B326F4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794" y="1291653"/>
            <a:ext cx="6488928" cy="3005237"/>
            <a:chOff x="518433" y="1692049"/>
            <a:chExt cx="4201583" cy="4045700"/>
          </a:xfrm>
          <a:solidFill>
            <a:schemeClr val="bg1"/>
          </a:solidFill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1220992"/>
              <a:chOff x="518433" y="1851126"/>
              <a:chExt cx="4201583" cy="1220992"/>
            </a:xfrm>
            <a:grpFill/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xmlns="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122099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 smtClean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Построение </a:t>
                </a:r>
                <a:r>
                  <a:rPr lang="ru-RU" sz="1400" dirty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модели </a:t>
                </a:r>
                <a:r>
                  <a:rPr lang="ru-RU" sz="1400" dirty="0" smtClean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мотивации, </a:t>
                </a:r>
                <a:r>
                  <a:rPr lang="ru-RU" sz="1400" dirty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позволяющего приводить к решению проблем в образовательном процессе через деятельность методической </a:t>
                </a:r>
                <a:r>
                  <a:rPr lang="ru-RU" sz="1400" dirty="0" smtClean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службы</a:t>
                </a:r>
                <a:endParaRPr lang="ru-RU" sz="1400" dirty="0">
                  <a:solidFill>
                    <a:srgbClr val="990033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1220992"/>
              <a:chOff x="518433" y="2717554"/>
              <a:chExt cx="4201583" cy="1220992"/>
            </a:xfrm>
            <a:grpFill/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xmlns="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122099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 smtClean="0">
                    <a:solidFill>
                      <a:srgbClr val="1E3ADA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Фиксация </a:t>
                </a:r>
                <a:r>
                  <a:rPr lang="ru-RU" sz="1400" dirty="0">
                    <a:solidFill>
                      <a:srgbClr val="1E3ADA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затруднений у участников образовательного процесса, которые приводят к возникновению трудностей в процессе реализации образовательных </a:t>
                </a:r>
                <a:r>
                  <a:rPr lang="ru-RU" sz="1400" dirty="0" smtClean="0">
                    <a:solidFill>
                      <a:srgbClr val="1E3ADA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программ</a:t>
                </a:r>
                <a:endParaRPr lang="ru-RU" sz="1400" dirty="0">
                  <a:solidFill>
                    <a:srgbClr val="1E3ADA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1220991"/>
              <a:chOff x="518433" y="3597907"/>
              <a:chExt cx="4201583" cy="1220991"/>
            </a:xfrm>
            <a:grpFill/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xmlns="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1220991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 smtClean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Выработка </a:t>
                </a:r>
                <a:r>
                  <a:rPr lang="ru-RU" sz="1400" dirty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методических рекомендаций для всех участников образовательного процесса, направленных на разрешение проблемы и получение нового </a:t>
                </a:r>
                <a:r>
                  <a:rPr lang="ru-RU" sz="1400" dirty="0" smtClean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качества</a:t>
                </a:r>
                <a:endParaRPr lang="ru-RU" sz="1400" dirty="0">
                  <a:solidFill>
                    <a:srgbClr val="990033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609D452F-25F9-4A2F-84BD-9A44714884C6}"/>
                </a:ext>
              </a:extLst>
            </p:cNvPr>
            <p:cNvGrpSpPr/>
            <p:nvPr/>
          </p:nvGrpSpPr>
          <p:grpSpPr>
            <a:xfrm>
              <a:off x="518433" y="5072222"/>
              <a:ext cx="4176213" cy="665527"/>
              <a:chOff x="518433" y="4608333"/>
              <a:chExt cx="4176213" cy="665527"/>
            </a:xfrm>
            <a:grpFill/>
          </p:grpSpPr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xmlns="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9187696D-0387-46E9-A420-AD2392161D95}"/>
                  </a:ext>
                </a:extLst>
              </p:cNvPr>
              <p:cNvSpPr/>
              <p:nvPr/>
            </p:nvSpPr>
            <p:spPr>
              <a:xfrm>
                <a:off x="1158451" y="4632072"/>
                <a:ext cx="3536195" cy="64178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 smtClean="0">
                    <a:solidFill>
                      <a:srgbClr val="1E3ADA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100 </a:t>
                </a:r>
                <a:r>
                  <a:rPr lang="ru-RU" sz="1400" dirty="0">
                    <a:solidFill>
                      <a:srgbClr val="1E3ADA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% педагогов охвачены методической поддержкой</a:t>
                </a:r>
                <a:endParaRPr lang="ru-RU" sz="1400" dirty="0">
                  <a:solidFill>
                    <a:srgbClr val="1E3ADA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1E3AD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D1D117-BC5C-430A-9FEB-B231E6915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577E8EA-5E95-41C5-8BE8-EE647DE2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xmlns="" id="{123C05C1-3914-48FB-B4B8-1388A2DB5ACE}"/>
              </a:ext>
            </a:extLst>
          </p:cNvPr>
          <p:cNvGrpSpPr/>
          <p:nvPr/>
        </p:nvGrpSpPr>
        <p:grpSpPr>
          <a:xfrm>
            <a:off x="5180875" y="-483676"/>
            <a:ext cx="8158849" cy="8306924"/>
            <a:chOff x="5102382" y="-404994"/>
            <a:chExt cx="7089620" cy="7218288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xmlns="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382" y="85908"/>
              <a:ext cx="7089619" cy="6727385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xmlns="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xmlns="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xmlns="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xmlns="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xmlns="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xmlns="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xmlns="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xmlns="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xmlns="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xmlns="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xmlns="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xmlns="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xmlns="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xmlns="" id="{2ACAA286-8EC7-477A-B799-85B6B23E638D}"/>
                </a:ext>
              </a:extLst>
            </p:cNvPr>
            <p:cNvSpPr/>
            <p:nvPr/>
          </p:nvSpPr>
          <p:spPr>
            <a:xfrm rot="20923453">
              <a:off x="7032084" y="-404994"/>
              <a:ext cx="5107063" cy="1044783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xmlns="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457331C-2A24-4352-9B4C-1C1B326F4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793" y="4451122"/>
            <a:ext cx="5217086" cy="1330356"/>
            <a:chOff x="518432" y="1717698"/>
            <a:chExt cx="4295751" cy="1790948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B111D787-E830-4638-97B3-205F0A0ABC3F}"/>
                </a:ext>
              </a:extLst>
            </p:cNvPr>
            <p:cNvGrpSpPr/>
            <p:nvPr/>
          </p:nvGrpSpPr>
          <p:grpSpPr>
            <a:xfrm>
              <a:off x="518432" y="1717698"/>
              <a:ext cx="4295751" cy="1262425"/>
              <a:chOff x="518432" y="1876775"/>
              <a:chExt cx="4295751" cy="1262425"/>
            </a:xfrm>
          </p:grpSpPr>
          <p:sp>
            <p:nvSpPr>
              <p:cNvPr id="64" name="Прямоугольник: Скругленные углы 5">
                <a:extLst>
                  <a:ext uri="{FF2B5EF4-FFF2-40B4-BE49-F238E27FC236}">
                    <a16:creationId xmlns:a16="http://schemas.microsoft.com/office/drawing/2014/main" xmlns="" id="{6BFCD1AA-E1CA-41D6-8605-56AFEBE4EEE3}"/>
                  </a:ext>
                </a:extLst>
              </p:cNvPr>
              <p:cNvSpPr/>
              <p:nvPr/>
            </p:nvSpPr>
            <p:spPr>
              <a:xfrm>
                <a:off x="518432" y="1981199"/>
                <a:ext cx="562405" cy="22675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E9101D99-B002-4698-9C7E-C942B9AA2D39}"/>
                  </a:ext>
                </a:extLst>
              </p:cNvPr>
              <p:cNvSpPr/>
              <p:nvPr/>
            </p:nvSpPr>
            <p:spPr>
              <a:xfrm>
                <a:off x="1277988" y="1876775"/>
                <a:ext cx="3536195" cy="126242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>
                    <a:solidFill>
                      <a:srgbClr val="990033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Helvetica" panose="020B0604020202020204" pitchFamily="34" charset="0"/>
                  </a:rPr>
                  <a:t>Ежегодной участие в конкурсе грантов с положительным результатом (выделены средства на реализацию проекта). </a:t>
                </a:r>
                <a:endParaRPr lang="ru-RU" sz="1400" dirty="0">
                  <a:solidFill>
                    <a:srgbClr val="990033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9D065A01-39E4-4CC9-9075-3910C66205F5}"/>
                </a:ext>
              </a:extLst>
            </p:cNvPr>
            <p:cNvGrpSpPr/>
            <p:nvPr/>
          </p:nvGrpSpPr>
          <p:grpSpPr>
            <a:xfrm>
              <a:off x="518433" y="2799703"/>
              <a:ext cx="4295750" cy="708943"/>
              <a:chOff x="518433" y="2538827"/>
              <a:chExt cx="4295750" cy="708943"/>
            </a:xfrm>
          </p:grpSpPr>
          <p:sp>
            <p:nvSpPr>
              <p:cNvPr id="44" name="Прямоугольник: Скругленные углы 10">
                <a:extLst>
                  <a:ext uri="{FF2B5EF4-FFF2-40B4-BE49-F238E27FC236}">
                    <a16:creationId xmlns:a16="http://schemas.microsoft.com/office/drawing/2014/main" xmlns="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2538827"/>
                <a:ext cx="562404" cy="25987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xmlns="" id="{CA17B45E-57F0-4725-89C0-3CD74A5097A3}"/>
                  </a:ext>
                </a:extLst>
              </p:cNvPr>
              <p:cNvSpPr/>
              <p:nvPr/>
            </p:nvSpPr>
            <p:spPr>
              <a:xfrm>
                <a:off x="1277988" y="2538827"/>
                <a:ext cx="3536195" cy="7089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>
                    <a:solidFill>
                      <a:srgbClr val="1E3ADA"/>
                    </a:solidFill>
                    <a:latin typeface="PT Astra Serif" panose="020A0603040505020204" pitchFamily="18" charset="-52"/>
                    <a:ea typeface="Times New Roman" panose="02020603050405020304" pitchFamily="18" charset="0"/>
                    <a:cs typeface="Helvetica" panose="020B0604020202020204" pitchFamily="34" charset="0"/>
                  </a:rPr>
                  <a:t>70% процентов педагогов имеют первую категорию, </a:t>
                </a:r>
                <a:endParaRPr lang="ru-RU" sz="1400" dirty="0" smtClean="0">
                  <a:solidFill>
                    <a:srgbClr val="1E3ADA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dirty="0" smtClean="0">
                    <a:solidFill>
                      <a:srgbClr val="1E3ADA"/>
                    </a:solidFill>
                    <a:latin typeface="PT Astra Serif" panose="020A0603040505020204" pitchFamily="18" charset="-52"/>
                    <a:ea typeface="Times New Roman" panose="02020603050405020304" pitchFamily="18" charset="0"/>
                    <a:cs typeface="Helvetica" panose="020B0604020202020204" pitchFamily="34" charset="0"/>
                  </a:rPr>
                  <a:t>20 </a:t>
                </a:r>
                <a:r>
                  <a:rPr lang="ru-RU" sz="1400" dirty="0">
                    <a:solidFill>
                      <a:srgbClr val="1E3ADA"/>
                    </a:solidFill>
                    <a:latin typeface="PT Astra Serif" panose="020A0603040505020204" pitchFamily="18" charset="-52"/>
                    <a:ea typeface="Times New Roman" panose="02020603050405020304" pitchFamily="18" charset="0"/>
                    <a:cs typeface="Helvetica" panose="020B0604020202020204" pitchFamily="34" charset="0"/>
                  </a:rPr>
                  <a:t>процентов – высшую категорию</a:t>
                </a:r>
                <a:r>
                  <a:rPr lang="ru-RU" sz="1400" dirty="0" smtClean="0">
                    <a:solidFill>
                      <a:srgbClr val="1E3ADA"/>
                    </a:solidFill>
                    <a:latin typeface="PT Astra Serif" panose="020A0603040505020204" pitchFamily="18" charset="-52"/>
                    <a:ea typeface="Times New Roman" panose="02020603050405020304" pitchFamily="18" charset="0"/>
                    <a:cs typeface="Helvetica" panose="020B0604020202020204" pitchFamily="34" charset="0"/>
                  </a:rPr>
                  <a:t>.</a:t>
                </a:r>
                <a:endPara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1E3ADA"/>
                  </a:solidFill>
                  <a:effectLst/>
                  <a:uLnTx/>
                  <a:uFillTx/>
                  <a:latin typeface="Calibri Light" panose="020F0302020204030204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591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A9C83A5-8679-49CE-AE7A-38DF4C577A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8895" y="762720"/>
            <a:ext cx="6040829" cy="3153419"/>
            <a:chOff x="1504597" y="2399471"/>
            <a:chExt cx="6134807" cy="3202478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" name="Полилиния 5962">
              <a:extLst>
                <a:ext uri="{FF2B5EF4-FFF2-40B4-BE49-F238E27FC236}">
                  <a16:creationId xmlns:a16="http://schemas.microsoft.com/office/drawing/2014/main" xmlns="" id="{3030BE1A-7780-4EB8-A6AD-85EB5CCB2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4" name="Полилиния 6151">
              <a:extLst>
                <a:ext uri="{FF2B5EF4-FFF2-40B4-BE49-F238E27FC236}">
                  <a16:creationId xmlns:a16="http://schemas.microsoft.com/office/drawing/2014/main" xmlns="" id="{FA1C427F-26D4-4D08-93A2-370ABFDC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5" name="Полилиния 6153">
              <a:extLst>
                <a:ext uri="{FF2B5EF4-FFF2-40B4-BE49-F238E27FC236}">
                  <a16:creationId xmlns:a16="http://schemas.microsoft.com/office/drawing/2014/main" xmlns="" id="{53DEC68B-5907-4261-86FA-2A221D075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6" name="Полилиния 6155">
              <a:extLst>
                <a:ext uri="{FF2B5EF4-FFF2-40B4-BE49-F238E27FC236}">
                  <a16:creationId xmlns:a16="http://schemas.microsoft.com/office/drawing/2014/main" xmlns="" id="{01AE34C1-084E-4B0C-AAFF-F5432A8D2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7" name="Полилиния 6156">
              <a:extLst>
                <a:ext uri="{FF2B5EF4-FFF2-40B4-BE49-F238E27FC236}">
                  <a16:creationId xmlns:a16="http://schemas.microsoft.com/office/drawing/2014/main" xmlns="" id="{549994B7-FA96-4148-87E6-E80FDAC81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8" name="Полилиния 6004">
              <a:extLst>
                <a:ext uri="{FF2B5EF4-FFF2-40B4-BE49-F238E27FC236}">
                  <a16:creationId xmlns:a16="http://schemas.microsoft.com/office/drawing/2014/main" xmlns="" id="{C234E250-D638-4A52-94C8-AB626C0A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grpSp>
          <p:nvGrpSpPr>
            <p:cNvPr id="9" name="Группа 224">
              <a:extLst>
                <a:ext uri="{FF2B5EF4-FFF2-40B4-BE49-F238E27FC236}">
                  <a16:creationId xmlns:a16="http://schemas.microsoft.com/office/drawing/2014/main" xmlns="" id="{5F17C7AD-6097-43C0-9B9F-E6849DBB7280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17" name="Полилиния 6016">
                <a:extLst>
                  <a:ext uri="{FF2B5EF4-FFF2-40B4-BE49-F238E27FC236}">
                    <a16:creationId xmlns:a16="http://schemas.microsoft.com/office/drawing/2014/main" xmlns="" id="{161F0D1E-FA2D-4759-8F60-8BFE1ABF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8" name="Полилиния 6017">
                <a:extLst>
                  <a:ext uri="{FF2B5EF4-FFF2-40B4-BE49-F238E27FC236}">
                    <a16:creationId xmlns:a16="http://schemas.microsoft.com/office/drawing/2014/main" xmlns="" id="{F774CF59-AABE-45F2-AFED-64A1E0DE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9" name="Полилиния 6018">
                <a:extLst>
                  <a:ext uri="{FF2B5EF4-FFF2-40B4-BE49-F238E27FC236}">
                    <a16:creationId xmlns:a16="http://schemas.microsoft.com/office/drawing/2014/main" xmlns="" id="{DACBE376-93DF-421E-B3B0-BEB3645EB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0" name="Полилиния 6019">
                <a:extLst>
                  <a:ext uri="{FF2B5EF4-FFF2-40B4-BE49-F238E27FC236}">
                    <a16:creationId xmlns:a16="http://schemas.microsoft.com/office/drawing/2014/main" xmlns="" id="{F8CDB52E-16E7-4817-AF41-FD383F8F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1" name="Полилиния 6020">
                <a:extLst>
                  <a:ext uri="{FF2B5EF4-FFF2-40B4-BE49-F238E27FC236}">
                    <a16:creationId xmlns:a16="http://schemas.microsoft.com/office/drawing/2014/main" xmlns="" id="{838F801A-39F6-4F33-8A7D-F16F0333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2" name="Полилиния 6021">
                <a:extLst>
                  <a:ext uri="{FF2B5EF4-FFF2-40B4-BE49-F238E27FC236}">
                    <a16:creationId xmlns:a16="http://schemas.microsoft.com/office/drawing/2014/main" xmlns="" id="{BD3FD3F4-0FA5-4009-9D8E-C1321DFF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3" name="Полилиния 6022">
                <a:extLst>
                  <a:ext uri="{FF2B5EF4-FFF2-40B4-BE49-F238E27FC236}">
                    <a16:creationId xmlns:a16="http://schemas.microsoft.com/office/drawing/2014/main" xmlns="" id="{0B631CFF-3642-465F-B907-21144EE1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4" name="Полилиния 6023">
                <a:extLst>
                  <a:ext uri="{FF2B5EF4-FFF2-40B4-BE49-F238E27FC236}">
                    <a16:creationId xmlns:a16="http://schemas.microsoft.com/office/drawing/2014/main" xmlns="" id="{A236E7D2-DC1A-4A70-9971-68D5C1B41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5" name="Полилиния 6024">
                <a:extLst>
                  <a:ext uri="{FF2B5EF4-FFF2-40B4-BE49-F238E27FC236}">
                    <a16:creationId xmlns:a16="http://schemas.microsoft.com/office/drawing/2014/main" xmlns="" id="{DF08B1BF-A00A-4796-8226-A3E6F78E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6" name="Полилиния 6025">
                <a:extLst>
                  <a:ext uri="{FF2B5EF4-FFF2-40B4-BE49-F238E27FC236}">
                    <a16:creationId xmlns:a16="http://schemas.microsoft.com/office/drawing/2014/main" xmlns="" id="{603F2BE3-2E2A-49EC-8E36-4DDF1AD3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7" name="Полилиния 6026">
                <a:extLst>
                  <a:ext uri="{FF2B5EF4-FFF2-40B4-BE49-F238E27FC236}">
                    <a16:creationId xmlns:a16="http://schemas.microsoft.com/office/drawing/2014/main" xmlns="" id="{1D4A2B9A-2E77-4763-BD4B-9D485797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8" name="Полилиния 6027">
                <a:extLst>
                  <a:ext uri="{FF2B5EF4-FFF2-40B4-BE49-F238E27FC236}">
                    <a16:creationId xmlns:a16="http://schemas.microsoft.com/office/drawing/2014/main" xmlns="" id="{185D2DBE-6C14-4FD0-A97C-E67EBB1B6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9" name="Полилиния 6033">
                <a:extLst>
                  <a:ext uri="{FF2B5EF4-FFF2-40B4-BE49-F238E27FC236}">
                    <a16:creationId xmlns:a16="http://schemas.microsoft.com/office/drawing/2014/main" xmlns="" id="{404E7A5F-0247-4668-960E-F8E5860B0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0" name="Полилиния 6037">
                <a:extLst>
                  <a:ext uri="{FF2B5EF4-FFF2-40B4-BE49-F238E27FC236}">
                    <a16:creationId xmlns:a16="http://schemas.microsoft.com/office/drawing/2014/main" xmlns="" id="{B2C54C9D-1464-4263-A93C-6A19E080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1" name="Полилиния 6054">
                <a:extLst>
                  <a:ext uri="{FF2B5EF4-FFF2-40B4-BE49-F238E27FC236}">
                    <a16:creationId xmlns:a16="http://schemas.microsoft.com/office/drawing/2014/main" xmlns="" id="{6FBF50FB-D4AD-4A5C-B082-C2D248FA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2" name="Полилиния 6074">
                <a:extLst>
                  <a:ext uri="{FF2B5EF4-FFF2-40B4-BE49-F238E27FC236}">
                    <a16:creationId xmlns:a16="http://schemas.microsoft.com/office/drawing/2014/main" xmlns="" id="{71C337CA-3C3F-4191-9533-004D6CC8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3" name="Полилиния 6084">
                <a:extLst>
                  <a:ext uri="{FF2B5EF4-FFF2-40B4-BE49-F238E27FC236}">
                    <a16:creationId xmlns:a16="http://schemas.microsoft.com/office/drawing/2014/main" xmlns="" id="{CFB3B249-F8E7-4700-805E-A65468163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4" name="Полилиния 6086">
                <a:extLst>
                  <a:ext uri="{FF2B5EF4-FFF2-40B4-BE49-F238E27FC236}">
                    <a16:creationId xmlns:a16="http://schemas.microsoft.com/office/drawing/2014/main" xmlns="" id="{300E0473-EF92-410D-949E-8C990BF8A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5" name="Полилиния 6087">
                <a:extLst>
                  <a:ext uri="{FF2B5EF4-FFF2-40B4-BE49-F238E27FC236}">
                    <a16:creationId xmlns:a16="http://schemas.microsoft.com/office/drawing/2014/main" xmlns="" id="{3DF0058C-4C8B-49C9-82DA-EFFA5F54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6" name="Полилиния 6088">
                <a:extLst>
                  <a:ext uri="{FF2B5EF4-FFF2-40B4-BE49-F238E27FC236}">
                    <a16:creationId xmlns:a16="http://schemas.microsoft.com/office/drawing/2014/main" xmlns="" id="{2D911094-1054-468C-90FD-6E603757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7" name="Полилиния 6089">
                <a:extLst>
                  <a:ext uri="{FF2B5EF4-FFF2-40B4-BE49-F238E27FC236}">
                    <a16:creationId xmlns:a16="http://schemas.microsoft.com/office/drawing/2014/main" xmlns="" id="{A818A3C7-C6EC-4985-A983-B9834828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8" name="Полилиния 6091">
                <a:extLst>
                  <a:ext uri="{FF2B5EF4-FFF2-40B4-BE49-F238E27FC236}">
                    <a16:creationId xmlns:a16="http://schemas.microsoft.com/office/drawing/2014/main" xmlns="" id="{788659C0-330B-4B88-BF4C-A31F02A4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9" name="Полилиния 6092">
                <a:extLst>
                  <a:ext uri="{FF2B5EF4-FFF2-40B4-BE49-F238E27FC236}">
                    <a16:creationId xmlns:a16="http://schemas.microsoft.com/office/drawing/2014/main" xmlns="" id="{29B88454-5971-473F-85B9-B3C90134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0" name="Полилиния 6094">
                <a:extLst>
                  <a:ext uri="{FF2B5EF4-FFF2-40B4-BE49-F238E27FC236}">
                    <a16:creationId xmlns:a16="http://schemas.microsoft.com/office/drawing/2014/main" xmlns="" id="{B90433DD-171F-4259-9EBD-140D8944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1" name="Полилиния 6098">
                <a:extLst>
                  <a:ext uri="{FF2B5EF4-FFF2-40B4-BE49-F238E27FC236}">
                    <a16:creationId xmlns:a16="http://schemas.microsoft.com/office/drawing/2014/main" xmlns="" id="{2C5F24B1-D8CC-41F0-B460-A6AD7DA5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2" name="Полилиния 6099">
                <a:extLst>
                  <a:ext uri="{FF2B5EF4-FFF2-40B4-BE49-F238E27FC236}">
                    <a16:creationId xmlns:a16="http://schemas.microsoft.com/office/drawing/2014/main" xmlns="" id="{25E2B5B1-C34B-473E-BC0A-8E4E73947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3" name="Полилиния 6100">
                <a:extLst>
                  <a:ext uri="{FF2B5EF4-FFF2-40B4-BE49-F238E27FC236}">
                    <a16:creationId xmlns:a16="http://schemas.microsoft.com/office/drawing/2014/main" xmlns="" id="{FACFA2B1-5612-4E74-8F7D-873AB573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4" name="Полилиния 6101">
                <a:extLst>
                  <a:ext uri="{FF2B5EF4-FFF2-40B4-BE49-F238E27FC236}">
                    <a16:creationId xmlns:a16="http://schemas.microsoft.com/office/drawing/2014/main" xmlns="" id="{C7749EA7-CEE9-42C7-ABE2-1E210A03B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5" name="Полилиния 6102">
                <a:extLst>
                  <a:ext uri="{FF2B5EF4-FFF2-40B4-BE49-F238E27FC236}">
                    <a16:creationId xmlns:a16="http://schemas.microsoft.com/office/drawing/2014/main" xmlns="" id="{42A64EEF-617C-4F3F-AE1B-16F9CF60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6" name="Полилиния 6103">
                <a:extLst>
                  <a:ext uri="{FF2B5EF4-FFF2-40B4-BE49-F238E27FC236}">
                    <a16:creationId xmlns:a16="http://schemas.microsoft.com/office/drawing/2014/main" xmlns="" id="{BE844484-EA33-40FF-94EC-7C2299F2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7" name="Полилиния 6104">
                <a:extLst>
                  <a:ext uri="{FF2B5EF4-FFF2-40B4-BE49-F238E27FC236}">
                    <a16:creationId xmlns:a16="http://schemas.microsoft.com/office/drawing/2014/main" xmlns="" id="{C78B509A-781D-4081-B2D8-60F20A8E5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8" name="Полилиния 6105">
                <a:extLst>
                  <a:ext uri="{FF2B5EF4-FFF2-40B4-BE49-F238E27FC236}">
                    <a16:creationId xmlns:a16="http://schemas.microsoft.com/office/drawing/2014/main" xmlns="" id="{DA75811F-0584-441B-BC7F-C2B4A9C8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9" name="Полилиния 6106">
                <a:extLst>
                  <a:ext uri="{FF2B5EF4-FFF2-40B4-BE49-F238E27FC236}">
                    <a16:creationId xmlns:a16="http://schemas.microsoft.com/office/drawing/2014/main" xmlns="" id="{84C1FFDC-0DF7-4986-B1EF-F797F82D1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0" name="Полилиния 6107">
                <a:extLst>
                  <a:ext uri="{FF2B5EF4-FFF2-40B4-BE49-F238E27FC236}">
                    <a16:creationId xmlns:a16="http://schemas.microsoft.com/office/drawing/2014/main" xmlns="" id="{9C1D5E21-D5BA-44EA-AEFA-9B8B8D88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1" name="Полилиния 6108">
                <a:extLst>
                  <a:ext uri="{FF2B5EF4-FFF2-40B4-BE49-F238E27FC236}">
                    <a16:creationId xmlns:a16="http://schemas.microsoft.com/office/drawing/2014/main" xmlns="" id="{7D5876BB-1416-4CE5-8E4A-00FF40740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2" name="Полилиния 6109">
                <a:extLst>
                  <a:ext uri="{FF2B5EF4-FFF2-40B4-BE49-F238E27FC236}">
                    <a16:creationId xmlns:a16="http://schemas.microsoft.com/office/drawing/2014/main" xmlns="" id="{365FEC51-7D41-4D35-A8FA-280714FA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3" name="Полилиния 6110">
                <a:extLst>
                  <a:ext uri="{FF2B5EF4-FFF2-40B4-BE49-F238E27FC236}">
                    <a16:creationId xmlns:a16="http://schemas.microsoft.com/office/drawing/2014/main" xmlns="" id="{F54CE57D-A155-413E-B415-073D74E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4" name="Полилиния 6111">
                <a:extLst>
                  <a:ext uri="{FF2B5EF4-FFF2-40B4-BE49-F238E27FC236}">
                    <a16:creationId xmlns:a16="http://schemas.microsoft.com/office/drawing/2014/main" xmlns="" id="{4E486653-D84B-497C-A26E-1F4C201CE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5" name="Полилиния 6112">
                <a:extLst>
                  <a:ext uri="{FF2B5EF4-FFF2-40B4-BE49-F238E27FC236}">
                    <a16:creationId xmlns:a16="http://schemas.microsoft.com/office/drawing/2014/main" xmlns="" id="{56F7CACE-3AE9-447E-A567-7846EED5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6" name="Полилиния 6113">
                <a:extLst>
                  <a:ext uri="{FF2B5EF4-FFF2-40B4-BE49-F238E27FC236}">
                    <a16:creationId xmlns:a16="http://schemas.microsoft.com/office/drawing/2014/main" xmlns="" id="{FEB6DB0F-C706-47A8-9A5E-1ADE8691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7" name="Полилиния 6115">
                <a:extLst>
                  <a:ext uri="{FF2B5EF4-FFF2-40B4-BE49-F238E27FC236}">
                    <a16:creationId xmlns:a16="http://schemas.microsoft.com/office/drawing/2014/main" xmlns="" id="{C0E12EC4-8EE9-4AA6-8559-D460ECC0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8" name="Полилиния 6116">
                <a:extLst>
                  <a:ext uri="{FF2B5EF4-FFF2-40B4-BE49-F238E27FC236}">
                    <a16:creationId xmlns:a16="http://schemas.microsoft.com/office/drawing/2014/main" xmlns="" id="{5CE19E1D-08CF-4993-8891-8BA868E68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9" name="Полилиния 6117">
                <a:extLst>
                  <a:ext uri="{FF2B5EF4-FFF2-40B4-BE49-F238E27FC236}">
                    <a16:creationId xmlns:a16="http://schemas.microsoft.com/office/drawing/2014/main" xmlns="" id="{FE861EAC-4CC9-4B47-BA30-1291C925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60" name="Полилиния 6118">
                <a:extLst>
                  <a:ext uri="{FF2B5EF4-FFF2-40B4-BE49-F238E27FC236}">
                    <a16:creationId xmlns:a16="http://schemas.microsoft.com/office/drawing/2014/main" xmlns="" id="{09494660-8EC4-4C1F-8294-A7CF8A27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</p:grpSp>
        <p:sp>
          <p:nvSpPr>
            <p:cNvPr id="10" name="Полилиния 6134">
              <a:extLst>
                <a:ext uri="{FF2B5EF4-FFF2-40B4-BE49-F238E27FC236}">
                  <a16:creationId xmlns:a16="http://schemas.microsoft.com/office/drawing/2014/main" xmlns="" id="{9654C937-CB38-4983-9066-EB296E1C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1" name="Полилиния 6135">
              <a:extLst>
                <a:ext uri="{FF2B5EF4-FFF2-40B4-BE49-F238E27FC236}">
                  <a16:creationId xmlns:a16="http://schemas.microsoft.com/office/drawing/2014/main" xmlns="" id="{7C6AC275-D46E-4459-925C-FD74D6B8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" name="Полилиния 6136">
              <a:extLst>
                <a:ext uri="{FF2B5EF4-FFF2-40B4-BE49-F238E27FC236}">
                  <a16:creationId xmlns:a16="http://schemas.microsoft.com/office/drawing/2014/main" xmlns="" id="{919B1C72-6B7C-4A2F-AF89-06620450F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" name="Полилиния 6138">
              <a:extLst>
                <a:ext uri="{FF2B5EF4-FFF2-40B4-BE49-F238E27FC236}">
                  <a16:creationId xmlns:a16="http://schemas.microsoft.com/office/drawing/2014/main" xmlns="" id="{EDD54EC6-1853-45A3-90E5-DE4DBE40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4" name="Полилиния 6144">
              <a:extLst>
                <a:ext uri="{FF2B5EF4-FFF2-40B4-BE49-F238E27FC236}">
                  <a16:creationId xmlns:a16="http://schemas.microsoft.com/office/drawing/2014/main" xmlns="" id="{2D267426-02F1-4CB7-B04B-C9D00C20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5" name="Полилиния 6149">
              <a:extLst>
                <a:ext uri="{FF2B5EF4-FFF2-40B4-BE49-F238E27FC236}">
                  <a16:creationId xmlns:a16="http://schemas.microsoft.com/office/drawing/2014/main" xmlns="" id="{6F479DBB-6F10-4157-8541-19770BFD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6" name="Полилиния 6150">
              <a:extLst>
                <a:ext uri="{FF2B5EF4-FFF2-40B4-BE49-F238E27FC236}">
                  <a16:creationId xmlns:a16="http://schemas.microsoft.com/office/drawing/2014/main" xmlns="" id="{A4C0EB54-44AA-424E-B8F9-C902C866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</p:grpSp>
      <p:sp>
        <p:nvSpPr>
          <p:cNvPr id="61" name="Полилиния 6">
            <a:extLst>
              <a:ext uri="{FF2B5EF4-FFF2-40B4-BE49-F238E27FC236}">
                <a16:creationId xmlns:a16="http://schemas.microsoft.com/office/drawing/2014/main" xmlns="" id="{D83BBA1A-1810-4171-BD9C-B27B7C26AF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415615" y="3643607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олилиния 6">
            <a:extLst>
              <a:ext uri="{FF2B5EF4-FFF2-40B4-BE49-F238E27FC236}">
                <a16:creationId xmlns:a16="http://schemas.microsoft.com/office/drawing/2014/main" xmlns="" id="{2D409DD0-6B30-47E3-9886-F8F16D42AB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508171" y="3444271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олилиния 6">
            <a:extLst>
              <a:ext uri="{FF2B5EF4-FFF2-40B4-BE49-F238E27FC236}">
                <a16:creationId xmlns:a16="http://schemas.microsoft.com/office/drawing/2014/main" xmlns="" id="{8B1A45F7-385D-4B67-98E4-489AB4E31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172299" y="3295341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олилиния 6">
            <a:extLst>
              <a:ext uri="{FF2B5EF4-FFF2-40B4-BE49-F238E27FC236}">
                <a16:creationId xmlns:a16="http://schemas.microsoft.com/office/drawing/2014/main" xmlns="" id="{7F192ACD-9C75-481C-8934-C15F525ED9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434149" y="3168630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5B7ACCD3-FC43-4E32-B7AA-E6D86BED1A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041678" y="1134185"/>
            <a:ext cx="0" cy="208701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Надпись 65">
            <a:extLst>
              <a:ext uri="{FF2B5EF4-FFF2-40B4-BE49-F238E27FC236}">
                <a16:creationId xmlns:a16="http://schemas.microsoft.com/office/drawing/2014/main" xmlns="" id="{40F0350B-A0DF-49BC-B925-C3FFA8BF02C7}"/>
              </a:ext>
            </a:extLst>
          </p:cNvPr>
          <p:cNvSpPr txBox="1"/>
          <p:nvPr/>
        </p:nvSpPr>
        <p:spPr>
          <a:xfrm>
            <a:off x="197805" y="162770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b="1" dirty="0" smtClean="0">
                <a:solidFill>
                  <a:srgbClr val="990033"/>
                </a:solidFill>
              </a:rPr>
              <a:t>ПЕРВЫЕ РЕЗУЛЬТАТЫ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67" name="Надпись 66">
            <a:extLst>
              <a:ext uri="{FF2B5EF4-FFF2-40B4-BE49-F238E27FC236}">
                <a16:creationId xmlns:a16="http://schemas.microsoft.com/office/drawing/2014/main" xmlns="" id="{EFA5AF66-F428-4EBE-A3A8-9F827101F023}"/>
              </a:ext>
            </a:extLst>
          </p:cNvPr>
          <p:cNvSpPr txBox="1"/>
          <p:nvPr/>
        </p:nvSpPr>
        <p:spPr>
          <a:xfrm>
            <a:off x="3579055" y="134803"/>
            <a:ext cx="6393866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ru-RU" dirty="0" smtClean="0"/>
              <a:t>Методический совет</a:t>
            </a:r>
            <a:endParaRPr lang="ru-RU" dirty="0"/>
          </a:p>
        </p:txBody>
      </p:sp>
      <p:sp>
        <p:nvSpPr>
          <p:cNvPr id="68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>
            <a:off x="334572" y="1279067"/>
            <a:ext cx="3848168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b="1" dirty="0" smtClean="0">
                <a:latin typeface="Segoe UI" panose="020B0502040204020203" pitchFamily="34" charset="0"/>
              </a:rPr>
              <a:t>Председатель методического совета</a:t>
            </a:r>
            <a:endParaRPr lang="ru-RU" b="1" dirty="0">
              <a:latin typeface="Segoe UI" panose="020B0502040204020203" pitchFamily="34" charset="0"/>
            </a:endParaRPr>
          </a:p>
        </p:txBody>
      </p:sp>
      <p:sp>
        <p:nvSpPr>
          <p:cNvPr id="69" name="Надпись 68">
            <a:extLst>
              <a:ext uri="{FF2B5EF4-FFF2-40B4-BE49-F238E27FC236}">
                <a16:creationId xmlns:a16="http://schemas.microsoft.com/office/drawing/2014/main" xmlns="" id="{4A424134-52BB-4183-A9FC-3CBBA75DCD28}"/>
              </a:ext>
            </a:extLst>
          </p:cNvPr>
          <p:cNvSpPr txBox="1"/>
          <p:nvPr/>
        </p:nvSpPr>
        <p:spPr>
          <a:xfrm>
            <a:off x="218287" y="659369"/>
            <a:ext cx="527715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i="0" dirty="0" smtClean="0"/>
              <a:t>Обновление методического совета учреждения в 2020 году.</a:t>
            </a:r>
          </a:p>
          <a:p>
            <a:pPr rtl="0"/>
            <a:r>
              <a:rPr lang="ru-RU" i="0" dirty="0" smtClean="0"/>
              <a:t>В состав вошли молодые специалисты, молодые педагоги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50EC33F-8894-4BEA-B710-42C21395D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986" y="3319114"/>
            <a:ext cx="610716" cy="814289"/>
          </a:xfrm>
          <a:prstGeom prst="ellipse">
            <a:avLst/>
          </a:prstGeom>
        </p:spPr>
      </p:pic>
      <p:sp>
        <p:nvSpPr>
          <p:cNvPr id="72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5097653" y="4150147"/>
            <a:ext cx="126860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err="1" smtClean="0"/>
              <a:t>Накарякова</a:t>
            </a:r>
            <a:r>
              <a:rPr lang="ru-RU" sz="1200" b="1" dirty="0" smtClean="0"/>
              <a:t> Е.И.</a:t>
            </a:r>
            <a:endParaRPr lang="ru-RU" sz="1200" b="1" dirty="0"/>
          </a:p>
        </p:txBody>
      </p:sp>
      <p:sp>
        <p:nvSpPr>
          <p:cNvPr id="73" name="Надпись 72">
            <a:extLst>
              <a:ext uri="{FF2B5EF4-FFF2-40B4-BE49-F238E27FC236}">
                <a16:creationId xmlns:a16="http://schemas.microsoft.com/office/drawing/2014/main" xmlns="" id="{8539F668-991D-4BEA-B3AA-3A269274108D}"/>
              </a:ext>
            </a:extLst>
          </p:cNvPr>
          <p:cNvSpPr txBox="1"/>
          <p:nvPr/>
        </p:nvSpPr>
        <p:spPr>
          <a:xfrm>
            <a:off x="7302665" y="4302167"/>
            <a:ext cx="107914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smtClean="0"/>
              <a:t>Арцыбасова И.В.</a:t>
            </a:r>
            <a:endParaRPr lang="ru-RU" sz="1200" b="1" dirty="0"/>
          </a:p>
        </p:txBody>
      </p:sp>
      <p:sp>
        <p:nvSpPr>
          <p:cNvPr id="74" name="Надпись 73">
            <a:extLst>
              <a:ext uri="{FF2B5EF4-FFF2-40B4-BE49-F238E27FC236}">
                <a16:creationId xmlns:a16="http://schemas.microsoft.com/office/drawing/2014/main" xmlns="" id="{2FCB3924-9B8A-42C3-8967-71424F7BEF3D}"/>
              </a:ext>
            </a:extLst>
          </p:cNvPr>
          <p:cNvSpPr txBox="1"/>
          <p:nvPr/>
        </p:nvSpPr>
        <p:spPr>
          <a:xfrm>
            <a:off x="8381807" y="4627839"/>
            <a:ext cx="115501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smtClean="0"/>
              <a:t>Котельник М.В.</a:t>
            </a:r>
            <a:endParaRPr lang="ru-RU" sz="1200" b="1" dirty="0"/>
          </a:p>
        </p:txBody>
      </p:sp>
      <p:sp>
        <p:nvSpPr>
          <p:cNvPr id="75" name="Надпись 74">
            <a:extLst>
              <a:ext uri="{FF2B5EF4-FFF2-40B4-BE49-F238E27FC236}">
                <a16:creationId xmlns:a16="http://schemas.microsoft.com/office/drawing/2014/main" xmlns="" id="{E92082CD-B83F-48FB-8070-8FA0500FF4B6}"/>
              </a:ext>
            </a:extLst>
          </p:cNvPr>
          <p:cNvSpPr txBox="1"/>
          <p:nvPr/>
        </p:nvSpPr>
        <p:spPr>
          <a:xfrm>
            <a:off x="9709743" y="4459918"/>
            <a:ext cx="102111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err="1" smtClean="0"/>
              <a:t>Бережнова</a:t>
            </a:r>
            <a:r>
              <a:rPr lang="ru-RU" sz="1200" b="1" dirty="0" smtClean="0"/>
              <a:t> Е.Н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E4AFE17F-D5F3-4088-A119-1B09AC60E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593856" y="1167247"/>
            <a:ext cx="29606" cy="225514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B73380DA-31E8-4A4F-8316-F527A262B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8864207" y="2017407"/>
            <a:ext cx="36851" cy="174680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577F7D1-192D-40B4-99E0-89844CC3E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811" y="3459450"/>
            <a:ext cx="613653" cy="818204"/>
          </a:xfrm>
          <a:prstGeom prst="ellipse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D2843F61-A10E-4A12-A192-7001FFCF4E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4171" y="3741350"/>
            <a:ext cx="610717" cy="814290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BB4E19F0-9268-49F1-864A-6AF530251A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965865" y="1501355"/>
            <a:ext cx="0" cy="208701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7224B11-0E50-4872-A2D1-98ABC3C8B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4396" y="3599641"/>
            <a:ext cx="706936" cy="814290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sp>
        <p:nvSpPr>
          <p:cNvPr id="82" name="Надпись 81">
            <a:extLst>
              <a:ext uri="{FF2B5EF4-FFF2-40B4-BE49-F238E27FC236}">
                <a16:creationId xmlns:a16="http://schemas.microsoft.com/office/drawing/2014/main" xmlns="" id="{98E46396-D16F-446B-A9AD-53DEF0657574}"/>
              </a:ext>
            </a:extLst>
          </p:cNvPr>
          <p:cNvSpPr txBox="1"/>
          <p:nvPr/>
        </p:nvSpPr>
        <p:spPr>
          <a:xfrm>
            <a:off x="7176498" y="4474775"/>
            <a:ext cx="1276711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33 года, </a:t>
            </a:r>
            <a:r>
              <a:rPr lang="ru-RU" sz="1200" dirty="0"/>
              <a:t>С</a:t>
            </a:r>
            <a:r>
              <a:rPr lang="ru-RU" sz="1200" dirty="0" smtClean="0"/>
              <a:t>таж: 2 года</a:t>
            </a:r>
          </a:p>
          <a:p>
            <a:pPr algn="ctr" rtl="0"/>
            <a:r>
              <a:rPr lang="ru-RU" sz="1200" dirty="0" smtClean="0"/>
              <a:t>Категория: первая</a:t>
            </a:r>
            <a:endParaRPr lang="ru-RU" sz="1200" dirty="0"/>
          </a:p>
        </p:txBody>
      </p:sp>
      <p:sp>
        <p:nvSpPr>
          <p:cNvPr id="83" name="Надпись 82">
            <a:extLst>
              <a:ext uri="{FF2B5EF4-FFF2-40B4-BE49-F238E27FC236}">
                <a16:creationId xmlns:a16="http://schemas.microsoft.com/office/drawing/2014/main" xmlns="" id="{F8C08D76-A3A7-451C-B0C3-B5D7AA140249}"/>
              </a:ext>
            </a:extLst>
          </p:cNvPr>
          <p:cNvSpPr txBox="1"/>
          <p:nvPr/>
        </p:nvSpPr>
        <p:spPr>
          <a:xfrm>
            <a:off x="5127072" y="4390000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28 лет </a:t>
            </a:r>
          </a:p>
          <a:p>
            <a:pPr algn="ctr" rtl="0"/>
            <a:r>
              <a:rPr lang="ru-RU" sz="1200" dirty="0" smtClean="0"/>
              <a:t>Стаж: 1,5 года</a:t>
            </a:r>
          </a:p>
          <a:p>
            <a:pPr algn="ctr" rtl="0"/>
            <a:r>
              <a:rPr lang="ru-RU" sz="1200" dirty="0"/>
              <a:t>к</a:t>
            </a:r>
            <a:r>
              <a:rPr lang="ru-RU" sz="1200" dirty="0" smtClean="0"/>
              <a:t>атегория: нет</a:t>
            </a:r>
            <a:endParaRPr lang="ru-RU" sz="1200" dirty="0"/>
          </a:p>
        </p:txBody>
      </p:sp>
      <p:sp>
        <p:nvSpPr>
          <p:cNvPr id="84" name="Надпись 83">
            <a:extLst>
              <a:ext uri="{FF2B5EF4-FFF2-40B4-BE49-F238E27FC236}">
                <a16:creationId xmlns:a16="http://schemas.microsoft.com/office/drawing/2014/main" xmlns="" id="{9E1E9291-AD0F-43F4-8144-EB5D7B638F82}"/>
              </a:ext>
            </a:extLst>
          </p:cNvPr>
          <p:cNvSpPr txBox="1"/>
          <p:nvPr/>
        </p:nvSpPr>
        <p:spPr>
          <a:xfrm>
            <a:off x="8412300" y="4854203"/>
            <a:ext cx="126640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24 года</a:t>
            </a:r>
          </a:p>
          <a:p>
            <a:pPr algn="ctr" rtl="0"/>
            <a:r>
              <a:rPr lang="ru-RU" sz="1200" dirty="0" smtClean="0"/>
              <a:t>Стаж: 2 года</a:t>
            </a:r>
          </a:p>
          <a:p>
            <a:pPr algn="ctr" rtl="0"/>
            <a:r>
              <a:rPr lang="ru-RU" sz="1200" dirty="0" smtClean="0"/>
              <a:t>Категория: первая</a:t>
            </a:r>
            <a:endParaRPr lang="ru-RU" sz="1200" dirty="0"/>
          </a:p>
        </p:txBody>
      </p:sp>
      <p:sp>
        <p:nvSpPr>
          <p:cNvPr id="85" name="Надпись 84">
            <a:extLst>
              <a:ext uri="{FF2B5EF4-FFF2-40B4-BE49-F238E27FC236}">
                <a16:creationId xmlns:a16="http://schemas.microsoft.com/office/drawing/2014/main" xmlns="" id="{9A9AA184-8D4A-41A0-B201-C0804EF24B2C}"/>
              </a:ext>
            </a:extLst>
          </p:cNvPr>
          <p:cNvSpPr txBox="1"/>
          <p:nvPr/>
        </p:nvSpPr>
        <p:spPr>
          <a:xfrm>
            <a:off x="9738395" y="4657810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33 года, стаж: 8 месяцев</a:t>
            </a:r>
          </a:p>
          <a:p>
            <a:pPr algn="ctr" rtl="0"/>
            <a:r>
              <a:rPr lang="ru-RU" sz="1200" dirty="0" smtClean="0"/>
              <a:t>Категория: нет</a:t>
            </a:r>
            <a:endParaRPr lang="ru-RU" sz="1200" dirty="0"/>
          </a:p>
        </p:txBody>
      </p:sp>
      <p:grpSp>
        <p:nvGrpSpPr>
          <p:cNvPr id="94" name="Группа 93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xmlns="" id="{06C5D049-85D7-4673-9E2C-A2DF6A4D5048}"/>
              </a:ext>
            </a:extLst>
          </p:cNvPr>
          <p:cNvGrpSpPr/>
          <p:nvPr/>
        </p:nvGrpSpPr>
        <p:grpSpPr>
          <a:xfrm rot="15309759">
            <a:off x="9184583" y="3799133"/>
            <a:ext cx="4736736" cy="6407275"/>
            <a:chOff x="4855953" y="-2833465"/>
            <a:chExt cx="8948964" cy="12105059"/>
          </a:xfrm>
        </p:grpSpPr>
        <p:sp>
          <p:nvSpPr>
            <p:cNvPr id="95" name="Полилиния 10">
              <a:extLst>
                <a:ext uri="{FF2B5EF4-FFF2-40B4-BE49-F238E27FC236}">
                  <a16:creationId xmlns:a16="http://schemas.microsoft.com/office/drawing/2014/main" xmlns="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11">
              <a:extLst>
                <a:ext uri="{FF2B5EF4-FFF2-40B4-BE49-F238E27FC236}">
                  <a16:creationId xmlns:a16="http://schemas.microsoft.com/office/drawing/2014/main" xmlns="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12">
              <a:extLst>
                <a:ext uri="{FF2B5EF4-FFF2-40B4-BE49-F238E27FC236}">
                  <a16:creationId xmlns:a16="http://schemas.microsoft.com/office/drawing/2014/main" xmlns="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98" name="Заголовок 97" hidden="1">
            <a:extLst>
              <a:ext uri="{FF2B5EF4-FFF2-40B4-BE49-F238E27FC236}">
                <a16:creationId xmlns:a16="http://schemas.microsoft.com/office/drawing/2014/main" xmlns="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87" y="2987695"/>
            <a:ext cx="616591" cy="816935"/>
          </a:xfrm>
          <a:prstGeom prst="rect">
            <a:avLst/>
          </a:prstGeom>
        </p:spPr>
      </p:pic>
      <p:sp>
        <p:nvSpPr>
          <p:cNvPr id="99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>
            <a:off x="5886189" y="812752"/>
            <a:ext cx="514353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b="1" dirty="0" smtClean="0">
                <a:latin typeface="Segoe UI" panose="020B0502040204020203" pitchFamily="34" charset="0"/>
              </a:rPr>
              <a:t>Руководители методических объединений</a:t>
            </a:r>
            <a:endParaRPr lang="ru-RU" b="1" dirty="0">
              <a:latin typeface="Segoe UI" panose="020B0502040204020203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131" y="1743844"/>
            <a:ext cx="60965" cy="2121592"/>
          </a:xfrm>
          <a:prstGeom prst="rect">
            <a:avLst/>
          </a:prstGeom>
        </p:spPr>
      </p:pic>
      <p:sp>
        <p:nvSpPr>
          <p:cNvPr id="100" name="Полилиния 6">
            <a:extLst>
              <a:ext uri="{FF2B5EF4-FFF2-40B4-BE49-F238E27FC236}">
                <a16:creationId xmlns:a16="http://schemas.microsoft.com/office/drawing/2014/main" xmlns="" id="{D83BBA1A-1810-4171-BD9C-B27B7C26AF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222941" y="3728977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D2843F61-A10E-4A12-A192-7001FFCF4E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527" y="3929834"/>
            <a:ext cx="610717" cy="661375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sp>
        <p:nvSpPr>
          <p:cNvPr id="102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 rot="16200000">
            <a:off x="4862760" y="2051698"/>
            <a:ext cx="2038434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1100" dirty="0" smtClean="0">
                <a:latin typeface="Segoe UI" panose="020B0502040204020203" pitchFamily="34" charset="0"/>
              </a:rPr>
              <a:t>Естественнонаучное</a:t>
            </a:r>
            <a:endParaRPr lang="ru-RU" sz="1100" dirty="0">
              <a:latin typeface="Segoe UI" panose="020B0502040204020203" pitchFamily="34" charset="0"/>
            </a:endParaRPr>
          </a:p>
        </p:txBody>
      </p:sp>
      <p:sp>
        <p:nvSpPr>
          <p:cNvPr id="103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 rot="16200000">
            <a:off x="6485486" y="2027058"/>
            <a:ext cx="2038434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1100" dirty="0" smtClean="0">
                <a:latin typeface="Segoe UI" panose="020B0502040204020203" pitchFamily="34" charset="0"/>
              </a:rPr>
              <a:t>Социально-педагогическое</a:t>
            </a:r>
            <a:endParaRPr lang="ru-RU" sz="1100" dirty="0">
              <a:latin typeface="Segoe UI" panose="020B0502040204020203" pitchFamily="34" charset="0"/>
            </a:endParaRPr>
          </a:p>
        </p:txBody>
      </p:sp>
      <p:sp>
        <p:nvSpPr>
          <p:cNvPr id="104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 rot="16044107">
            <a:off x="7743774" y="2600025"/>
            <a:ext cx="2038434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1100" dirty="0" smtClean="0">
                <a:latin typeface="Segoe UI" panose="020B0502040204020203" pitchFamily="34" charset="0"/>
              </a:rPr>
              <a:t>Художественное</a:t>
            </a:r>
            <a:endParaRPr lang="ru-RU" sz="1100" dirty="0">
              <a:latin typeface="Segoe UI" panose="020B0502040204020203" pitchFamily="34" charset="0"/>
            </a:endParaRPr>
          </a:p>
        </p:txBody>
      </p:sp>
      <p:sp>
        <p:nvSpPr>
          <p:cNvPr id="105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 rot="16200000">
            <a:off x="8734780" y="2349753"/>
            <a:ext cx="2038434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1100" dirty="0" smtClean="0">
                <a:latin typeface="Segoe UI" panose="020B0502040204020203" pitchFamily="34" charset="0"/>
              </a:rPr>
              <a:t>Физкультурно-спортивное, </a:t>
            </a:r>
            <a:r>
              <a:rPr lang="ru-RU" sz="1100" dirty="0" err="1" smtClean="0">
                <a:latin typeface="Segoe UI" panose="020B0502040204020203" pitchFamily="34" charset="0"/>
              </a:rPr>
              <a:t>турситско</a:t>
            </a:r>
            <a:r>
              <a:rPr lang="ru-RU" sz="1100" dirty="0" smtClean="0">
                <a:latin typeface="Segoe UI" panose="020B0502040204020203" pitchFamily="34" charset="0"/>
              </a:rPr>
              <a:t>-краеведческое</a:t>
            </a:r>
            <a:endParaRPr lang="ru-RU" sz="1100" dirty="0">
              <a:latin typeface="Segoe UI" panose="020B0502040204020203" pitchFamily="34" charset="0"/>
            </a:endParaRPr>
          </a:p>
        </p:txBody>
      </p:sp>
      <p:sp>
        <p:nvSpPr>
          <p:cNvPr id="106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 rot="16200000">
            <a:off x="5442248" y="1888103"/>
            <a:ext cx="2038434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1100" dirty="0" smtClean="0">
                <a:latin typeface="Segoe UI" panose="020B0502040204020203" pitchFamily="34" charset="0"/>
              </a:rPr>
              <a:t>техническое</a:t>
            </a:r>
            <a:endParaRPr lang="ru-RU" sz="1100" dirty="0">
              <a:latin typeface="Segoe UI" panose="020B0502040204020203" pitchFamily="34" charset="0"/>
            </a:endParaRPr>
          </a:p>
        </p:txBody>
      </p:sp>
      <p:sp>
        <p:nvSpPr>
          <p:cNvPr id="107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6041678" y="4771192"/>
            <a:ext cx="126860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err="1" smtClean="0"/>
              <a:t>Яндо</a:t>
            </a:r>
            <a:r>
              <a:rPr lang="ru-RU" sz="1200" b="1" dirty="0" smtClean="0"/>
              <a:t> Я.С.</a:t>
            </a:r>
            <a:endParaRPr lang="ru-RU" sz="1200" b="1" dirty="0"/>
          </a:p>
        </p:txBody>
      </p:sp>
      <p:sp>
        <p:nvSpPr>
          <p:cNvPr id="108" name="Надпись 82">
            <a:extLst>
              <a:ext uri="{FF2B5EF4-FFF2-40B4-BE49-F238E27FC236}">
                <a16:creationId xmlns:a16="http://schemas.microsoft.com/office/drawing/2014/main" xmlns="" id="{F8C08D76-A3A7-451C-B0C3-B5D7AA140249}"/>
              </a:ext>
            </a:extLst>
          </p:cNvPr>
          <p:cNvSpPr txBox="1"/>
          <p:nvPr/>
        </p:nvSpPr>
        <p:spPr>
          <a:xfrm>
            <a:off x="6135415" y="5012838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27 лет, стаж: 10 месяцев</a:t>
            </a:r>
          </a:p>
          <a:p>
            <a:pPr algn="ctr" rtl="0"/>
            <a:r>
              <a:rPr lang="ru-RU" sz="1200" dirty="0"/>
              <a:t>к</a:t>
            </a:r>
            <a:r>
              <a:rPr lang="ru-RU" sz="1200" dirty="0" smtClean="0"/>
              <a:t>атегория: нет</a:t>
            </a:r>
            <a:endParaRPr lang="ru-RU" sz="1200" dirty="0"/>
          </a:p>
        </p:txBody>
      </p:sp>
      <p:sp>
        <p:nvSpPr>
          <p:cNvPr id="109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>
            <a:off x="218287" y="2644379"/>
            <a:ext cx="514353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b="1" dirty="0" smtClean="0">
                <a:latin typeface="Segoe UI" panose="020B0502040204020203" pitchFamily="34" charset="0"/>
              </a:rPr>
              <a:t>Методисты</a:t>
            </a:r>
            <a:endParaRPr lang="ru-RU" b="1" dirty="0">
              <a:latin typeface="Segoe UI" panose="020B0502040204020203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897" y="2984317"/>
            <a:ext cx="612557" cy="816935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920" y="3005732"/>
            <a:ext cx="612614" cy="816935"/>
          </a:xfrm>
          <a:prstGeom prst="rect">
            <a:avLst/>
          </a:prstGeom>
        </p:spPr>
      </p:pic>
      <p:sp>
        <p:nvSpPr>
          <p:cNvPr id="112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122974" y="3894970"/>
            <a:ext cx="126860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err="1" smtClean="0"/>
              <a:t>Ядне</a:t>
            </a:r>
            <a:r>
              <a:rPr lang="ru-RU" sz="1200" b="1" dirty="0" smtClean="0"/>
              <a:t> М.В.</a:t>
            </a:r>
            <a:endParaRPr lang="ru-RU" sz="1200" b="1" dirty="0"/>
          </a:p>
        </p:txBody>
      </p:sp>
      <p:sp>
        <p:nvSpPr>
          <p:cNvPr id="113" name="Надпись 82">
            <a:extLst>
              <a:ext uri="{FF2B5EF4-FFF2-40B4-BE49-F238E27FC236}">
                <a16:creationId xmlns:a16="http://schemas.microsoft.com/office/drawing/2014/main" xmlns="" id="{F8C08D76-A3A7-451C-B0C3-B5D7AA140249}"/>
              </a:ext>
            </a:extLst>
          </p:cNvPr>
          <p:cNvSpPr txBox="1"/>
          <p:nvPr/>
        </p:nvSpPr>
        <p:spPr>
          <a:xfrm>
            <a:off x="1021402" y="2151805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42 года </a:t>
            </a:r>
          </a:p>
          <a:p>
            <a:pPr algn="ctr" rtl="0"/>
            <a:r>
              <a:rPr lang="ru-RU" sz="1200" dirty="0" smtClean="0"/>
              <a:t>Стаж: 2 года</a:t>
            </a:r>
          </a:p>
          <a:p>
            <a:pPr algn="ctr" rtl="0"/>
            <a:r>
              <a:rPr lang="ru-RU" sz="1200" dirty="0"/>
              <a:t>к</a:t>
            </a:r>
            <a:r>
              <a:rPr lang="ru-RU" sz="1200" dirty="0" smtClean="0"/>
              <a:t>атегория: нет</a:t>
            </a:r>
            <a:endParaRPr lang="ru-RU" sz="1200" dirty="0"/>
          </a:p>
        </p:txBody>
      </p:sp>
      <p:sp>
        <p:nvSpPr>
          <p:cNvPr id="114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1221836" y="3894970"/>
            <a:ext cx="126860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smtClean="0"/>
              <a:t>Юрьев А.Г.</a:t>
            </a:r>
            <a:endParaRPr lang="ru-RU" sz="1200" b="1" dirty="0"/>
          </a:p>
        </p:txBody>
      </p:sp>
      <p:sp>
        <p:nvSpPr>
          <p:cNvPr id="115" name="Надпись 82">
            <a:extLst>
              <a:ext uri="{FF2B5EF4-FFF2-40B4-BE49-F238E27FC236}">
                <a16:creationId xmlns:a16="http://schemas.microsoft.com/office/drawing/2014/main" xmlns="" id="{F8C08D76-A3A7-451C-B0C3-B5D7AA140249}"/>
              </a:ext>
            </a:extLst>
          </p:cNvPr>
          <p:cNvSpPr txBox="1"/>
          <p:nvPr/>
        </p:nvSpPr>
        <p:spPr>
          <a:xfrm>
            <a:off x="1156789" y="4100912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34 года </a:t>
            </a:r>
          </a:p>
          <a:p>
            <a:pPr algn="ctr" rtl="0"/>
            <a:r>
              <a:rPr lang="ru-RU" sz="1200" dirty="0" smtClean="0"/>
              <a:t>Стаж: 6 лет</a:t>
            </a:r>
          </a:p>
          <a:p>
            <a:pPr algn="ctr" rtl="0"/>
            <a:r>
              <a:rPr lang="ru-RU" sz="1200" dirty="0"/>
              <a:t>к</a:t>
            </a:r>
            <a:r>
              <a:rPr lang="ru-RU" sz="1200" dirty="0" smtClean="0"/>
              <a:t>атегория: первая</a:t>
            </a:r>
            <a:endParaRPr lang="ru-RU" sz="1200" dirty="0"/>
          </a:p>
        </p:txBody>
      </p:sp>
      <p:sp>
        <p:nvSpPr>
          <p:cNvPr id="116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2206406" y="3862800"/>
            <a:ext cx="126860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err="1" smtClean="0"/>
              <a:t>Вакилова</a:t>
            </a:r>
            <a:r>
              <a:rPr lang="ru-RU" sz="1200" b="1" dirty="0" smtClean="0"/>
              <a:t> Г.В.</a:t>
            </a:r>
            <a:endParaRPr lang="ru-RU" sz="1200" b="1" dirty="0"/>
          </a:p>
        </p:txBody>
      </p:sp>
      <p:sp>
        <p:nvSpPr>
          <p:cNvPr id="117" name="Надпись 82">
            <a:extLst>
              <a:ext uri="{FF2B5EF4-FFF2-40B4-BE49-F238E27FC236}">
                <a16:creationId xmlns:a16="http://schemas.microsoft.com/office/drawing/2014/main" xmlns="" id="{F8C08D76-A3A7-451C-B0C3-B5D7AA140249}"/>
              </a:ext>
            </a:extLst>
          </p:cNvPr>
          <p:cNvSpPr txBox="1"/>
          <p:nvPr/>
        </p:nvSpPr>
        <p:spPr>
          <a:xfrm>
            <a:off x="2404493" y="4100912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59 лет </a:t>
            </a:r>
          </a:p>
          <a:p>
            <a:pPr algn="ctr" rtl="0"/>
            <a:r>
              <a:rPr lang="ru-RU" sz="1200" dirty="0" smtClean="0"/>
              <a:t>Стаж: 5 лет</a:t>
            </a:r>
          </a:p>
          <a:p>
            <a:pPr algn="ctr" rtl="0"/>
            <a:r>
              <a:rPr lang="ru-RU" sz="1200" dirty="0"/>
              <a:t>к</a:t>
            </a:r>
            <a:r>
              <a:rPr lang="ru-RU" sz="1200" dirty="0" smtClean="0"/>
              <a:t>атегория: первая</a:t>
            </a:r>
            <a:endParaRPr lang="ru-RU" sz="1200" dirty="0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50" y="1801327"/>
            <a:ext cx="615498" cy="816935"/>
          </a:xfrm>
          <a:prstGeom prst="rect">
            <a:avLst/>
          </a:prstGeom>
        </p:spPr>
      </p:pic>
      <p:sp>
        <p:nvSpPr>
          <p:cNvPr id="119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1015528" y="1881295"/>
            <a:ext cx="126860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b="1" dirty="0" err="1" smtClean="0"/>
              <a:t>Хасматулина</a:t>
            </a:r>
            <a:r>
              <a:rPr lang="ru-RU" sz="1200" b="1" dirty="0" smtClean="0"/>
              <a:t> О.В.</a:t>
            </a:r>
            <a:endParaRPr lang="ru-RU" sz="1200" b="1" dirty="0"/>
          </a:p>
        </p:txBody>
      </p:sp>
      <p:sp>
        <p:nvSpPr>
          <p:cNvPr id="120" name="Надпись 82">
            <a:extLst>
              <a:ext uri="{FF2B5EF4-FFF2-40B4-BE49-F238E27FC236}">
                <a16:creationId xmlns:a16="http://schemas.microsoft.com/office/drawing/2014/main" xmlns="" id="{F8C08D76-A3A7-451C-B0C3-B5D7AA140249}"/>
              </a:ext>
            </a:extLst>
          </p:cNvPr>
          <p:cNvSpPr txBox="1"/>
          <p:nvPr/>
        </p:nvSpPr>
        <p:spPr>
          <a:xfrm>
            <a:off x="-26666" y="4120568"/>
            <a:ext cx="1223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 smtClean="0"/>
              <a:t>Возраст: 31 год </a:t>
            </a:r>
          </a:p>
          <a:p>
            <a:pPr algn="ctr" rtl="0"/>
            <a:r>
              <a:rPr lang="ru-RU" sz="1200" dirty="0" smtClean="0"/>
              <a:t>Стаж: 3 года</a:t>
            </a:r>
          </a:p>
          <a:p>
            <a:pPr algn="ctr" rtl="0"/>
            <a:r>
              <a:rPr lang="ru-RU" sz="1200" dirty="0"/>
              <a:t>к</a:t>
            </a:r>
            <a:r>
              <a:rPr lang="ru-RU" sz="1200" dirty="0" smtClean="0"/>
              <a:t>атегория: нет</a:t>
            </a:r>
            <a:endParaRPr lang="ru-RU" sz="1200" dirty="0"/>
          </a:p>
        </p:txBody>
      </p:sp>
      <p:graphicFrame>
        <p:nvGraphicFramePr>
          <p:cNvPr id="125" name="Диаграмма 124"/>
          <p:cNvGraphicFramePr/>
          <p:nvPr>
            <p:extLst>
              <p:ext uri="{D42A27DB-BD31-4B8C-83A1-F6EECF244321}">
                <p14:modId xmlns:p14="http://schemas.microsoft.com/office/powerpoint/2010/main" xmlns="" val="2923592363"/>
              </p:ext>
            </p:extLst>
          </p:nvPr>
        </p:nvGraphicFramePr>
        <p:xfrm>
          <a:off x="183322" y="5085180"/>
          <a:ext cx="1954964" cy="153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26" name="Диаграмма 125"/>
          <p:cNvGraphicFramePr/>
          <p:nvPr>
            <p:extLst>
              <p:ext uri="{D42A27DB-BD31-4B8C-83A1-F6EECF244321}">
                <p14:modId xmlns:p14="http://schemas.microsoft.com/office/powerpoint/2010/main" xmlns="" val="38745841"/>
              </p:ext>
            </p:extLst>
          </p:nvPr>
        </p:nvGraphicFramePr>
        <p:xfrm>
          <a:off x="2224567" y="5066888"/>
          <a:ext cx="1912283" cy="157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27" name="Диаграмма 126"/>
          <p:cNvGraphicFramePr/>
          <p:nvPr>
            <p:extLst>
              <p:ext uri="{D42A27DB-BD31-4B8C-83A1-F6EECF244321}">
                <p14:modId xmlns:p14="http://schemas.microsoft.com/office/powerpoint/2010/main" xmlns="" val="3849283717"/>
              </p:ext>
            </p:extLst>
          </p:nvPr>
        </p:nvGraphicFramePr>
        <p:xfrm>
          <a:off x="4060359" y="5091873"/>
          <a:ext cx="1857072" cy="154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28" name="Надпись 65">
            <a:extLst>
              <a:ext uri="{FF2B5EF4-FFF2-40B4-BE49-F238E27FC236}">
                <a16:creationId xmlns:a16="http://schemas.microsoft.com/office/drawing/2014/main" xmlns="" id="{40F0350B-A0DF-49BC-B925-C3FFA8BF02C7}"/>
              </a:ext>
            </a:extLst>
          </p:cNvPr>
          <p:cNvSpPr txBox="1"/>
          <p:nvPr/>
        </p:nvSpPr>
        <p:spPr>
          <a:xfrm>
            <a:off x="358227" y="4810550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Статистика: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0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D815E537-4AB4-4445-A3AC-40D738EDF3DC}"/>
              </a:ext>
            </a:extLst>
          </p:cNvPr>
          <p:cNvSpPr txBox="1"/>
          <p:nvPr/>
        </p:nvSpPr>
        <p:spPr>
          <a:xfrm>
            <a:off x="1169506" y="107984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Значимость проекта</a:t>
            </a:r>
            <a:endParaRPr lang="ru-RU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38D4B56-7D6C-4345-912F-B3BA9A014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B457331C-2A24-4352-9B4C-1C1B326F4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2042" y="809416"/>
            <a:ext cx="6052636" cy="3428987"/>
            <a:chOff x="518433" y="1692049"/>
            <a:chExt cx="4201583" cy="380409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830997"/>
              <a:chOff x="518433" y="1851126"/>
              <a:chExt cx="4201583" cy="830997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xmlns="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b="1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83099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Достижение стратегических целей национального проекта «Образование»</a:t>
                </a:r>
                <a:endParaRPr lang="ru-RU" b="1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830997"/>
              <a:chOff x="518433" y="2717554"/>
              <a:chExt cx="4201583" cy="830997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xmlns="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b="1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83099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Обновление содержания дополнительного образования в Тазовском  районе</a:t>
                </a:r>
                <a:endParaRPr lang="ru-RU" b="1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614602"/>
              <a:chOff x="518433" y="3597907"/>
              <a:chExt cx="4201583" cy="614602"/>
            </a:xfrm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xmlns="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b="1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61460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Повышение профессиональной компетенции педагогов</a:t>
                </a:r>
                <a:endParaRPr lang="ru-RU" b="1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609D452F-25F9-4A2F-84BD-9A44714884C6}"/>
                </a:ext>
              </a:extLst>
            </p:cNvPr>
            <p:cNvGrpSpPr/>
            <p:nvPr/>
          </p:nvGrpSpPr>
          <p:grpSpPr>
            <a:xfrm>
              <a:off x="518433" y="4942149"/>
              <a:ext cx="4201583" cy="553998"/>
              <a:chOff x="518433" y="4478260"/>
              <a:chExt cx="4201583" cy="553998"/>
            </a:xfrm>
          </p:grpSpPr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xmlns="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b="1" dirty="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9187696D-0387-46E9-A420-AD2392161D95}"/>
                  </a:ext>
                </a:extLst>
              </p:cNvPr>
              <p:cNvSpPr/>
              <p:nvPr/>
            </p:nvSpPr>
            <p:spPr>
              <a:xfrm>
                <a:off x="1183821" y="4478260"/>
                <a:ext cx="3536195" cy="55399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Включение педагогов в инновационную деятельность</a:t>
                </a:r>
                <a:endParaRPr lang="ru-RU" b="1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D1D117-BC5C-430A-9FEB-B231E6915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577E8EA-5E95-41C5-8BE8-EE647DE2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xmlns="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xmlns="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xmlns="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xmlns="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xmlns="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xmlns="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xmlns="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xmlns="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xmlns="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xmlns="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xmlns="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xmlns="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xmlns="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xmlns="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xmlns="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xmlns="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xmlns="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367" y="4704151"/>
            <a:ext cx="3068265" cy="2137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9013">
            <a:off x="8012288" y="3999012"/>
            <a:ext cx="2200660" cy="20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470070FC-19D0-4354-9BC9-608A5DC44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C9C2C56A-C4D4-4578-84E9-27FD62603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62AEF5FE-6C45-4BF6-9676-571742C3CDD7}"/>
              </a:ext>
            </a:extLst>
          </p:cNvPr>
          <p:cNvSpPr txBox="1"/>
          <p:nvPr/>
        </p:nvSpPr>
        <p:spPr>
          <a:xfrm>
            <a:off x="308033" y="1710584"/>
            <a:ext cx="4287129" cy="969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D4BC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непосредственный контрол</a:t>
            </a:r>
            <a:r>
              <a:rPr lang="ru-RU" sz="2000" b="1" dirty="0">
                <a:solidFill>
                  <a:srgbClr val="7D4BC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ь</a:t>
            </a:r>
            <a:endParaRPr lang="ru-RU" sz="2000" b="1" dirty="0" smtClean="0">
              <a:solidFill>
                <a:srgbClr val="7D4BC9"/>
              </a:solidFill>
              <a:latin typeface="PT Astra Serif" panose="020A0603040505020204" pitchFamily="18" charset="-52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D4BC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внешнее стимулирование</a:t>
            </a:r>
            <a:endParaRPr lang="ru-RU" sz="2000" b="1" dirty="0">
              <a:solidFill>
                <a:srgbClr val="7D4BC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адпись 4">
            <a:extLst>
              <a:ext uri="{FF2B5EF4-FFF2-40B4-BE49-F238E27FC236}">
                <a16:creationId xmlns:a16="http://schemas.microsoft.com/office/drawing/2014/main" xmlns="" id="{BAD3DD8E-0492-4A48-B06C-F87FA5CFE3C0}"/>
              </a:ext>
            </a:extLst>
          </p:cNvPr>
          <p:cNvSpPr txBox="1"/>
          <p:nvPr/>
        </p:nvSpPr>
        <p:spPr>
          <a:xfrm>
            <a:off x="542067" y="670674"/>
            <a:ext cx="28752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Традиционный подход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xmlns="" id="{C8431200-8E45-4A0C-B12B-CFA1B2C53C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xmlns="" id="{241C7FC4-FEFA-4A96-9749-9068C686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5474" y="2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xmlns="" id="{A5704BA3-593E-4519-9139-4E1D86366677}"/>
              </a:ext>
            </a:extLst>
          </p:cNvPr>
          <p:cNvSpPr txBox="1"/>
          <p:nvPr/>
        </p:nvSpPr>
        <p:spPr>
          <a:xfrm>
            <a:off x="4497368" y="494782"/>
            <a:ext cx="33566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</a:t>
            </a:r>
          </a:p>
          <a:p>
            <a:pPr algn="ctr" rtl="0"/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перехода к инновационной мотивационной модели 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BB415A0-39A4-4597-926D-819C33316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74350" y="1525549"/>
            <a:ext cx="3482839" cy="4088598"/>
            <a:chOff x="4711392" y="2081529"/>
            <a:chExt cx="3482838" cy="406966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xmlns="" id="{6E4AB604-CF34-4776-BFF1-9AD3477F593C}"/>
                </a:ext>
              </a:extLst>
            </p:cNvPr>
            <p:cNvGrpSpPr/>
            <p:nvPr/>
          </p:nvGrpSpPr>
          <p:grpSpPr>
            <a:xfrm>
              <a:off x="4719329" y="2081529"/>
              <a:ext cx="3474901" cy="857782"/>
              <a:chOff x="5063285" y="2084879"/>
              <a:chExt cx="3474901" cy="857782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67E4A54-8A0F-43A0-AA7D-F508F05BB2EF}"/>
                  </a:ext>
                </a:extLst>
              </p:cNvPr>
              <p:cNvSpPr/>
              <p:nvPr/>
            </p:nvSpPr>
            <p:spPr>
              <a:xfrm>
                <a:off x="5502569" y="2084879"/>
                <a:ext cx="3035617" cy="85778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Диагностика коллектива МБОУ ДО «Тазовский РДТ» через инструмент «Мотивационный </a:t>
                </a:r>
                <a:r>
                  <a:rPr lang="ru-RU" sz="1400" i="1" dirty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профиль педагогического </a:t>
                </a:r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коллектива»</a:t>
                </a:r>
                <a:endParaRPr lang="ru-RU" sz="1400" i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xmlns="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xmlns="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xmlns="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xmlns="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xmlns="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xmlns="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xmlns="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xmlns="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xmlns="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xmlns="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xmlns="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xmlns="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xmlns="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xmlns="" id="{EF34A4EB-3F1D-46DA-8918-F39703249E85}"/>
                </a:ext>
              </a:extLst>
            </p:cNvPr>
            <p:cNvGrpSpPr/>
            <p:nvPr/>
          </p:nvGrpSpPr>
          <p:grpSpPr>
            <a:xfrm>
              <a:off x="4711392" y="3137561"/>
              <a:ext cx="3482837" cy="428892"/>
              <a:chOff x="5055348" y="2880523"/>
              <a:chExt cx="3482837" cy="428892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Полилиния 49">
                  <a:extLst>
                    <a:ext uri="{FF2B5EF4-FFF2-40B4-BE49-F238E27FC236}">
                      <a16:creationId xmlns:a16="http://schemas.microsoft.com/office/drawing/2014/main" xmlns="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" name="Полилиния 50">
                  <a:extLst>
                    <a:ext uri="{FF2B5EF4-FFF2-40B4-BE49-F238E27FC236}">
                      <a16:creationId xmlns:a16="http://schemas.microsoft.com/office/drawing/2014/main" xmlns="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Овал 51">
                  <a:extLst>
                    <a:ext uri="{FF2B5EF4-FFF2-40B4-BE49-F238E27FC236}">
                      <a16:creationId xmlns:a16="http://schemas.microsoft.com/office/drawing/2014/main" xmlns="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9" name="Полилиния 52">
                  <a:extLst>
                    <a:ext uri="{FF2B5EF4-FFF2-40B4-BE49-F238E27FC236}">
                      <a16:creationId xmlns:a16="http://schemas.microsoft.com/office/drawing/2014/main" xmlns="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" name="Полилиния 53">
                  <a:extLst>
                    <a:ext uri="{FF2B5EF4-FFF2-40B4-BE49-F238E27FC236}">
                      <a16:creationId xmlns:a16="http://schemas.microsoft.com/office/drawing/2014/main" xmlns="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" name="Полилиния 54">
                  <a:extLst>
                    <a:ext uri="{FF2B5EF4-FFF2-40B4-BE49-F238E27FC236}">
                      <a16:creationId xmlns:a16="http://schemas.microsoft.com/office/drawing/2014/main" xmlns="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2" name="Овал 55">
                  <a:extLst>
                    <a:ext uri="{FF2B5EF4-FFF2-40B4-BE49-F238E27FC236}">
                      <a16:creationId xmlns:a16="http://schemas.microsoft.com/office/drawing/2014/main" xmlns="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3" name="Полилиния 56">
                  <a:extLst>
                    <a:ext uri="{FF2B5EF4-FFF2-40B4-BE49-F238E27FC236}">
                      <a16:creationId xmlns:a16="http://schemas.microsoft.com/office/drawing/2014/main" xmlns="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4" name="Полилиния 57">
                  <a:extLst>
                    <a:ext uri="{FF2B5EF4-FFF2-40B4-BE49-F238E27FC236}">
                      <a16:creationId xmlns:a16="http://schemas.microsoft.com/office/drawing/2014/main" xmlns="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58">
                  <a:extLst>
                    <a:ext uri="{FF2B5EF4-FFF2-40B4-BE49-F238E27FC236}">
                      <a16:creationId xmlns:a16="http://schemas.microsoft.com/office/drawing/2014/main" xmlns="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Овал 59">
                  <a:extLst>
                    <a:ext uri="{FF2B5EF4-FFF2-40B4-BE49-F238E27FC236}">
                      <a16:creationId xmlns:a16="http://schemas.microsoft.com/office/drawing/2014/main" xmlns="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60">
                  <a:extLst>
                    <a:ext uri="{FF2B5EF4-FFF2-40B4-BE49-F238E27FC236}">
                      <a16:creationId xmlns:a16="http://schemas.microsoft.com/office/drawing/2014/main" xmlns="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Линия 61">
                  <a:extLst>
                    <a:ext uri="{FF2B5EF4-FFF2-40B4-BE49-F238E27FC236}">
                      <a16:creationId xmlns:a16="http://schemas.microsoft.com/office/drawing/2014/main" xmlns="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Линия 62">
                  <a:extLst>
                    <a:ext uri="{FF2B5EF4-FFF2-40B4-BE49-F238E27FC236}">
                      <a16:creationId xmlns:a16="http://schemas.microsoft.com/office/drawing/2014/main" xmlns="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D600301E-404F-4763-892B-EE1C3109F4D3}"/>
                  </a:ext>
                </a:extLst>
              </p:cNvPr>
              <p:cNvSpPr/>
              <p:nvPr/>
            </p:nvSpPr>
            <p:spPr>
              <a:xfrm>
                <a:off x="5524159" y="2880523"/>
                <a:ext cx="3014026" cy="42889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Segoe UI" panose="020B0502040204020203" pitchFamily="34" charset="0"/>
                  </a:rPr>
                  <a:t>Определение преобладающих типов мотивации и виды стимулирования</a:t>
                </a:r>
                <a:endParaRPr lang="ru-RU" sz="1400" i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xmlns="" id="{7375CECE-C8C6-426B-9A8C-EB696D69F141}"/>
                </a:ext>
              </a:extLst>
            </p:cNvPr>
            <p:cNvGrpSpPr/>
            <p:nvPr/>
          </p:nvGrpSpPr>
          <p:grpSpPr>
            <a:xfrm>
              <a:off x="4719329" y="4114711"/>
              <a:ext cx="3423874" cy="390727"/>
              <a:chOff x="5063285" y="3653301"/>
              <a:chExt cx="3423874" cy="390727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xmlns="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xmlns="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xmlns="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xmlns="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xmlns="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xmlns="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xmlns="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xmlns="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xmlns="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xmlns="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E7E16F25-9A73-4F49-8593-4DDEE2A8AB5D}"/>
                  </a:ext>
                </a:extLst>
              </p:cNvPr>
              <p:cNvSpPr/>
              <p:nvPr/>
            </p:nvSpPr>
            <p:spPr>
              <a:xfrm>
                <a:off x="5556474" y="3653301"/>
                <a:ext cx="2930685" cy="38442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Segoe UI" panose="020B0502040204020203" pitchFamily="34" charset="0"/>
                  </a:rPr>
                  <a:t>Определение основных компонентов мотивационной модели</a:t>
                </a:r>
                <a:endParaRPr lang="ru-RU" sz="1400" i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xmlns="" id="{B7DB03EE-BB00-488A-B451-6DF7DA5AC981}"/>
                </a:ext>
              </a:extLst>
            </p:cNvPr>
            <p:cNvGrpSpPr/>
            <p:nvPr/>
          </p:nvGrpSpPr>
          <p:grpSpPr>
            <a:xfrm>
              <a:off x="4712185" y="5078960"/>
              <a:ext cx="3438955" cy="1072229"/>
              <a:chOff x="5056141" y="4549844"/>
              <a:chExt cx="3438955" cy="1072229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xmlns="" id="{2FED15E3-F2A7-469C-B628-611921767E34}"/>
                  </a:ext>
                </a:extLst>
              </p:cNvPr>
              <p:cNvGrpSpPr/>
              <p:nvPr/>
            </p:nvGrpSpPr>
            <p:grpSpPr>
              <a:xfrm>
                <a:off x="5056141" y="4633426"/>
                <a:ext cx="344488" cy="346075"/>
                <a:chOff x="4841875" y="2895601"/>
                <a:chExt cx="344488" cy="346075"/>
              </a:xfrm>
            </p:grpSpPr>
            <p:sp>
              <p:nvSpPr>
                <p:cNvPr id="31" name="Полилиния 258">
                  <a:extLst>
                    <a:ext uri="{FF2B5EF4-FFF2-40B4-BE49-F238E27FC236}">
                      <a16:creationId xmlns:a16="http://schemas.microsoft.com/office/drawing/2014/main" xmlns="" id="{66F1D3E8-8C01-4B14-8A55-CA0D3365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2" name="Полилиния 259">
                  <a:extLst>
                    <a:ext uri="{FF2B5EF4-FFF2-40B4-BE49-F238E27FC236}">
                      <a16:creationId xmlns:a16="http://schemas.microsoft.com/office/drawing/2014/main" xmlns="" id="{C7E4337D-67E8-477B-8284-B0579D016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3" name="Полилиния 260">
                  <a:extLst>
                    <a:ext uri="{FF2B5EF4-FFF2-40B4-BE49-F238E27FC236}">
                      <a16:creationId xmlns:a16="http://schemas.microsoft.com/office/drawing/2014/main" xmlns="" id="{C2AF1AB5-D96A-4C19-BE80-2C8A0736E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4" name="Линия 261">
                  <a:extLst>
                    <a:ext uri="{FF2B5EF4-FFF2-40B4-BE49-F238E27FC236}">
                      <a16:creationId xmlns:a16="http://schemas.microsoft.com/office/drawing/2014/main" xmlns="" id="{FF7B7042-5F74-4182-89DF-79E95F07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5" name="Линия 262">
                  <a:extLst>
                    <a:ext uri="{FF2B5EF4-FFF2-40B4-BE49-F238E27FC236}">
                      <a16:creationId xmlns:a16="http://schemas.microsoft.com/office/drawing/2014/main" xmlns="" id="{6D40A249-C0DF-492C-98A0-5563396C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6" name="Линия 263">
                  <a:extLst>
                    <a:ext uri="{FF2B5EF4-FFF2-40B4-BE49-F238E27FC236}">
                      <a16:creationId xmlns:a16="http://schemas.microsoft.com/office/drawing/2014/main" xmlns="" id="{0424966D-2E93-463D-925D-8EC1314A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" name="Овал 264">
                  <a:extLst>
                    <a:ext uri="{FF2B5EF4-FFF2-40B4-BE49-F238E27FC236}">
                      <a16:creationId xmlns:a16="http://schemas.microsoft.com/office/drawing/2014/main" xmlns="" id="{A2027076-84C0-41AA-ABE6-E182664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" name="Овал 265">
                  <a:extLst>
                    <a:ext uri="{FF2B5EF4-FFF2-40B4-BE49-F238E27FC236}">
                      <a16:creationId xmlns:a16="http://schemas.microsoft.com/office/drawing/2014/main" xmlns="" id="{34911030-E1C4-47C6-B878-AB950461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" name="Овал 266">
                  <a:extLst>
                    <a:ext uri="{FF2B5EF4-FFF2-40B4-BE49-F238E27FC236}">
                      <a16:creationId xmlns:a16="http://schemas.microsoft.com/office/drawing/2014/main" xmlns="" id="{872A828C-C960-409B-BA85-F3FA58C58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" name="Полилиния 267">
                  <a:extLst>
                    <a:ext uri="{FF2B5EF4-FFF2-40B4-BE49-F238E27FC236}">
                      <a16:creationId xmlns:a16="http://schemas.microsoft.com/office/drawing/2014/main" xmlns="" id="{111031BF-F147-4673-B7D2-BAB9FDE01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xmlns="" id="{9482C2C4-A83F-481A-A4DA-8A5D9AD7A680}"/>
                  </a:ext>
                </a:extLst>
              </p:cNvPr>
              <p:cNvSpPr/>
              <p:nvPr/>
            </p:nvSpPr>
            <p:spPr>
              <a:xfrm>
                <a:off x="5585172" y="4549844"/>
                <a:ext cx="2909924" cy="107222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 algn="just"/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Segoe UI" panose="020B0502040204020203" pitchFamily="34" charset="0"/>
                  </a:rPr>
                  <a:t>Формирование кейса «</a:t>
                </a:r>
                <a:r>
                  <a:rPr lang="ru-RU" sz="1400" i="1" dirty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Разработка модели мотивации </a:t>
                </a:r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педагогического </a:t>
                </a:r>
                <a:r>
                  <a:rPr lang="ru-RU" sz="1400" i="1" dirty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персонала в МБОУ ДО «Тазовский РДТ» с целью обновления содержания </a:t>
                </a:r>
                <a:r>
                  <a:rPr lang="ru-RU" sz="1400" i="1" dirty="0" smtClean="0">
                    <a:solidFill>
                      <a:schemeClr val="bg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образования»</a:t>
                </a:r>
                <a:endParaRPr lang="ru-RU" sz="1400" i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xmlns="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3" y="3145937"/>
            <a:ext cx="4085816" cy="1906714"/>
          </a:xfrm>
          <a:prstGeom prst="rect">
            <a:avLst/>
          </a:prstGeom>
        </p:spPr>
      </p:pic>
      <p:sp>
        <p:nvSpPr>
          <p:cNvPr id="100" name="Надпись 4">
            <a:extLst>
              <a:ext uri="{FF2B5EF4-FFF2-40B4-BE49-F238E27FC236}">
                <a16:creationId xmlns:a16="http://schemas.microsoft.com/office/drawing/2014/main" xmlns="" id="{BAD3DD8E-0492-4A48-B06C-F87FA5CFE3C0}"/>
              </a:ext>
            </a:extLst>
          </p:cNvPr>
          <p:cNvSpPr txBox="1"/>
          <p:nvPr/>
        </p:nvSpPr>
        <p:spPr>
          <a:xfrm>
            <a:off x="8040048" y="609992"/>
            <a:ext cx="40403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Подход, основанный на работе с внутренней мотивацией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Надпись 1">
            <a:extLst>
              <a:ext uri="{FF2B5EF4-FFF2-40B4-BE49-F238E27FC236}">
                <a16:creationId xmlns:a16="http://schemas.microsoft.com/office/drawing/2014/main" xmlns="" id="{62AEF5FE-6C45-4BF6-9676-571742C3CDD7}"/>
              </a:ext>
            </a:extLst>
          </p:cNvPr>
          <p:cNvSpPr txBox="1"/>
          <p:nvPr/>
        </p:nvSpPr>
        <p:spPr>
          <a:xfrm>
            <a:off x="8146003" y="1668714"/>
            <a:ext cx="3934380" cy="1617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мотивацию нельзя создать внешними стимулами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сточник </a:t>
            </a: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мотивации находится внутри человека.</a:t>
            </a:r>
            <a:endParaRPr lang="ru-RU" b="1" dirty="0">
              <a:solidFill>
                <a:srgbClr val="0099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087" y="3718901"/>
            <a:ext cx="4123913" cy="2749275"/>
          </a:xfrm>
          <a:prstGeom prst="rect">
            <a:avLst/>
          </a:prstGeom>
        </p:spPr>
      </p:pic>
      <p:sp>
        <p:nvSpPr>
          <p:cNvPr id="109" name="Надпись 4">
            <a:extLst>
              <a:ext uri="{FF2B5EF4-FFF2-40B4-BE49-F238E27FC236}">
                <a16:creationId xmlns:a16="http://schemas.microsoft.com/office/drawing/2014/main" xmlns="" id="{BAD3DD8E-0492-4A48-B06C-F87FA5CFE3C0}"/>
              </a:ext>
            </a:extLst>
          </p:cNvPr>
          <p:cNvSpPr txBox="1"/>
          <p:nvPr/>
        </p:nvSpPr>
        <p:spPr>
          <a:xfrm>
            <a:off x="-404838" y="-51420"/>
            <a:ext cx="23624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Надпись 4">
            <a:extLst>
              <a:ext uri="{FF2B5EF4-FFF2-40B4-BE49-F238E27FC236}">
                <a16:creationId xmlns:a16="http://schemas.microsoft.com/office/drawing/2014/main" xmlns="" id="{BAD3DD8E-0492-4A48-B06C-F87FA5CFE3C0}"/>
              </a:ext>
            </a:extLst>
          </p:cNvPr>
          <p:cNvSpPr txBox="1"/>
          <p:nvPr/>
        </p:nvSpPr>
        <p:spPr>
          <a:xfrm>
            <a:off x="10165469" y="0"/>
            <a:ext cx="23624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6E4AB604-CF34-4776-BFF1-9AD3477F593C}"/>
              </a:ext>
            </a:extLst>
          </p:cNvPr>
          <p:cNvGrpSpPr/>
          <p:nvPr/>
        </p:nvGrpSpPr>
        <p:grpSpPr>
          <a:xfrm>
            <a:off x="4445446" y="5772839"/>
            <a:ext cx="3329084" cy="430887"/>
            <a:chOff x="5063285" y="2135378"/>
            <a:chExt cx="2995865" cy="430887"/>
          </a:xfrm>
        </p:grpSpPr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267E4A54-8A0F-43A0-AA7D-F508F05BB2EF}"/>
                </a:ext>
              </a:extLst>
            </p:cNvPr>
            <p:cNvSpPr/>
            <p:nvPr/>
          </p:nvSpPr>
          <p:spPr>
            <a:xfrm>
              <a:off x="5570856" y="2135378"/>
              <a:ext cx="2488294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400" i="1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Обновление программно-методического обеспечения</a:t>
              </a:r>
              <a:endParaRPr lang="ru-RU" sz="1400" i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anose="020B0502040204020203" pitchFamily="34" charset="0"/>
              </a:endParaRPr>
            </a:p>
          </p:txBody>
        </p: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xmlns="" id="{0B97B3C9-EBC6-4C92-9F0A-E28F4EF7A5EA}"/>
                </a:ext>
              </a:extLst>
            </p:cNvPr>
            <p:cNvGrpSpPr/>
            <p:nvPr/>
          </p:nvGrpSpPr>
          <p:grpSpPr>
            <a:xfrm>
              <a:off x="5063285" y="2201597"/>
              <a:ext cx="330200" cy="346075"/>
              <a:chOff x="2686050" y="2895601"/>
              <a:chExt cx="330200" cy="346075"/>
            </a:xfrm>
          </p:grpSpPr>
          <p:sp>
            <p:nvSpPr>
              <p:cNvPr id="105" name="Овал 309">
                <a:extLst>
                  <a:ext uri="{FF2B5EF4-FFF2-40B4-BE49-F238E27FC236}">
                    <a16:creationId xmlns:a16="http://schemas.microsoft.com/office/drawing/2014/main" xmlns="" id="{00D7C237-71FC-445A-9F26-101C7B72A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6" name="Полилиния 310">
                <a:extLst>
                  <a:ext uri="{FF2B5EF4-FFF2-40B4-BE49-F238E27FC236}">
                    <a16:creationId xmlns:a16="http://schemas.microsoft.com/office/drawing/2014/main" xmlns="" id="{66875E49-12B2-4689-93D2-F6C3DFA5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7" name="Овал 311">
                <a:extLst>
                  <a:ext uri="{FF2B5EF4-FFF2-40B4-BE49-F238E27FC236}">
                    <a16:creationId xmlns:a16="http://schemas.microsoft.com/office/drawing/2014/main" xmlns="" id="{79E812C8-6A14-42FA-B983-56B6F7303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8" name="Полилиния 312">
                <a:extLst>
                  <a:ext uri="{FF2B5EF4-FFF2-40B4-BE49-F238E27FC236}">
                    <a16:creationId xmlns:a16="http://schemas.microsoft.com/office/drawing/2014/main" xmlns="" id="{6EE140AE-95E2-42D6-8343-EED0E01B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1" name="Овал 313">
                <a:extLst>
                  <a:ext uri="{FF2B5EF4-FFF2-40B4-BE49-F238E27FC236}">
                    <a16:creationId xmlns:a16="http://schemas.microsoft.com/office/drawing/2014/main" xmlns="" id="{A91A4C56-03CB-4D67-8CD8-FC29B3A2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2" name="Полилиния 314">
                <a:extLst>
                  <a:ext uri="{FF2B5EF4-FFF2-40B4-BE49-F238E27FC236}">
                    <a16:creationId xmlns:a16="http://schemas.microsoft.com/office/drawing/2014/main" xmlns="" id="{4BF4DB61-E50C-4659-B315-21BF743FF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3" name="Овал 315">
                <a:extLst>
                  <a:ext uri="{FF2B5EF4-FFF2-40B4-BE49-F238E27FC236}">
                    <a16:creationId xmlns:a16="http://schemas.microsoft.com/office/drawing/2014/main" xmlns="" id="{263D783B-3857-4E55-A551-6655D8DD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4" name="Полилиния 316">
                <a:extLst>
                  <a:ext uri="{FF2B5EF4-FFF2-40B4-BE49-F238E27FC236}">
                    <a16:creationId xmlns:a16="http://schemas.microsoft.com/office/drawing/2014/main" xmlns="" id="{E46D5622-D664-481B-8902-70C961FAF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5" name="Овал 317">
                <a:extLst>
                  <a:ext uri="{FF2B5EF4-FFF2-40B4-BE49-F238E27FC236}">
                    <a16:creationId xmlns:a16="http://schemas.microsoft.com/office/drawing/2014/main" xmlns="" id="{5BDC2AA3-8653-47C6-9CF7-2579486B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6" name="Полилиния 318">
                <a:extLst>
                  <a:ext uri="{FF2B5EF4-FFF2-40B4-BE49-F238E27FC236}">
                    <a16:creationId xmlns:a16="http://schemas.microsoft.com/office/drawing/2014/main" xmlns="" id="{3A66D3FE-E235-4203-A19F-BC38BF7A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7" name="Полилиния 319">
                <a:extLst>
                  <a:ext uri="{FF2B5EF4-FFF2-40B4-BE49-F238E27FC236}">
                    <a16:creationId xmlns:a16="http://schemas.microsoft.com/office/drawing/2014/main" xmlns="" id="{6C51C0E5-2DAE-4DE1-BAE4-8E0D932D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8" name="Линия 320">
                <a:extLst>
                  <a:ext uri="{FF2B5EF4-FFF2-40B4-BE49-F238E27FC236}">
                    <a16:creationId xmlns:a16="http://schemas.microsoft.com/office/drawing/2014/main" xmlns="" id="{FED6DFE8-0963-48D1-9BAA-53772F0EA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sp>
        <p:nvSpPr>
          <p:cNvPr id="89" name="Надпись 4">
            <a:extLst>
              <a:ext uri="{FF2B5EF4-FFF2-40B4-BE49-F238E27FC236}">
                <a16:creationId xmlns:a16="http://schemas.microsoft.com/office/drawing/2014/main" xmlns="" id="{BAD3DD8E-0492-4A48-B06C-F87FA5CFE3C0}"/>
              </a:ext>
            </a:extLst>
          </p:cNvPr>
          <p:cNvSpPr txBox="1"/>
          <p:nvPr/>
        </p:nvSpPr>
        <p:spPr>
          <a:xfrm>
            <a:off x="2355183" y="35998"/>
            <a:ext cx="77580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94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470070FC-19D0-4354-9BC9-608A5DC44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C9C2C56A-C4D4-4578-84E9-27FD62603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4267" y="-11387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xmlns="" id="{C8431200-8E45-4A0C-B12B-CFA1B2C53C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xmlns="" id="{241C7FC4-FEFA-4A96-9749-9068C686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8235" y="-9371"/>
            <a:ext cx="4897750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xmlns="" id="{A5704BA3-593E-4519-9139-4E1D86366677}"/>
              </a:ext>
            </a:extLst>
          </p:cNvPr>
          <p:cNvSpPr txBox="1"/>
          <p:nvPr/>
        </p:nvSpPr>
        <p:spPr>
          <a:xfrm>
            <a:off x="184671" y="227090"/>
            <a:ext cx="470484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Диагностика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«Мотивационный профиль педагогического коллектива (по В.И. </a:t>
            </a:r>
            <a:r>
              <a:rPr lang="ru-RU" b="1" dirty="0" err="1">
                <a:solidFill>
                  <a:srgbClr val="002060"/>
                </a:solidFill>
              </a:rPr>
              <a:t>Герчикову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endParaRPr lang="ru-RU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BB415A0-39A4-4597-926D-819C33316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4671" y="2086492"/>
            <a:ext cx="4361756" cy="3151517"/>
            <a:chOff x="4711392" y="2198247"/>
            <a:chExt cx="3579398" cy="2766394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xmlns="" id="{6E4AB604-CF34-4776-BFF1-9AD3477F593C}"/>
                </a:ext>
              </a:extLst>
            </p:cNvPr>
            <p:cNvGrpSpPr/>
            <p:nvPr/>
          </p:nvGrpSpPr>
          <p:grpSpPr>
            <a:xfrm>
              <a:off x="4719329" y="2198247"/>
              <a:ext cx="3000507" cy="408138"/>
              <a:chOff x="5063285" y="2201597"/>
              <a:chExt cx="3000507" cy="408138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67E4A54-8A0F-43A0-AA7D-F508F05BB2EF}"/>
                  </a:ext>
                </a:extLst>
              </p:cNvPr>
              <p:cNvSpPr/>
              <p:nvPr/>
            </p:nvSpPr>
            <p:spPr>
              <a:xfrm>
                <a:off x="5575498" y="2363514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Административный персонал</a:t>
                </a:r>
                <a:endParaRPr lang="ru-RU" b="1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xmlns="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xmlns="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xmlns="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xmlns="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xmlns="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xmlns="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xmlns="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xmlns="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xmlns="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xmlns="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xmlns="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xmlns="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xmlns="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xmlns="" id="{EF34A4EB-3F1D-46DA-8918-F39703249E85}"/>
                </a:ext>
              </a:extLst>
            </p:cNvPr>
            <p:cNvGrpSpPr/>
            <p:nvPr/>
          </p:nvGrpSpPr>
          <p:grpSpPr>
            <a:xfrm>
              <a:off x="4711392" y="3186345"/>
              <a:ext cx="3113705" cy="388385"/>
              <a:chOff x="5055348" y="2929307"/>
              <a:chExt cx="3113705" cy="388385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Полилиния 49">
                  <a:extLst>
                    <a:ext uri="{FF2B5EF4-FFF2-40B4-BE49-F238E27FC236}">
                      <a16:creationId xmlns:a16="http://schemas.microsoft.com/office/drawing/2014/main" xmlns="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Полилиния 50">
                  <a:extLst>
                    <a:ext uri="{FF2B5EF4-FFF2-40B4-BE49-F238E27FC236}">
                      <a16:creationId xmlns:a16="http://schemas.microsoft.com/office/drawing/2014/main" xmlns="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Овал 51">
                  <a:extLst>
                    <a:ext uri="{FF2B5EF4-FFF2-40B4-BE49-F238E27FC236}">
                      <a16:creationId xmlns:a16="http://schemas.microsoft.com/office/drawing/2014/main" xmlns="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Полилиния 52">
                  <a:extLst>
                    <a:ext uri="{FF2B5EF4-FFF2-40B4-BE49-F238E27FC236}">
                      <a16:creationId xmlns:a16="http://schemas.microsoft.com/office/drawing/2014/main" xmlns="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Полилиния 53">
                  <a:extLst>
                    <a:ext uri="{FF2B5EF4-FFF2-40B4-BE49-F238E27FC236}">
                      <a16:creationId xmlns:a16="http://schemas.microsoft.com/office/drawing/2014/main" xmlns="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Полилиния 54">
                  <a:extLst>
                    <a:ext uri="{FF2B5EF4-FFF2-40B4-BE49-F238E27FC236}">
                      <a16:creationId xmlns:a16="http://schemas.microsoft.com/office/drawing/2014/main" xmlns="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Овал 55">
                  <a:extLst>
                    <a:ext uri="{FF2B5EF4-FFF2-40B4-BE49-F238E27FC236}">
                      <a16:creationId xmlns:a16="http://schemas.microsoft.com/office/drawing/2014/main" xmlns="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Полилиния 56">
                  <a:extLst>
                    <a:ext uri="{FF2B5EF4-FFF2-40B4-BE49-F238E27FC236}">
                      <a16:creationId xmlns:a16="http://schemas.microsoft.com/office/drawing/2014/main" xmlns="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Полилиния 57">
                  <a:extLst>
                    <a:ext uri="{FF2B5EF4-FFF2-40B4-BE49-F238E27FC236}">
                      <a16:creationId xmlns:a16="http://schemas.microsoft.com/office/drawing/2014/main" xmlns="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Полилиния 58">
                  <a:extLst>
                    <a:ext uri="{FF2B5EF4-FFF2-40B4-BE49-F238E27FC236}">
                      <a16:creationId xmlns:a16="http://schemas.microsoft.com/office/drawing/2014/main" xmlns="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Овал 59">
                  <a:extLst>
                    <a:ext uri="{FF2B5EF4-FFF2-40B4-BE49-F238E27FC236}">
                      <a16:creationId xmlns:a16="http://schemas.microsoft.com/office/drawing/2014/main" xmlns="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Полилиния 60">
                  <a:extLst>
                    <a:ext uri="{FF2B5EF4-FFF2-40B4-BE49-F238E27FC236}">
                      <a16:creationId xmlns:a16="http://schemas.microsoft.com/office/drawing/2014/main" xmlns="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Линия 61">
                  <a:extLst>
                    <a:ext uri="{FF2B5EF4-FFF2-40B4-BE49-F238E27FC236}">
                      <a16:creationId xmlns:a16="http://schemas.microsoft.com/office/drawing/2014/main" xmlns="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Линия 62">
                  <a:extLst>
                    <a:ext uri="{FF2B5EF4-FFF2-40B4-BE49-F238E27FC236}">
                      <a16:creationId xmlns:a16="http://schemas.microsoft.com/office/drawing/2014/main" xmlns="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D600301E-404F-4763-892B-EE1C3109F4D3}"/>
                  </a:ext>
                </a:extLst>
              </p:cNvPr>
              <p:cNvSpPr/>
              <p:nvPr/>
            </p:nvSpPr>
            <p:spPr>
              <a:xfrm>
                <a:off x="5680759" y="3071471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Методическая служба</a:t>
                </a:r>
                <a:endParaRPr lang="ru-RU" b="1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xmlns="" id="{7375CECE-C8C6-426B-9A8C-EB696D69F141}"/>
                </a:ext>
              </a:extLst>
            </p:cNvPr>
            <p:cNvGrpSpPr/>
            <p:nvPr/>
          </p:nvGrpSpPr>
          <p:grpSpPr>
            <a:xfrm>
              <a:off x="4719329" y="4187131"/>
              <a:ext cx="3571461" cy="486298"/>
              <a:chOff x="5063285" y="3725721"/>
              <a:chExt cx="3571461" cy="486298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xmlns="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xmlns="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xmlns="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xmlns="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xmlns="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xmlns="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xmlns="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xmlns="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xmlns="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xmlns="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E7E16F25-9A73-4F49-8593-4DDEE2A8AB5D}"/>
                  </a:ext>
                </a:extLst>
              </p:cNvPr>
              <p:cNvSpPr/>
              <p:nvPr/>
            </p:nvSpPr>
            <p:spPr>
              <a:xfrm>
                <a:off x="5650041" y="3725721"/>
                <a:ext cx="2984705" cy="48629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Педагоги дополнительного образования </a:t>
                </a:r>
                <a:endParaRPr lang="ru-RU" b="1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DFB86711-61B6-4E9F-94FC-7E4E4C2AFDBB}"/>
                </a:ext>
              </a:extLst>
            </p:cNvPr>
            <p:cNvGrpSpPr/>
            <p:nvPr/>
          </p:nvGrpSpPr>
          <p:grpSpPr>
            <a:xfrm>
              <a:off x="4721542" y="2742223"/>
              <a:ext cx="2998053" cy="243149"/>
              <a:chOff x="4721542" y="2734320"/>
              <a:chExt cx="2998053" cy="243149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4AF81162-F8E5-4429-8E39-AF70CBB53233}"/>
                  </a:ext>
                </a:extLst>
              </p:cNvPr>
              <p:cNvGrpSpPr/>
              <p:nvPr/>
            </p:nvGrpSpPr>
            <p:grpSpPr>
              <a:xfrm>
                <a:off x="5298431" y="2813132"/>
                <a:ext cx="2421164" cy="88596"/>
                <a:chOff x="4674462" y="2940354"/>
                <a:chExt cx="3045133" cy="81030"/>
              </a:xfrm>
            </p:grpSpPr>
            <p:sp>
              <p:nvSpPr>
                <p:cNvPr id="7" name="Прямоугольник: Скругленные углы 6">
                  <a:extLst>
                    <a:ext uri="{FF2B5EF4-FFF2-40B4-BE49-F238E27FC236}">
                      <a16:creationId xmlns:a16="http://schemas.microsoft.com/office/drawing/2014/main" xmlns="" id="{946F7D42-7783-4AA6-ADD6-AB6D2DF05CAF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Прямоугольник: Скругленные углы 70">
                  <a:extLst>
                    <a:ext uri="{FF2B5EF4-FFF2-40B4-BE49-F238E27FC236}">
                      <a16:creationId xmlns:a16="http://schemas.microsoft.com/office/drawing/2014/main" xmlns="" id="{0A78528F-E9CB-4B99-BD4F-A6AE016C76C8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537542" cy="683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xmlns="" id="{CBE1CF42-34AD-45F7-9BB7-06D7FDE081B7}"/>
                  </a:ext>
                </a:extLst>
              </p:cNvPr>
              <p:cNvSpPr/>
              <p:nvPr/>
            </p:nvSpPr>
            <p:spPr>
              <a:xfrm>
                <a:off x="4721542" y="2734320"/>
                <a:ext cx="446424" cy="24314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7 %</a:t>
                </a:r>
                <a:endParaRPr lang="ru-RU" b="1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02F17230-3C6B-4C60-8575-90C979038AC0}"/>
                </a:ext>
              </a:extLst>
            </p:cNvPr>
            <p:cNvGrpSpPr/>
            <p:nvPr/>
          </p:nvGrpSpPr>
          <p:grpSpPr>
            <a:xfrm>
              <a:off x="4721542" y="3730321"/>
              <a:ext cx="2998053" cy="246221"/>
              <a:chOff x="4721542" y="3848257"/>
              <a:chExt cx="2998053" cy="246221"/>
            </a:xfrm>
          </p:grpSpPr>
          <p:grpSp>
            <p:nvGrpSpPr>
              <p:cNvPr id="78" name="Группа 77">
                <a:extLst>
                  <a:ext uri="{FF2B5EF4-FFF2-40B4-BE49-F238E27FC236}">
                    <a16:creationId xmlns:a16="http://schemas.microsoft.com/office/drawing/2014/main" xmlns="" id="{19E0996D-AF4A-4FFB-A88F-2FEE0A9EDCD2}"/>
                  </a:ext>
                </a:extLst>
              </p:cNvPr>
              <p:cNvGrpSpPr/>
              <p:nvPr/>
            </p:nvGrpSpPr>
            <p:grpSpPr>
              <a:xfrm>
                <a:off x="5298431" y="3927069"/>
                <a:ext cx="2421164" cy="88596"/>
                <a:chOff x="4674462" y="2940354"/>
                <a:chExt cx="3045133" cy="81030"/>
              </a:xfrm>
            </p:grpSpPr>
            <p:sp>
              <p:nvSpPr>
                <p:cNvPr id="79" name="Прямоугольник: Скругленные углы 78">
                  <a:extLst>
                    <a:ext uri="{FF2B5EF4-FFF2-40B4-BE49-F238E27FC236}">
                      <a16:creationId xmlns:a16="http://schemas.microsoft.com/office/drawing/2014/main" xmlns="" id="{214774FE-1FFD-4D64-8A37-76CB44EB021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Прямоугольник: Скругленные углы 79">
                  <a:extLst>
                    <a:ext uri="{FF2B5EF4-FFF2-40B4-BE49-F238E27FC236}">
                      <a16:creationId xmlns:a16="http://schemas.microsoft.com/office/drawing/2014/main" xmlns="" id="{CCFD5BBD-3EB8-4D70-947E-F5AFBFF96EC0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759921" cy="8103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xmlns="" id="{CC76473C-D689-4828-A3C2-DBFA64DB3596}"/>
                  </a:ext>
                </a:extLst>
              </p:cNvPr>
              <p:cNvSpPr/>
              <p:nvPr/>
            </p:nvSpPr>
            <p:spPr>
              <a:xfrm>
                <a:off x="4721542" y="3848257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10 %</a:t>
                </a:r>
                <a:endParaRPr lang="ru-RU" b="1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B604189C-E133-4D62-9D02-29130FCCC123}"/>
                </a:ext>
              </a:extLst>
            </p:cNvPr>
            <p:cNvGrpSpPr/>
            <p:nvPr/>
          </p:nvGrpSpPr>
          <p:grpSpPr>
            <a:xfrm>
              <a:off x="4721542" y="4718420"/>
              <a:ext cx="2998053" cy="246221"/>
              <a:chOff x="4721542" y="4753566"/>
              <a:chExt cx="2998053" cy="246221"/>
            </a:xfrm>
          </p:grpSpPr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xmlns="" id="{FBA54A74-91C7-4A8E-8256-29CECA65EBE5}"/>
                  </a:ext>
                </a:extLst>
              </p:cNvPr>
              <p:cNvGrpSpPr/>
              <p:nvPr/>
            </p:nvGrpSpPr>
            <p:grpSpPr>
              <a:xfrm>
                <a:off x="5298431" y="4832378"/>
                <a:ext cx="2421164" cy="88596"/>
                <a:chOff x="4674462" y="2940354"/>
                <a:chExt cx="3045133" cy="81030"/>
              </a:xfrm>
            </p:grpSpPr>
            <p:sp>
              <p:nvSpPr>
                <p:cNvPr id="84" name="Прямоугольник: Скругленные углы 83">
                  <a:extLst>
                    <a:ext uri="{FF2B5EF4-FFF2-40B4-BE49-F238E27FC236}">
                      <a16:creationId xmlns:a16="http://schemas.microsoft.com/office/drawing/2014/main" xmlns="" id="{BAF05105-E146-4A76-80BC-D132339D80C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Прямоугольник: Скругленные углы 84">
                  <a:extLst>
                    <a:ext uri="{FF2B5EF4-FFF2-40B4-BE49-F238E27FC236}">
                      <a16:creationId xmlns:a16="http://schemas.microsoft.com/office/drawing/2014/main" xmlns="" id="{C85F8D48-F497-4FF4-86A4-A306F3F0ED91}"/>
                    </a:ext>
                  </a:extLst>
                </p:cNvPr>
                <p:cNvSpPr/>
                <p:nvPr/>
              </p:nvSpPr>
              <p:spPr>
                <a:xfrm>
                  <a:off x="4674463" y="2940354"/>
                  <a:ext cx="2392762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xmlns="" id="{AC35B425-E17C-46A6-BC1C-89C34E2B336C}"/>
                  </a:ext>
                </a:extLst>
              </p:cNvPr>
              <p:cNvSpPr/>
              <p:nvPr/>
            </p:nvSpPr>
            <p:spPr>
              <a:xfrm>
                <a:off x="4721542" y="4753566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b="1" i="1" dirty="0" smtClean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83 %</a:t>
                </a:r>
                <a:endParaRPr lang="ru-RU" b="1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xmlns="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841" y="-51599"/>
            <a:ext cx="5373967" cy="388345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3057" y="3364652"/>
            <a:ext cx="7323570" cy="3491332"/>
          </a:xfrm>
          <a:prstGeom prst="rect">
            <a:avLst/>
          </a:prstGeom>
        </p:spPr>
      </p:pic>
      <p:sp>
        <p:nvSpPr>
          <p:cNvPr id="102" name="Надпись 13">
            <a:extLst>
              <a:ext uri="{FF2B5EF4-FFF2-40B4-BE49-F238E27FC236}">
                <a16:creationId xmlns:a16="http://schemas.microsoft.com/office/drawing/2014/main" xmlns="" id="{A5704BA3-593E-4519-9139-4E1D86366677}"/>
              </a:ext>
            </a:extLst>
          </p:cNvPr>
          <p:cNvSpPr txBox="1"/>
          <p:nvPr/>
        </p:nvSpPr>
        <p:spPr>
          <a:xfrm>
            <a:off x="5040635" y="227090"/>
            <a:ext cx="301133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b="1" dirty="0" smtClean="0">
                <a:solidFill>
                  <a:srgbClr val="800080"/>
                </a:solidFill>
              </a:rPr>
              <a:t>РЕЗУЛЬТАТЫ ДИАГОНОСТИКИ</a:t>
            </a:r>
          </a:p>
          <a:p>
            <a:pPr lvl="0"/>
            <a:r>
              <a:rPr lang="ru-RU" sz="1600" b="1" dirty="0" smtClean="0">
                <a:solidFill>
                  <a:srgbClr val="800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2020г.</a:t>
            </a:r>
            <a:endParaRPr lang="ru-RU" sz="1600" dirty="0">
              <a:solidFill>
                <a:srgbClr val="800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Надпись 13">
            <a:extLst>
              <a:ext uri="{FF2B5EF4-FFF2-40B4-BE49-F238E27FC236}">
                <a16:creationId xmlns:a16="http://schemas.microsoft.com/office/drawing/2014/main" xmlns="" id="{A5704BA3-593E-4519-9139-4E1D86366677}"/>
              </a:ext>
            </a:extLst>
          </p:cNvPr>
          <p:cNvSpPr txBox="1"/>
          <p:nvPr/>
        </p:nvSpPr>
        <p:spPr>
          <a:xfrm>
            <a:off x="221796" y="1390123"/>
            <a:ext cx="46759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bg1"/>
                </a:solidFill>
              </a:rPr>
              <a:t>Участники от МБОУ ДО «Тазовский районный Дом творчества»:</a:t>
            </a:r>
            <a:endParaRPr lang="ru-RU" sz="2000" u="sng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1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470070FC-19D0-4354-9BC9-608A5DC44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C9C2C56A-C4D4-4578-84E9-27FD62603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4267" y="-11387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xmlns="" id="{C8431200-8E45-4A0C-B12B-CFA1B2C53C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xmlns="" id="{241C7FC4-FEFA-4A96-9749-9068C686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8235" y="-9371"/>
            <a:ext cx="12304502" cy="1239965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xmlns="" id="{A5704BA3-593E-4519-9139-4E1D86366677}"/>
              </a:ext>
            </a:extLst>
          </p:cNvPr>
          <p:cNvSpPr txBox="1"/>
          <p:nvPr/>
        </p:nvSpPr>
        <p:spPr>
          <a:xfrm>
            <a:off x="184671" y="227090"/>
            <a:ext cx="1189908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ТИПЫ МОТИВАЦИИ И ВИДЫ СТИМУЛИРОВАНИЯ</a:t>
            </a:r>
          </a:p>
          <a:p>
            <a:pPr lvl="0" algn="ctr"/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(по В.И.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Герчикову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ru-RU" sz="3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xmlns="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238853"/>
            <a:ext cx="12296267" cy="56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 descr="Это изображение содержит рисунок мужчины с бородой. ">
            <a:extLst>
              <a:ext uri="{FF2B5EF4-FFF2-40B4-BE49-F238E27FC236}">
                <a16:creationId xmlns:a16="http://schemas.microsoft.com/office/drawing/2014/main" xmlns="" id="{F32A5E08-DAB7-4688-9995-64BE90AA2F83}"/>
              </a:ext>
            </a:extLst>
          </p:cNvPr>
          <p:cNvGrpSpPr/>
          <p:nvPr/>
        </p:nvGrpSpPr>
        <p:grpSpPr>
          <a:xfrm>
            <a:off x="116469" y="85458"/>
            <a:ext cx="4241441" cy="6772542"/>
            <a:chOff x="117404" y="1951388"/>
            <a:chExt cx="3698184" cy="519791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EEAF1E36-1F6F-484C-9CA3-D7321F33C7EE}"/>
                </a:ext>
              </a:extLst>
            </p:cNvPr>
            <p:cNvSpPr/>
            <p:nvPr/>
          </p:nvSpPr>
          <p:spPr>
            <a:xfrm>
              <a:off x="218769" y="2438400"/>
              <a:ext cx="3131996" cy="313199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182ED547-BB7E-4187-9E8C-EA8699D2D1A2}"/>
                </a:ext>
              </a:extLst>
            </p:cNvPr>
            <p:cNvGrpSpPr/>
            <p:nvPr/>
          </p:nvGrpSpPr>
          <p:grpSpPr>
            <a:xfrm>
              <a:off x="524849" y="2442817"/>
              <a:ext cx="2749416" cy="4706488"/>
              <a:chOff x="209099" y="1340526"/>
              <a:chExt cx="3468002" cy="5936574"/>
            </a:xfrm>
          </p:grpSpPr>
          <p:sp>
            <p:nvSpPr>
              <p:cNvPr id="9" name="Полилиния 5">
                <a:extLst>
                  <a:ext uri="{FF2B5EF4-FFF2-40B4-BE49-F238E27FC236}">
                    <a16:creationId xmlns:a16="http://schemas.microsoft.com/office/drawing/2014/main" xmlns="" id="{C8571C14-2F27-4E34-B686-6E2CDCF3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528" y="3310241"/>
                <a:ext cx="1340572" cy="1498286"/>
              </a:xfrm>
              <a:custGeom>
                <a:avLst/>
                <a:gdLst>
                  <a:gd name="T0" fmla="*/ 210 w 502"/>
                  <a:gd name="T1" fmla="*/ 73 h 562"/>
                  <a:gd name="T2" fmla="*/ 463 w 502"/>
                  <a:gd name="T3" fmla="*/ 365 h 562"/>
                  <a:gd name="T4" fmla="*/ 463 w 502"/>
                  <a:gd name="T5" fmla="*/ 549 h 562"/>
                  <a:gd name="T6" fmla="*/ 81 w 502"/>
                  <a:gd name="T7" fmla="*/ 311 h 562"/>
                  <a:gd name="T8" fmla="*/ 48 w 502"/>
                  <a:gd name="T9" fmla="*/ 5 h 562"/>
                  <a:gd name="T10" fmla="*/ 210 w 502"/>
                  <a:gd name="T11" fmla="*/ 7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2" h="562">
                    <a:moveTo>
                      <a:pt x="210" y="73"/>
                    </a:moveTo>
                    <a:cubicBezTo>
                      <a:pt x="210" y="73"/>
                      <a:pt x="450" y="325"/>
                      <a:pt x="463" y="365"/>
                    </a:cubicBezTo>
                    <a:cubicBezTo>
                      <a:pt x="475" y="405"/>
                      <a:pt x="502" y="535"/>
                      <a:pt x="463" y="549"/>
                    </a:cubicBezTo>
                    <a:cubicBezTo>
                      <a:pt x="423" y="562"/>
                      <a:pt x="161" y="540"/>
                      <a:pt x="81" y="311"/>
                    </a:cubicBezTo>
                    <a:cubicBezTo>
                      <a:pt x="0" y="81"/>
                      <a:pt x="30" y="9"/>
                      <a:pt x="48" y="5"/>
                    </a:cubicBezTo>
                    <a:cubicBezTo>
                      <a:pt x="66" y="0"/>
                      <a:pt x="157" y="17"/>
                      <a:pt x="21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" name="Полилиния 6">
                <a:extLst>
                  <a:ext uri="{FF2B5EF4-FFF2-40B4-BE49-F238E27FC236}">
                    <a16:creationId xmlns:a16="http://schemas.microsoft.com/office/drawing/2014/main" xmlns="" id="{600A3A6C-7791-471C-A365-60A8E27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14" y="1340526"/>
                <a:ext cx="1248001" cy="2249144"/>
              </a:xfrm>
              <a:custGeom>
                <a:avLst/>
                <a:gdLst>
                  <a:gd name="T0" fmla="*/ 413 w 467"/>
                  <a:gd name="T1" fmla="*/ 409 h 844"/>
                  <a:gd name="T2" fmla="*/ 420 w 467"/>
                  <a:gd name="T3" fmla="*/ 446 h 844"/>
                  <a:gd name="T4" fmla="*/ 410 w 467"/>
                  <a:gd name="T5" fmla="*/ 586 h 844"/>
                  <a:gd name="T6" fmla="*/ 431 w 467"/>
                  <a:gd name="T7" fmla="*/ 664 h 844"/>
                  <a:gd name="T8" fmla="*/ 371 w 467"/>
                  <a:gd name="T9" fmla="*/ 820 h 844"/>
                  <a:gd name="T10" fmla="*/ 99 w 467"/>
                  <a:gd name="T11" fmla="*/ 595 h 844"/>
                  <a:gd name="T12" fmla="*/ 87 w 467"/>
                  <a:gd name="T13" fmla="*/ 476 h 844"/>
                  <a:gd name="T14" fmla="*/ 87 w 467"/>
                  <a:gd name="T15" fmla="*/ 475 h 844"/>
                  <a:gd name="T16" fmla="*/ 93 w 467"/>
                  <a:gd name="T17" fmla="*/ 438 h 844"/>
                  <a:gd name="T18" fmla="*/ 0 w 467"/>
                  <a:gd name="T19" fmla="*/ 380 h 844"/>
                  <a:gd name="T20" fmla="*/ 39 w 467"/>
                  <a:gd name="T21" fmla="*/ 228 h 844"/>
                  <a:gd name="T22" fmla="*/ 62 w 467"/>
                  <a:gd name="T23" fmla="*/ 98 h 844"/>
                  <a:gd name="T24" fmla="*/ 31 w 467"/>
                  <a:gd name="T25" fmla="*/ 98 h 844"/>
                  <a:gd name="T26" fmla="*/ 146 w 467"/>
                  <a:gd name="T27" fmla="*/ 4 h 844"/>
                  <a:gd name="T28" fmla="*/ 205 w 467"/>
                  <a:gd name="T29" fmla="*/ 14 h 844"/>
                  <a:gd name="T30" fmla="*/ 297 w 467"/>
                  <a:gd name="T31" fmla="*/ 15 h 844"/>
                  <a:gd name="T32" fmla="*/ 413 w 467"/>
                  <a:gd name="T33" fmla="*/ 49 h 844"/>
                  <a:gd name="T34" fmla="*/ 422 w 467"/>
                  <a:gd name="T35" fmla="*/ 72 h 844"/>
                  <a:gd name="T36" fmla="*/ 424 w 467"/>
                  <a:gd name="T37" fmla="*/ 86 h 844"/>
                  <a:gd name="T38" fmla="*/ 410 w 467"/>
                  <a:gd name="T39" fmla="*/ 124 h 844"/>
                  <a:gd name="T40" fmla="*/ 432 w 467"/>
                  <a:gd name="T41" fmla="*/ 249 h 844"/>
                  <a:gd name="T42" fmla="*/ 446 w 467"/>
                  <a:gd name="T43" fmla="*/ 374 h 844"/>
                  <a:gd name="T44" fmla="*/ 446 w 467"/>
                  <a:gd name="T45" fmla="*/ 409 h 844"/>
                  <a:gd name="T46" fmla="*/ 413 w 467"/>
                  <a:gd name="T47" fmla="*/ 409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844">
                    <a:moveTo>
                      <a:pt x="413" y="409"/>
                    </a:moveTo>
                    <a:cubicBezTo>
                      <a:pt x="413" y="409"/>
                      <a:pt x="425" y="426"/>
                      <a:pt x="420" y="446"/>
                    </a:cubicBezTo>
                    <a:cubicBezTo>
                      <a:pt x="415" y="465"/>
                      <a:pt x="385" y="526"/>
                      <a:pt x="410" y="586"/>
                    </a:cubicBezTo>
                    <a:cubicBezTo>
                      <a:pt x="418" y="605"/>
                      <a:pt x="427" y="633"/>
                      <a:pt x="431" y="664"/>
                    </a:cubicBezTo>
                    <a:cubicBezTo>
                      <a:pt x="441" y="728"/>
                      <a:pt x="433" y="803"/>
                      <a:pt x="371" y="820"/>
                    </a:cubicBezTo>
                    <a:cubicBezTo>
                      <a:pt x="280" y="844"/>
                      <a:pt x="123" y="754"/>
                      <a:pt x="99" y="595"/>
                    </a:cubicBezTo>
                    <a:cubicBezTo>
                      <a:pt x="91" y="536"/>
                      <a:pt x="87" y="499"/>
                      <a:pt x="87" y="476"/>
                    </a:cubicBezTo>
                    <a:cubicBezTo>
                      <a:pt x="87" y="475"/>
                      <a:pt x="87" y="475"/>
                      <a:pt x="87" y="475"/>
                    </a:cubicBezTo>
                    <a:cubicBezTo>
                      <a:pt x="86" y="437"/>
                      <a:pt x="93" y="438"/>
                      <a:pt x="93" y="438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80"/>
                      <a:pt x="42" y="270"/>
                      <a:pt x="39" y="228"/>
                    </a:cubicBezTo>
                    <a:cubicBezTo>
                      <a:pt x="36" y="186"/>
                      <a:pt x="19" y="171"/>
                      <a:pt x="62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46" y="13"/>
                      <a:pt x="146" y="4"/>
                    </a:cubicBezTo>
                    <a:cubicBezTo>
                      <a:pt x="146" y="4"/>
                      <a:pt x="177" y="0"/>
                      <a:pt x="205" y="14"/>
                    </a:cubicBezTo>
                    <a:cubicBezTo>
                      <a:pt x="232" y="28"/>
                      <a:pt x="262" y="22"/>
                      <a:pt x="297" y="15"/>
                    </a:cubicBezTo>
                    <a:cubicBezTo>
                      <a:pt x="332" y="8"/>
                      <a:pt x="393" y="16"/>
                      <a:pt x="413" y="49"/>
                    </a:cubicBezTo>
                    <a:cubicBezTo>
                      <a:pt x="417" y="57"/>
                      <a:pt x="421" y="65"/>
                      <a:pt x="422" y="72"/>
                    </a:cubicBezTo>
                    <a:cubicBezTo>
                      <a:pt x="423" y="77"/>
                      <a:pt x="424" y="82"/>
                      <a:pt x="424" y="86"/>
                    </a:cubicBezTo>
                    <a:cubicBezTo>
                      <a:pt x="425" y="104"/>
                      <a:pt x="418" y="118"/>
                      <a:pt x="410" y="124"/>
                    </a:cubicBezTo>
                    <a:cubicBezTo>
                      <a:pt x="410" y="124"/>
                      <a:pt x="444" y="197"/>
                      <a:pt x="432" y="249"/>
                    </a:cubicBezTo>
                    <a:cubicBezTo>
                      <a:pt x="419" y="300"/>
                      <a:pt x="412" y="315"/>
                      <a:pt x="446" y="374"/>
                    </a:cubicBezTo>
                    <a:cubicBezTo>
                      <a:pt x="446" y="374"/>
                      <a:pt x="467" y="389"/>
                      <a:pt x="446" y="409"/>
                    </a:cubicBezTo>
                    <a:cubicBezTo>
                      <a:pt x="446" y="409"/>
                      <a:pt x="436" y="417"/>
                      <a:pt x="413" y="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" name="Полилиния 7">
                <a:extLst>
                  <a:ext uri="{FF2B5EF4-FFF2-40B4-BE49-F238E27FC236}">
                    <a16:creationId xmlns:a16="http://schemas.microsoft.com/office/drawing/2014/main" xmlns="" id="{84D147E2-C5A1-44B2-801C-2CD2E34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242" y="1340526"/>
                <a:ext cx="1081715" cy="608572"/>
              </a:xfrm>
              <a:custGeom>
                <a:avLst/>
                <a:gdLst>
                  <a:gd name="T0" fmla="*/ 405 w 405"/>
                  <a:gd name="T1" fmla="*/ 86 h 228"/>
                  <a:gd name="T2" fmla="*/ 178 w 405"/>
                  <a:gd name="T3" fmla="*/ 98 h 228"/>
                  <a:gd name="T4" fmla="*/ 114 w 405"/>
                  <a:gd name="T5" fmla="*/ 186 h 228"/>
                  <a:gd name="T6" fmla="*/ 20 w 405"/>
                  <a:gd name="T7" fmla="*/ 228 h 228"/>
                  <a:gd name="T8" fmla="*/ 43 w 405"/>
                  <a:gd name="T9" fmla="*/ 98 h 228"/>
                  <a:gd name="T10" fmla="*/ 12 w 405"/>
                  <a:gd name="T11" fmla="*/ 98 h 228"/>
                  <a:gd name="T12" fmla="*/ 127 w 405"/>
                  <a:gd name="T13" fmla="*/ 4 h 228"/>
                  <a:gd name="T14" fmla="*/ 186 w 405"/>
                  <a:gd name="T15" fmla="*/ 14 h 228"/>
                  <a:gd name="T16" fmla="*/ 278 w 405"/>
                  <a:gd name="T17" fmla="*/ 15 h 228"/>
                  <a:gd name="T18" fmla="*/ 394 w 405"/>
                  <a:gd name="T19" fmla="*/ 49 h 228"/>
                  <a:gd name="T20" fmla="*/ 403 w 405"/>
                  <a:gd name="T21" fmla="*/ 72 h 228"/>
                  <a:gd name="T22" fmla="*/ 405 w 405"/>
                  <a:gd name="T23" fmla="*/ 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228">
                    <a:moveTo>
                      <a:pt x="405" y="86"/>
                    </a:moveTo>
                    <a:cubicBezTo>
                      <a:pt x="358" y="84"/>
                      <a:pt x="287" y="87"/>
                      <a:pt x="178" y="98"/>
                    </a:cubicBezTo>
                    <a:cubicBezTo>
                      <a:pt x="178" y="98"/>
                      <a:pt x="118" y="122"/>
                      <a:pt x="114" y="186"/>
                    </a:cubicBezTo>
                    <a:cubicBezTo>
                      <a:pt x="114" y="186"/>
                      <a:pt x="61" y="157"/>
                      <a:pt x="20" y="228"/>
                    </a:cubicBezTo>
                    <a:cubicBezTo>
                      <a:pt x="17" y="186"/>
                      <a:pt x="0" y="171"/>
                      <a:pt x="43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8"/>
                      <a:pt x="27" y="13"/>
                      <a:pt x="127" y="4"/>
                    </a:cubicBezTo>
                    <a:cubicBezTo>
                      <a:pt x="127" y="4"/>
                      <a:pt x="158" y="0"/>
                      <a:pt x="186" y="14"/>
                    </a:cubicBezTo>
                    <a:cubicBezTo>
                      <a:pt x="213" y="28"/>
                      <a:pt x="243" y="22"/>
                      <a:pt x="278" y="15"/>
                    </a:cubicBezTo>
                    <a:cubicBezTo>
                      <a:pt x="313" y="8"/>
                      <a:pt x="374" y="16"/>
                      <a:pt x="394" y="49"/>
                    </a:cubicBezTo>
                    <a:cubicBezTo>
                      <a:pt x="398" y="57"/>
                      <a:pt x="402" y="65"/>
                      <a:pt x="403" y="72"/>
                    </a:cubicBezTo>
                    <a:cubicBezTo>
                      <a:pt x="404" y="77"/>
                      <a:pt x="405" y="82"/>
                      <a:pt x="405" y="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524DE"/>
                  </a:gs>
                  <a:gs pos="76000">
                    <a:srgbClr val="6524D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2" name="Полилиния 8">
                <a:extLst>
                  <a:ext uri="{FF2B5EF4-FFF2-40B4-BE49-F238E27FC236}">
                    <a16:creationId xmlns:a16="http://schemas.microsoft.com/office/drawing/2014/main" xmlns="" id="{8C4DC2FE-B668-467A-B05D-874A8610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386" y="1422812"/>
                <a:ext cx="699429" cy="1808573"/>
              </a:xfrm>
              <a:custGeom>
                <a:avLst/>
                <a:gdLst>
                  <a:gd name="T0" fmla="*/ 208 w 262"/>
                  <a:gd name="T1" fmla="*/ 378 h 678"/>
                  <a:gd name="T2" fmla="*/ 215 w 262"/>
                  <a:gd name="T3" fmla="*/ 415 h 678"/>
                  <a:gd name="T4" fmla="*/ 205 w 262"/>
                  <a:gd name="T5" fmla="*/ 555 h 678"/>
                  <a:gd name="T6" fmla="*/ 226 w 262"/>
                  <a:gd name="T7" fmla="*/ 633 h 678"/>
                  <a:gd name="T8" fmla="*/ 92 w 262"/>
                  <a:gd name="T9" fmla="*/ 411 h 678"/>
                  <a:gd name="T10" fmla="*/ 45 w 262"/>
                  <a:gd name="T11" fmla="*/ 280 h 678"/>
                  <a:gd name="T12" fmla="*/ 23 w 262"/>
                  <a:gd name="T13" fmla="*/ 165 h 678"/>
                  <a:gd name="T14" fmla="*/ 56 w 262"/>
                  <a:gd name="T15" fmla="*/ 82 h 678"/>
                  <a:gd name="T16" fmla="*/ 180 w 262"/>
                  <a:gd name="T17" fmla="*/ 33 h 678"/>
                  <a:gd name="T18" fmla="*/ 217 w 262"/>
                  <a:gd name="T19" fmla="*/ 41 h 678"/>
                  <a:gd name="T20" fmla="*/ 205 w 262"/>
                  <a:gd name="T21" fmla="*/ 93 h 678"/>
                  <a:gd name="T22" fmla="*/ 227 w 262"/>
                  <a:gd name="T23" fmla="*/ 218 h 678"/>
                  <a:gd name="T24" fmla="*/ 241 w 262"/>
                  <a:gd name="T25" fmla="*/ 343 h 678"/>
                  <a:gd name="T26" fmla="*/ 241 w 262"/>
                  <a:gd name="T27" fmla="*/ 378 h 678"/>
                  <a:gd name="T28" fmla="*/ 208 w 262"/>
                  <a:gd name="T29" fmla="*/ 3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678">
                    <a:moveTo>
                      <a:pt x="208" y="378"/>
                    </a:moveTo>
                    <a:cubicBezTo>
                      <a:pt x="208" y="378"/>
                      <a:pt x="220" y="395"/>
                      <a:pt x="215" y="415"/>
                    </a:cubicBezTo>
                    <a:cubicBezTo>
                      <a:pt x="210" y="434"/>
                      <a:pt x="180" y="495"/>
                      <a:pt x="205" y="555"/>
                    </a:cubicBezTo>
                    <a:cubicBezTo>
                      <a:pt x="213" y="574"/>
                      <a:pt x="222" y="602"/>
                      <a:pt x="226" y="633"/>
                    </a:cubicBezTo>
                    <a:cubicBezTo>
                      <a:pt x="146" y="678"/>
                      <a:pt x="100" y="440"/>
                      <a:pt x="92" y="411"/>
                    </a:cubicBezTo>
                    <a:cubicBezTo>
                      <a:pt x="85" y="382"/>
                      <a:pt x="35" y="333"/>
                      <a:pt x="45" y="280"/>
                    </a:cubicBezTo>
                    <a:cubicBezTo>
                      <a:pt x="56" y="227"/>
                      <a:pt x="45" y="218"/>
                      <a:pt x="23" y="165"/>
                    </a:cubicBezTo>
                    <a:cubicBezTo>
                      <a:pt x="0" y="113"/>
                      <a:pt x="56" y="82"/>
                      <a:pt x="56" y="82"/>
                    </a:cubicBezTo>
                    <a:cubicBezTo>
                      <a:pt x="107" y="0"/>
                      <a:pt x="158" y="34"/>
                      <a:pt x="180" y="33"/>
                    </a:cubicBezTo>
                    <a:cubicBezTo>
                      <a:pt x="186" y="33"/>
                      <a:pt x="200" y="35"/>
                      <a:pt x="217" y="41"/>
                    </a:cubicBezTo>
                    <a:cubicBezTo>
                      <a:pt x="223" y="65"/>
                      <a:pt x="216" y="85"/>
                      <a:pt x="205" y="93"/>
                    </a:cubicBezTo>
                    <a:cubicBezTo>
                      <a:pt x="205" y="93"/>
                      <a:pt x="239" y="166"/>
                      <a:pt x="227" y="218"/>
                    </a:cubicBezTo>
                    <a:cubicBezTo>
                      <a:pt x="214" y="269"/>
                      <a:pt x="207" y="284"/>
                      <a:pt x="241" y="343"/>
                    </a:cubicBezTo>
                    <a:cubicBezTo>
                      <a:pt x="241" y="343"/>
                      <a:pt x="262" y="358"/>
                      <a:pt x="241" y="378"/>
                    </a:cubicBezTo>
                    <a:cubicBezTo>
                      <a:pt x="241" y="378"/>
                      <a:pt x="231" y="386"/>
                      <a:pt x="208" y="378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3" name="Полилиния 9">
                <a:extLst>
                  <a:ext uri="{FF2B5EF4-FFF2-40B4-BE49-F238E27FC236}">
                    <a16:creationId xmlns:a16="http://schemas.microsoft.com/office/drawing/2014/main" xmlns="" id="{B5D4840E-C693-4B8E-86D8-E3E73CEB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99" y="2329669"/>
                <a:ext cx="2883430" cy="4947431"/>
              </a:xfrm>
              <a:custGeom>
                <a:avLst/>
                <a:gdLst>
                  <a:gd name="T0" fmla="*/ 904 w 1079"/>
                  <a:gd name="T1" fmla="*/ 1856 h 1856"/>
                  <a:gd name="T2" fmla="*/ 136 w 1079"/>
                  <a:gd name="T3" fmla="*/ 1856 h 1856"/>
                  <a:gd name="T4" fmla="*/ 116 w 1079"/>
                  <a:gd name="T5" fmla="*/ 962 h 1856"/>
                  <a:gd name="T6" fmla="*/ 449 w 1079"/>
                  <a:gd name="T7" fmla="*/ 104 h 1856"/>
                  <a:gd name="T8" fmla="*/ 497 w 1079"/>
                  <a:gd name="T9" fmla="*/ 30 h 1856"/>
                  <a:gd name="T10" fmla="*/ 526 w 1079"/>
                  <a:gd name="T11" fmla="*/ 9 h 1856"/>
                  <a:gd name="T12" fmla="*/ 753 w 1079"/>
                  <a:gd name="T13" fmla="*/ 150 h 1856"/>
                  <a:gd name="T14" fmla="*/ 823 w 1079"/>
                  <a:gd name="T15" fmla="*/ 312 h 1856"/>
                  <a:gd name="T16" fmla="*/ 904 w 1079"/>
                  <a:gd name="T17" fmla="*/ 1856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9" h="1856">
                    <a:moveTo>
                      <a:pt x="904" y="1856"/>
                    </a:moveTo>
                    <a:cubicBezTo>
                      <a:pt x="136" y="1856"/>
                      <a:pt x="136" y="1856"/>
                      <a:pt x="136" y="1856"/>
                    </a:cubicBezTo>
                    <a:cubicBezTo>
                      <a:pt x="125" y="1546"/>
                      <a:pt x="232" y="1684"/>
                      <a:pt x="116" y="962"/>
                    </a:cubicBezTo>
                    <a:cubicBezTo>
                      <a:pt x="0" y="241"/>
                      <a:pt x="449" y="104"/>
                      <a:pt x="449" y="104"/>
                    </a:cubicBezTo>
                    <a:cubicBezTo>
                      <a:pt x="449" y="104"/>
                      <a:pt x="481" y="60"/>
                      <a:pt x="497" y="30"/>
                    </a:cubicBezTo>
                    <a:cubicBezTo>
                      <a:pt x="512" y="0"/>
                      <a:pt x="526" y="9"/>
                      <a:pt x="526" y="9"/>
                    </a:cubicBezTo>
                    <a:cubicBezTo>
                      <a:pt x="753" y="150"/>
                      <a:pt x="753" y="150"/>
                      <a:pt x="753" y="150"/>
                    </a:cubicBezTo>
                    <a:cubicBezTo>
                      <a:pt x="780" y="202"/>
                      <a:pt x="803" y="257"/>
                      <a:pt x="823" y="312"/>
                    </a:cubicBezTo>
                    <a:cubicBezTo>
                      <a:pt x="1079" y="1007"/>
                      <a:pt x="904" y="1856"/>
                      <a:pt x="904" y="18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4" name="Полилиния 10">
                <a:extLst>
                  <a:ext uri="{FF2B5EF4-FFF2-40B4-BE49-F238E27FC236}">
                    <a16:creationId xmlns:a16="http://schemas.microsoft.com/office/drawing/2014/main" xmlns="" id="{F1A3E269-0320-4431-A8DF-43BC01E3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100" y="2329669"/>
                <a:ext cx="999430" cy="836572"/>
              </a:xfrm>
              <a:custGeom>
                <a:avLst/>
                <a:gdLst>
                  <a:gd name="T0" fmla="*/ 374 w 374"/>
                  <a:gd name="T1" fmla="*/ 312 h 314"/>
                  <a:gd name="T2" fmla="*/ 0 w 374"/>
                  <a:gd name="T3" fmla="*/ 104 h 314"/>
                  <a:gd name="T4" fmla="*/ 48 w 374"/>
                  <a:gd name="T5" fmla="*/ 30 h 314"/>
                  <a:gd name="T6" fmla="*/ 77 w 374"/>
                  <a:gd name="T7" fmla="*/ 9 h 314"/>
                  <a:gd name="T8" fmla="*/ 304 w 374"/>
                  <a:gd name="T9" fmla="*/ 150 h 314"/>
                  <a:gd name="T10" fmla="*/ 374 w 374"/>
                  <a:gd name="T11" fmla="*/ 31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14">
                    <a:moveTo>
                      <a:pt x="374" y="312"/>
                    </a:moveTo>
                    <a:cubicBezTo>
                      <a:pt x="222" y="314"/>
                      <a:pt x="0" y="104"/>
                      <a:pt x="0" y="104"/>
                    </a:cubicBezTo>
                    <a:cubicBezTo>
                      <a:pt x="0" y="104"/>
                      <a:pt x="32" y="60"/>
                      <a:pt x="48" y="30"/>
                    </a:cubicBezTo>
                    <a:cubicBezTo>
                      <a:pt x="63" y="0"/>
                      <a:pt x="77" y="9"/>
                      <a:pt x="77" y="9"/>
                    </a:cubicBezTo>
                    <a:cubicBezTo>
                      <a:pt x="304" y="150"/>
                      <a:pt x="304" y="150"/>
                      <a:pt x="304" y="150"/>
                    </a:cubicBezTo>
                    <a:cubicBezTo>
                      <a:pt x="331" y="202"/>
                      <a:pt x="354" y="257"/>
                      <a:pt x="374" y="3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100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" name="Полилиния 11">
                <a:extLst>
                  <a:ext uri="{FF2B5EF4-FFF2-40B4-BE49-F238E27FC236}">
                    <a16:creationId xmlns:a16="http://schemas.microsoft.com/office/drawing/2014/main" xmlns="" id="{68F90B1C-A4BC-499A-A3A8-6F83BFC7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385" y="1835954"/>
                <a:ext cx="258858" cy="378858"/>
              </a:xfrm>
              <a:custGeom>
                <a:avLst/>
                <a:gdLst>
                  <a:gd name="T0" fmla="*/ 75 w 97"/>
                  <a:gd name="T1" fmla="*/ 34 h 142"/>
                  <a:gd name="T2" fmla="*/ 11 w 97"/>
                  <a:gd name="T3" fmla="*/ 66 h 142"/>
                  <a:gd name="T4" fmla="*/ 74 w 97"/>
                  <a:gd name="T5" fmla="*/ 132 h 142"/>
                  <a:gd name="T6" fmla="*/ 75 w 97"/>
                  <a:gd name="T7" fmla="*/ 3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75" y="34"/>
                    </a:moveTo>
                    <a:cubicBezTo>
                      <a:pt x="75" y="34"/>
                      <a:pt x="22" y="0"/>
                      <a:pt x="11" y="66"/>
                    </a:cubicBezTo>
                    <a:cubicBezTo>
                      <a:pt x="0" y="132"/>
                      <a:pt x="59" y="142"/>
                      <a:pt x="74" y="132"/>
                    </a:cubicBezTo>
                    <a:cubicBezTo>
                      <a:pt x="74" y="132"/>
                      <a:pt x="97" y="82"/>
                      <a:pt x="75" y="34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" name="Полилиния 12">
                <a:extLst>
                  <a:ext uri="{FF2B5EF4-FFF2-40B4-BE49-F238E27FC236}">
                    <a16:creationId xmlns:a16="http://schemas.microsoft.com/office/drawing/2014/main" xmlns="" id="{0870DA8A-4FAB-4AF9-8E9C-77B8A630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62" y="1895956"/>
                <a:ext cx="1001144" cy="1693715"/>
              </a:xfrm>
              <a:custGeom>
                <a:avLst/>
                <a:gdLst>
                  <a:gd name="T0" fmla="*/ 284 w 375"/>
                  <a:gd name="T1" fmla="*/ 612 h 636"/>
                  <a:gd name="T2" fmla="*/ 12 w 375"/>
                  <a:gd name="T3" fmla="*/ 387 h 636"/>
                  <a:gd name="T4" fmla="*/ 0 w 375"/>
                  <a:gd name="T5" fmla="*/ 268 h 636"/>
                  <a:gd name="T6" fmla="*/ 0 w 375"/>
                  <a:gd name="T7" fmla="*/ 267 h 636"/>
                  <a:gd name="T8" fmla="*/ 6 w 375"/>
                  <a:gd name="T9" fmla="*/ 230 h 636"/>
                  <a:gd name="T10" fmla="*/ 36 w 375"/>
                  <a:gd name="T11" fmla="*/ 12 h 636"/>
                  <a:gd name="T12" fmla="*/ 64 w 375"/>
                  <a:gd name="T13" fmla="*/ 62 h 636"/>
                  <a:gd name="T14" fmla="*/ 173 w 375"/>
                  <a:gd name="T15" fmla="*/ 216 h 636"/>
                  <a:gd name="T16" fmla="*/ 226 w 375"/>
                  <a:gd name="T17" fmla="*/ 205 h 636"/>
                  <a:gd name="T18" fmla="*/ 326 w 375"/>
                  <a:gd name="T19" fmla="*/ 201 h 636"/>
                  <a:gd name="T20" fmla="*/ 333 w 375"/>
                  <a:gd name="T21" fmla="*/ 238 h 636"/>
                  <a:gd name="T22" fmla="*/ 323 w 375"/>
                  <a:gd name="T23" fmla="*/ 378 h 636"/>
                  <a:gd name="T24" fmla="*/ 284 w 375"/>
                  <a:gd name="T25" fmla="*/ 61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36">
                    <a:moveTo>
                      <a:pt x="284" y="612"/>
                    </a:moveTo>
                    <a:cubicBezTo>
                      <a:pt x="193" y="636"/>
                      <a:pt x="36" y="546"/>
                      <a:pt x="12" y="387"/>
                    </a:cubicBezTo>
                    <a:cubicBezTo>
                      <a:pt x="4" y="328"/>
                      <a:pt x="0" y="291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" y="249"/>
                      <a:pt x="4" y="235"/>
                      <a:pt x="6" y="230"/>
                    </a:cubicBezTo>
                    <a:cubicBezTo>
                      <a:pt x="6" y="230"/>
                      <a:pt x="55" y="77"/>
                      <a:pt x="36" y="12"/>
                    </a:cubicBezTo>
                    <a:cubicBezTo>
                      <a:pt x="36" y="12"/>
                      <a:pt x="53" y="0"/>
                      <a:pt x="64" y="62"/>
                    </a:cubicBezTo>
                    <a:cubicBezTo>
                      <a:pt x="74" y="123"/>
                      <a:pt x="134" y="202"/>
                      <a:pt x="173" y="216"/>
                    </a:cubicBezTo>
                    <a:cubicBezTo>
                      <a:pt x="212" y="229"/>
                      <a:pt x="214" y="208"/>
                      <a:pt x="226" y="205"/>
                    </a:cubicBezTo>
                    <a:cubicBezTo>
                      <a:pt x="238" y="204"/>
                      <a:pt x="263" y="178"/>
                      <a:pt x="326" y="201"/>
                    </a:cubicBezTo>
                    <a:cubicBezTo>
                      <a:pt x="326" y="201"/>
                      <a:pt x="338" y="218"/>
                      <a:pt x="333" y="238"/>
                    </a:cubicBezTo>
                    <a:cubicBezTo>
                      <a:pt x="328" y="257"/>
                      <a:pt x="297" y="318"/>
                      <a:pt x="323" y="378"/>
                    </a:cubicBezTo>
                    <a:cubicBezTo>
                      <a:pt x="349" y="437"/>
                      <a:pt x="375" y="587"/>
                      <a:pt x="284" y="6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7FFB"/>
                  </a:gs>
                  <a:gs pos="100000">
                    <a:srgbClr val="FB95E9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" name="Полилиния 13">
                <a:extLst>
                  <a:ext uri="{FF2B5EF4-FFF2-40B4-BE49-F238E27FC236}">
                    <a16:creationId xmlns:a16="http://schemas.microsoft.com/office/drawing/2014/main" xmlns="" id="{116FA9B5-4461-4B4F-9235-D02206F6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00" y="1340526"/>
                <a:ext cx="1071430" cy="330858"/>
              </a:xfrm>
              <a:custGeom>
                <a:avLst/>
                <a:gdLst>
                  <a:gd name="T0" fmla="*/ 379 w 401"/>
                  <a:gd name="T1" fmla="*/ 124 h 124"/>
                  <a:gd name="T2" fmla="*/ 258 w 401"/>
                  <a:gd name="T3" fmla="*/ 113 h 124"/>
                  <a:gd name="T4" fmla="*/ 166 w 401"/>
                  <a:gd name="T5" fmla="*/ 98 h 124"/>
                  <a:gd name="T6" fmla="*/ 0 w 401"/>
                  <a:gd name="T7" fmla="*/ 98 h 124"/>
                  <a:gd name="T8" fmla="*/ 115 w 401"/>
                  <a:gd name="T9" fmla="*/ 4 h 124"/>
                  <a:gd name="T10" fmla="*/ 174 w 401"/>
                  <a:gd name="T11" fmla="*/ 14 h 124"/>
                  <a:gd name="T12" fmla="*/ 266 w 401"/>
                  <a:gd name="T13" fmla="*/ 15 h 124"/>
                  <a:gd name="T14" fmla="*/ 382 w 401"/>
                  <a:gd name="T15" fmla="*/ 49 h 124"/>
                  <a:gd name="T16" fmla="*/ 379 w 40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24">
                    <a:moveTo>
                      <a:pt x="379" y="124"/>
                    </a:moveTo>
                    <a:cubicBezTo>
                      <a:pt x="354" y="103"/>
                      <a:pt x="299" y="110"/>
                      <a:pt x="258" y="113"/>
                    </a:cubicBezTo>
                    <a:cubicBezTo>
                      <a:pt x="217" y="117"/>
                      <a:pt x="166" y="98"/>
                      <a:pt x="166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15" y="13"/>
                      <a:pt x="115" y="4"/>
                    </a:cubicBezTo>
                    <a:cubicBezTo>
                      <a:pt x="115" y="4"/>
                      <a:pt x="146" y="0"/>
                      <a:pt x="174" y="14"/>
                    </a:cubicBezTo>
                    <a:cubicBezTo>
                      <a:pt x="201" y="28"/>
                      <a:pt x="231" y="22"/>
                      <a:pt x="266" y="15"/>
                    </a:cubicBezTo>
                    <a:cubicBezTo>
                      <a:pt x="301" y="8"/>
                      <a:pt x="362" y="16"/>
                      <a:pt x="382" y="49"/>
                    </a:cubicBezTo>
                    <a:cubicBezTo>
                      <a:pt x="401" y="81"/>
                      <a:pt x="393" y="114"/>
                      <a:pt x="379" y="124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313DC"/>
                  </a:gs>
                  <a:gs pos="100000">
                    <a:srgbClr val="1E3ADA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" name="Полилиния 14">
                <a:extLst>
                  <a:ext uri="{FF2B5EF4-FFF2-40B4-BE49-F238E27FC236}">
                    <a16:creationId xmlns:a16="http://schemas.microsoft.com/office/drawing/2014/main" xmlns="" id="{2BF4B088-9F78-4017-BB28-01D01B8E1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814" y="4258241"/>
                <a:ext cx="761143" cy="908572"/>
              </a:xfrm>
              <a:custGeom>
                <a:avLst/>
                <a:gdLst>
                  <a:gd name="T0" fmla="*/ 265 w 285"/>
                  <a:gd name="T1" fmla="*/ 0 h 341"/>
                  <a:gd name="T2" fmla="*/ 68 w 285"/>
                  <a:gd name="T3" fmla="*/ 96 h 341"/>
                  <a:gd name="T4" fmla="*/ 0 w 285"/>
                  <a:gd name="T5" fmla="*/ 232 h 341"/>
                  <a:gd name="T6" fmla="*/ 3 w 285"/>
                  <a:gd name="T7" fmla="*/ 341 h 341"/>
                  <a:gd name="T8" fmla="*/ 41 w 285"/>
                  <a:gd name="T9" fmla="*/ 303 h 341"/>
                  <a:gd name="T10" fmla="*/ 41 w 285"/>
                  <a:gd name="T11" fmla="*/ 224 h 341"/>
                  <a:gd name="T12" fmla="*/ 93 w 285"/>
                  <a:gd name="T13" fmla="*/ 156 h 341"/>
                  <a:gd name="T14" fmla="*/ 62 w 285"/>
                  <a:gd name="T15" fmla="*/ 256 h 341"/>
                  <a:gd name="T16" fmla="*/ 106 w 285"/>
                  <a:gd name="T17" fmla="*/ 323 h 341"/>
                  <a:gd name="T18" fmla="*/ 117 w 285"/>
                  <a:gd name="T19" fmla="*/ 275 h 341"/>
                  <a:gd name="T20" fmla="*/ 101 w 285"/>
                  <a:gd name="T21" fmla="*/ 237 h 341"/>
                  <a:gd name="T22" fmla="*/ 136 w 285"/>
                  <a:gd name="T23" fmla="*/ 172 h 341"/>
                  <a:gd name="T24" fmla="*/ 133 w 285"/>
                  <a:gd name="T25" fmla="*/ 239 h 341"/>
                  <a:gd name="T26" fmla="*/ 168 w 285"/>
                  <a:gd name="T27" fmla="*/ 301 h 341"/>
                  <a:gd name="T28" fmla="*/ 185 w 285"/>
                  <a:gd name="T29" fmla="*/ 257 h 341"/>
                  <a:gd name="T30" fmla="*/ 180 w 285"/>
                  <a:gd name="T31" fmla="*/ 196 h 341"/>
                  <a:gd name="T32" fmla="*/ 285 w 285"/>
                  <a:gd name="T33" fmla="*/ 100 h 341"/>
                  <a:gd name="T34" fmla="*/ 265 w 285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341">
                    <a:moveTo>
                      <a:pt x="265" y="0"/>
                    </a:moveTo>
                    <a:cubicBezTo>
                      <a:pt x="265" y="0"/>
                      <a:pt x="85" y="79"/>
                      <a:pt x="68" y="96"/>
                    </a:cubicBezTo>
                    <a:cubicBezTo>
                      <a:pt x="51" y="113"/>
                      <a:pt x="0" y="232"/>
                      <a:pt x="0" y="232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42" y="329"/>
                      <a:pt x="41" y="303"/>
                    </a:cubicBezTo>
                    <a:cubicBezTo>
                      <a:pt x="39" y="278"/>
                      <a:pt x="35" y="230"/>
                      <a:pt x="41" y="224"/>
                    </a:cubicBezTo>
                    <a:cubicBezTo>
                      <a:pt x="46" y="218"/>
                      <a:pt x="93" y="156"/>
                      <a:pt x="93" y="156"/>
                    </a:cubicBezTo>
                    <a:cubicBezTo>
                      <a:pt x="93" y="156"/>
                      <a:pt x="59" y="250"/>
                      <a:pt x="62" y="256"/>
                    </a:cubicBezTo>
                    <a:cubicBezTo>
                      <a:pt x="64" y="262"/>
                      <a:pt x="106" y="323"/>
                      <a:pt x="106" y="323"/>
                    </a:cubicBezTo>
                    <a:cubicBezTo>
                      <a:pt x="106" y="323"/>
                      <a:pt x="128" y="296"/>
                      <a:pt x="117" y="275"/>
                    </a:cubicBezTo>
                    <a:cubicBezTo>
                      <a:pt x="106" y="255"/>
                      <a:pt x="101" y="237"/>
                      <a:pt x="101" y="237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3" y="239"/>
                      <a:pt x="133" y="239"/>
                      <a:pt x="133" y="239"/>
                    </a:cubicBezTo>
                    <a:cubicBezTo>
                      <a:pt x="168" y="301"/>
                      <a:pt x="168" y="301"/>
                      <a:pt x="168" y="301"/>
                    </a:cubicBezTo>
                    <a:cubicBezTo>
                      <a:pt x="168" y="301"/>
                      <a:pt x="197" y="274"/>
                      <a:pt x="185" y="257"/>
                    </a:cubicBezTo>
                    <a:cubicBezTo>
                      <a:pt x="172" y="240"/>
                      <a:pt x="180" y="196"/>
                      <a:pt x="180" y="196"/>
                    </a:cubicBezTo>
                    <a:cubicBezTo>
                      <a:pt x="285" y="100"/>
                      <a:pt x="285" y="100"/>
                      <a:pt x="285" y="10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" name="Полилиния 15">
                <a:extLst>
                  <a:ext uri="{FF2B5EF4-FFF2-40B4-BE49-F238E27FC236}">
                    <a16:creationId xmlns:a16="http://schemas.microsoft.com/office/drawing/2014/main" xmlns="" id="{52C1A77F-D0D3-4856-91DD-AD841A99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100" y="3680527"/>
                <a:ext cx="387429" cy="685715"/>
              </a:xfrm>
              <a:custGeom>
                <a:avLst/>
                <a:gdLst>
                  <a:gd name="T0" fmla="*/ 21 w 145"/>
                  <a:gd name="T1" fmla="*/ 257 h 257"/>
                  <a:gd name="T2" fmla="*/ 3 w 145"/>
                  <a:gd name="T3" fmla="*/ 120 h 257"/>
                  <a:gd name="T4" fmla="*/ 50 w 145"/>
                  <a:gd name="T5" fmla="*/ 37 h 257"/>
                  <a:gd name="T6" fmla="*/ 108 w 145"/>
                  <a:gd name="T7" fmla="*/ 0 h 257"/>
                  <a:gd name="T8" fmla="*/ 102 w 145"/>
                  <a:gd name="T9" fmla="*/ 33 h 257"/>
                  <a:gd name="T10" fmla="*/ 60 w 145"/>
                  <a:gd name="T11" fmla="*/ 61 h 257"/>
                  <a:gd name="T12" fmla="*/ 43 w 145"/>
                  <a:gd name="T13" fmla="*/ 112 h 257"/>
                  <a:gd name="T14" fmla="*/ 84 w 145"/>
                  <a:gd name="T15" fmla="*/ 60 h 257"/>
                  <a:gd name="T16" fmla="*/ 135 w 145"/>
                  <a:gd name="T17" fmla="*/ 60 h 257"/>
                  <a:gd name="T18" fmla="*/ 114 w 145"/>
                  <a:gd name="T19" fmla="*/ 83 h 257"/>
                  <a:gd name="T20" fmla="*/ 88 w 145"/>
                  <a:gd name="T21" fmla="*/ 88 h 257"/>
                  <a:gd name="T22" fmla="*/ 67 w 145"/>
                  <a:gd name="T23" fmla="*/ 129 h 257"/>
                  <a:gd name="T24" fmla="*/ 100 w 145"/>
                  <a:gd name="T25" fmla="*/ 104 h 257"/>
                  <a:gd name="T26" fmla="*/ 145 w 145"/>
                  <a:gd name="T27" fmla="*/ 100 h 257"/>
                  <a:gd name="T28" fmla="*/ 128 w 145"/>
                  <a:gd name="T29" fmla="*/ 125 h 257"/>
                  <a:gd name="T30" fmla="*/ 94 w 145"/>
                  <a:gd name="T31" fmla="*/ 144 h 257"/>
                  <a:gd name="T32" fmla="*/ 81 w 145"/>
                  <a:gd name="T33" fmla="*/ 232 h 257"/>
                  <a:gd name="T34" fmla="*/ 21 w 145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257">
                    <a:moveTo>
                      <a:pt x="21" y="257"/>
                    </a:moveTo>
                    <a:cubicBezTo>
                      <a:pt x="21" y="257"/>
                      <a:pt x="0" y="134"/>
                      <a:pt x="3" y="120"/>
                    </a:cubicBezTo>
                    <a:cubicBezTo>
                      <a:pt x="6" y="105"/>
                      <a:pt x="50" y="37"/>
                      <a:pt x="50" y="37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16" y="25"/>
                      <a:pt x="102" y="33"/>
                    </a:cubicBezTo>
                    <a:cubicBezTo>
                      <a:pt x="88" y="41"/>
                      <a:pt x="61" y="56"/>
                      <a:pt x="60" y="61"/>
                    </a:cubicBezTo>
                    <a:cubicBezTo>
                      <a:pt x="59" y="66"/>
                      <a:pt x="43" y="112"/>
                      <a:pt x="43" y="112"/>
                    </a:cubicBezTo>
                    <a:cubicBezTo>
                      <a:pt x="43" y="112"/>
                      <a:pt x="80" y="61"/>
                      <a:pt x="84" y="60"/>
                    </a:cubicBezTo>
                    <a:cubicBezTo>
                      <a:pt x="89" y="60"/>
                      <a:pt x="135" y="60"/>
                      <a:pt x="135" y="60"/>
                    </a:cubicBezTo>
                    <a:cubicBezTo>
                      <a:pt x="135" y="60"/>
                      <a:pt x="128" y="81"/>
                      <a:pt x="114" y="83"/>
                    </a:cubicBezTo>
                    <a:cubicBezTo>
                      <a:pt x="99" y="84"/>
                      <a:pt x="88" y="88"/>
                      <a:pt x="88" y="8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5" y="100"/>
                      <a:pt x="141" y="125"/>
                      <a:pt x="128" y="125"/>
                    </a:cubicBezTo>
                    <a:cubicBezTo>
                      <a:pt x="115" y="124"/>
                      <a:pt x="94" y="144"/>
                      <a:pt x="94" y="144"/>
                    </a:cubicBezTo>
                    <a:cubicBezTo>
                      <a:pt x="81" y="232"/>
                      <a:pt x="81" y="232"/>
                      <a:pt x="81" y="232"/>
                    </a:cubicBezTo>
                    <a:lnTo>
                      <a:pt x="21" y="2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Полилиния 16">
                <a:extLst>
                  <a:ext uri="{FF2B5EF4-FFF2-40B4-BE49-F238E27FC236}">
                    <a16:creationId xmlns:a16="http://schemas.microsoft.com/office/drawing/2014/main" xmlns="" id="{AF758C60-4BC8-48B0-853B-79E4FE11D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7774">
                <a:off x="2302872" y="4062813"/>
                <a:ext cx="1145143" cy="673715"/>
              </a:xfrm>
              <a:custGeom>
                <a:avLst/>
                <a:gdLst>
                  <a:gd name="T0" fmla="*/ 82 w 428"/>
                  <a:gd name="T1" fmla="*/ 54 h 253"/>
                  <a:gd name="T2" fmla="*/ 282 w 428"/>
                  <a:gd name="T3" fmla="*/ 41 h 253"/>
                  <a:gd name="T4" fmla="*/ 326 w 428"/>
                  <a:gd name="T5" fmla="*/ 235 h 253"/>
                  <a:gd name="T6" fmla="*/ 59 w 428"/>
                  <a:gd name="T7" fmla="*/ 170 h 253"/>
                  <a:gd name="T8" fmla="*/ 82 w 428"/>
                  <a:gd name="T9" fmla="*/ 5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3">
                    <a:moveTo>
                      <a:pt x="82" y="54"/>
                    </a:moveTo>
                    <a:cubicBezTo>
                      <a:pt x="82" y="54"/>
                      <a:pt x="169" y="0"/>
                      <a:pt x="282" y="41"/>
                    </a:cubicBezTo>
                    <a:cubicBezTo>
                      <a:pt x="428" y="93"/>
                      <a:pt x="371" y="223"/>
                      <a:pt x="326" y="235"/>
                    </a:cubicBezTo>
                    <a:cubicBezTo>
                      <a:pt x="260" y="253"/>
                      <a:pt x="93" y="170"/>
                      <a:pt x="59" y="170"/>
                    </a:cubicBezTo>
                    <a:cubicBezTo>
                      <a:pt x="25" y="170"/>
                      <a:pt x="0" y="102"/>
                      <a:pt x="8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" name="Полилиния 17">
                <a:extLst>
                  <a:ext uri="{FF2B5EF4-FFF2-40B4-BE49-F238E27FC236}">
                    <a16:creationId xmlns:a16="http://schemas.microsoft.com/office/drawing/2014/main" xmlns="" id="{5402D44F-972F-4278-8406-D3E44C9F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385" y="3011955"/>
                <a:ext cx="2713716" cy="2492573"/>
              </a:xfrm>
              <a:custGeom>
                <a:avLst/>
                <a:gdLst>
                  <a:gd name="T0" fmla="*/ 154 w 1016"/>
                  <a:gd name="T1" fmla="*/ 0 h 935"/>
                  <a:gd name="T2" fmla="*/ 461 w 1016"/>
                  <a:gd name="T3" fmla="*/ 248 h 935"/>
                  <a:gd name="T4" fmla="*/ 785 w 1016"/>
                  <a:gd name="T5" fmla="*/ 556 h 935"/>
                  <a:gd name="T6" fmla="*/ 901 w 1016"/>
                  <a:gd name="T7" fmla="*/ 822 h 935"/>
                  <a:gd name="T8" fmla="*/ 331 w 1016"/>
                  <a:gd name="T9" fmla="*/ 781 h 935"/>
                  <a:gd name="T10" fmla="*/ 10 w 1016"/>
                  <a:gd name="T11" fmla="*/ 204 h 935"/>
                  <a:gd name="T12" fmla="*/ 154 w 1016"/>
                  <a:gd name="T13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935">
                    <a:moveTo>
                      <a:pt x="154" y="0"/>
                    </a:moveTo>
                    <a:cubicBezTo>
                      <a:pt x="154" y="0"/>
                      <a:pt x="317" y="11"/>
                      <a:pt x="461" y="248"/>
                    </a:cubicBezTo>
                    <a:cubicBezTo>
                      <a:pt x="604" y="484"/>
                      <a:pt x="785" y="556"/>
                      <a:pt x="785" y="556"/>
                    </a:cubicBezTo>
                    <a:cubicBezTo>
                      <a:pt x="785" y="556"/>
                      <a:pt x="1016" y="720"/>
                      <a:pt x="901" y="822"/>
                    </a:cubicBezTo>
                    <a:cubicBezTo>
                      <a:pt x="787" y="925"/>
                      <a:pt x="485" y="935"/>
                      <a:pt x="331" y="781"/>
                    </a:cubicBezTo>
                    <a:cubicBezTo>
                      <a:pt x="178" y="628"/>
                      <a:pt x="0" y="341"/>
                      <a:pt x="10" y="204"/>
                    </a:cubicBezTo>
                    <a:cubicBezTo>
                      <a:pt x="21" y="68"/>
                      <a:pt x="68" y="10"/>
                      <a:pt x="1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813F705E-7B0E-4989-B447-76E85BC850C4}"/>
                </a:ext>
              </a:extLst>
            </p:cNvPr>
            <p:cNvSpPr/>
            <p:nvPr/>
          </p:nvSpPr>
          <p:spPr>
            <a:xfrm flipH="1">
              <a:off x="662569" y="2575406"/>
              <a:ext cx="333828" cy="33382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CA7247A-56C4-4D0D-A7EB-5B7C8EDC3148}"/>
                </a:ext>
              </a:extLst>
            </p:cNvPr>
            <p:cNvSpPr/>
            <p:nvPr/>
          </p:nvSpPr>
          <p:spPr>
            <a:xfrm flipH="1">
              <a:off x="3192720" y="5092277"/>
              <a:ext cx="191756" cy="19175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100000">
                  <a:srgbClr val="6C92E1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Ромб 25">
              <a:extLst>
                <a:ext uri="{FF2B5EF4-FFF2-40B4-BE49-F238E27FC236}">
                  <a16:creationId xmlns:a16="http://schemas.microsoft.com/office/drawing/2014/main" xmlns="" id="{EDADB6E4-A33D-42FA-AF99-6073BF0A1F07}"/>
                </a:ext>
              </a:extLst>
            </p:cNvPr>
            <p:cNvSpPr/>
            <p:nvPr/>
          </p:nvSpPr>
          <p:spPr>
            <a:xfrm>
              <a:off x="117404" y="5337893"/>
              <a:ext cx="319314" cy="319314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Ромб 39">
              <a:extLst>
                <a:ext uri="{FF2B5EF4-FFF2-40B4-BE49-F238E27FC236}">
                  <a16:creationId xmlns:a16="http://schemas.microsoft.com/office/drawing/2014/main" xmlns="" id="{02153CFD-6A73-4AE2-B9B2-267A2F60EC4E}"/>
                </a:ext>
              </a:extLst>
            </p:cNvPr>
            <p:cNvSpPr/>
            <p:nvPr/>
          </p:nvSpPr>
          <p:spPr>
            <a:xfrm>
              <a:off x="3544010" y="3138814"/>
              <a:ext cx="271578" cy="271578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Ромб 40">
              <a:extLst>
                <a:ext uri="{FF2B5EF4-FFF2-40B4-BE49-F238E27FC236}">
                  <a16:creationId xmlns:a16="http://schemas.microsoft.com/office/drawing/2014/main" xmlns="" id="{7381A731-66EF-4CDC-94CA-BB0DA3E7292C}"/>
                </a:ext>
              </a:extLst>
            </p:cNvPr>
            <p:cNvSpPr/>
            <p:nvPr/>
          </p:nvSpPr>
          <p:spPr>
            <a:xfrm>
              <a:off x="2941210" y="1951388"/>
              <a:ext cx="404893" cy="404893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4330806" y="270624"/>
            <a:ext cx="7655880" cy="1538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C33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Circe-Regular"/>
              </a:rPr>
              <a:t>СТРАТЕГИЯ</a:t>
            </a:r>
            <a:endParaRPr lang="en-US" b="1" dirty="0" smtClean="0">
              <a:solidFill>
                <a:srgbClr val="CC3300"/>
              </a:solidFill>
              <a:latin typeface="PT Astra Serif" panose="020A0603040505020204" pitchFamily="18" charset="-52"/>
              <a:ea typeface="Calibri" panose="020F0502020204030204" pitchFamily="34" charset="0"/>
              <a:cs typeface="Circe-Regular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Circe-Regular"/>
              </a:rPr>
              <a:t>исходя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Circe-Regular"/>
              </a:rPr>
              <a:t>из анализа характера членов коллектива, построить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Circe-Regular"/>
              </a:rPr>
              <a:t>систему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Circe-Regular"/>
              </a:rPr>
              <a:t>стимулирования, которая вызывала бы существенное улучшение качества работ и результатов деятельности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Circe-Regular"/>
              </a:rPr>
              <a:t>коллектива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24499695"/>
              </p:ext>
            </p:extLst>
          </p:nvPr>
        </p:nvGraphicFramePr>
        <p:xfrm>
          <a:off x="4175069" y="3334444"/>
          <a:ext cx="7702506" cy="338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2175094"/>
              </p:ext>
            </p:extLst>
          </p:nvPr>
        </p:nvGraphicFramePr>
        <p:xfrm>
          <a:off x="4329384" y="2251981"/>
          <a:ext cx="4624338" cy="101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1320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 descr="Это изображение содержит иллюстрацию человека, стоящего спиной к зрителю. ">
            <a:extLst>
              <a:ext uri="{FF2B5EF4-FFF2-40B4-BE49-F238E27FC236}">
                <a16:creationId xmlns:a16="http://schemas.microsoft.com/office/drawing/2014/main" xmlns="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xmlns="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" name="Автофигура 3">
              <a:extLst>
                <a:ext uri="{FF2B5EF4-FFF2-40B4-BE49-F238E27FC236}">
                  <a16:creationId xmlns:a16="http://schemas.microsoft.com/office/drawing/2014/main" xmlns="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xmlns="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1">
              <a:extLst>
                <a:ext uri="{FF2B5EF4-FFF2-40B4-BE49-F238E27FC236}">
                  <a16:creationId xmlns:a16="http://schemas.microsoft.com/office/drawing/2014/main" xmlns="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12">
              <a:extLst>
                <a:ext uri="{FF2B5EF4-FFF2-40B4-BE49-F238E27FC236}">
                  <a16:creationId xmlns:a16="http://schemas.microsoft.com/office/drawing/2014/main" xmlns="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 13">
              <a:extLst>
                <a:ext uri="{FF2B5EF4-FFF2-40B4-BE49-F238E27FC236}">
                  <a16:creationId xmlns:a16="http://schemas.microsoft.com/office/drawing/2014/main" xmlns="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4">
              <a:extLst>
                <a:ext uri="{FF2B5EF4-FFF2-40B4-BE49-F238E27FC236}">
                  <a16:creationId xmlns:a16="http://schemas.microsoft.com/office/drawing/2014/main" xmlns="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5">
              <a:extLst>
                <a:ext uri="{FF2B5EF4-FFF2-40B4-BE49-F238E27FC236}">
                  <a16:creationId xmlns:a16="http://schemas.microsoft.com/office/drawing/2014/main" xmlns="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6">
              <a:extLst>
                <a:ext uri="{FF2B5EF4-FFF2-40B4-BE49-F238E27FC236}">
                  <a16:creationId xmlns:a16="http://schemas.microsoft.com/office/drawing/2014/main" xmlns="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7">
              <a:extLst>
                <a:ext uri="{FF2B5EF4-FFF2-40B4-BE49-F238E27FC236}">
                  <a16:creationId xmlns:a16="http://schemas.microsoft.com/office/drawing/2014/main" xmlns="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8">
              <a:extLst>
                <a:ext uri="{FF2B5EF4-FFF2-40B4-BE49-F238E27FC236}">
                  <a16:creationId xmlns:a16="http://schemas.microsoft.com/office/drawing/2014/main" xmlns="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9">
              <a:extLst>
                <a:ext uri="{FF2B5EF4-FFF2-40B4-BE49-F238E27FC236}">
                  <a16:creationId xmlns:a16="http://schemas.microsoft.com/office/drawing/2014/main" xmlns="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20">
              <a:extLst>
                <a:ext uri="{FF2B5EF4-FFF2-40B4-BE49-F238E27FC236}">
                  <a16:creationId xmlns:a16="http://schemas.microsoft.com/office/drawing/2014/main" xmlns="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xmlns="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 descr="Это изображение содержит значок с 1 человеком, который взаимодействует с тремя людьми. ">
            <a:extLst>
              <a:ext uri="{FF2B5EF4-FFF2-40B4-BE49-F238E27FC236}">
                <a16:creationId xmlns:a16="http://schemas.microsoft.com/office/drawing/2014/main" xmlns="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Овал 26">
              <a:extLst>
                <a:ext uri="{FF2B5EF4-FFF2-40B4-BE49-F238E27FC236}">
                  <a16:creationId xmlns:a16="http://schemas.microsoft.com/office/drawing/2014/main" xmlns="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xmlns="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Овал 309">
                <a:extLst>
                  <a:ext uri="{FF2B5EF4-FFF2-40B4-BE49-F238E27FC236}">
                    <a16:creationId xmlns:a16="http://schemas.microsoft.com/office/drawing/2014/main" xmlns="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5" name="Полилиния 310">
                <a:extLst>
                  <a:ext uri="{FF2B5EF4-FFF2-40B4-BE49-F238E27FC236}">
                    <a16:creationId xmlns:a16="http://schemas.microsoft.com/office/drawing/2014/main" xmlns="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6" name="Овал 311">
                <a:extLst>
                  <a:ext uri="{FF2B5EF4-FFF2-40B4-BE49-F238E27FC236}">
                    <a16:creationId xmlns:a16="http://schemas.microsoft.com/office/drawing/2014/main" xmlns="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7" name="Полилиния 312">
                <a:extLst>
                  <a:ext uri="{FF2B5EF4-FFF2-40B4-BE49-F238E27FC236}">
                    <a16:creationId xmlns:a16="http://schemas.microsoft.com/office/drawing/2014/main" xmlns="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8" name="Овал 313">
                <a:extLst>
                  <a:ext uri="{FF2B5EF4-FFF2-40B4-BE49-F238E27FC236}">
                    <a16:creationId xmlns:a16="http://schemas.microsoft.com/office/drawing/2014/main" xmlns="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9" name="Полилиния 314">
                <a:extLst>
                  <a:ext uri="{FF2B5EF4-FFF2-40B4-BE49-F238E27FC236}">
                    <a16:creationId xmlns:a16="http://schemas.microsoft.com/office/drawing/2014/main" xmlns="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0" name="Овал 315">
                <a:extLst>
                  <a:ext uri="{FF2B5EF4-FFF2-40B4-BE49-F238E27FC236}">
                    <a16:creationId xmlns:a16="http://schemas.microsoft.com/office/drawing/2014/main" xmlns="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1" name="Полилиния 316">
                <a:extLst>
                  <a:ext uri="{FF2B5EF4-FFF2-40B4-BE49-F238E27FC236}">
                    <a16:creationId xmlns:a16="http://schemas.microsoft.com/office/drawing/2014/main" xmlns="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2" name="Овал 317">
                <a:extLst>
                  <a:ext uri="{FF2B5EF4-FFF2-40B4-BE49-F238E27FC236}">
                    <a16:creationId xmlns:a16="http://schemas.microsoft.com/office/drawing/2014/main" xmlns="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3" name="Полилиния 318">
                <a:extLst>
                  <a:ext uri="{FF2B5EF4-FFF2-40B4-BE49-F238E27FC236}">
                    <a16:creationId xmlns:a16="http://schemas.microsoft.com/office/drawing/2014/main" xmlns="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4" name="Полилиния 319">
                <a:extLst>
                  <a:ext uri="{FF2B5EF4-FFF2-40B4-BE49-F238E27FC236}">
                    <a16:creationId xmlns:a16="http://schemas.microsoft.com/office/drawing/2014/main" xmlns="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5" name="Линия 320">
                <a:extLst>
                  <a:ext uri="{FF2B5EF4-FFF2-40B4-BE49-F238E27FC236}">
                    <a16:creationId xmlns:a16="http://schemas.microsoft.com/office/drawing/2014/main" xmlns="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1" name="Группа 40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xmlns="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Полилиния 25">
              <a:extLst>
                <a:ext uri="{FF2B5EF4-FFF2-40B4-BE49-F238E27FC236}">
                  <a16:creationId xmlns:a16="http://schemas.microsoft.com/office/drawing/2014/main" xmlns="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66" name="Группа 165">
              <a:extLst>
                <a:ext uri="{FF2B5EF4-FFF2-40B4-BE49-F238E27FC236}">
                  <a16:creationId xmlns:a16="http://schemas.microsoft.com/office/drawing/2014/main" xmlns="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Полилиния 49">
                <a:extLst>
                  <a:ext uri="{FF2B5EF4-FFF2-40B4-BE49-F238E27FC236}">
                    <a16:creationId xmlns:a16="http://schemas.microsoft.com/office/drawing/2014/main" xmlns="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8" name="Полилиния 50">
                <a:extLst>
                  <a:ext uri="{FF2B5EF4-FFF2-40B4-BE49-F238E27FC236}">
                    <a16:creationId xmlns:a16="http://schemas.microsoft.com/office/drawing/2014/main" xmlns="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9" name="Овал 51">
                <a:extLst>
                  <a:ext uri="{FF2B5EF4-FFF2-40B4-BE49-F238E27FC236}">
                    <a16:creationId xmlns:a16="http://schemas.microsoft.com/office/drawing/2014/main" xmlns="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0" name="Полилиния 52">
                <a:extLst>
                  <a:ext uri="{FF2B5EF4-FFF2-40B4-BE49-F238E27FC236}">
                    <a16:creationId xmlns:a16="http://schemas.microsoft.com/office/drawing/2014/main" xmlns="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1" name="Полилиния 53">
                <a:extLst>
                  <a:ext uri="{FF2B5EF4-FFF2-40B4-BE49-F238E27FC236}">
                    <a16:creationId xmlns:a16="http://schemas.microsoft.com/office/drawing/2014/main" xmlns="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2" name="Полилиния 54">
                <a:extLst>
                  <a:ext uri="{FF2B5EF4-FFF2-40B4-BE49-F238E27FC236}">
                    <a16:creationId xmlns:a16="http://schemas.microsoft.com/office/drawing/2014/main" xmlns="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3" name="Овал 55">
                <a:extLst>
                  <a:ext uri="{FF2B5EF4-FFF2-40B4-BE49-F238E27FC236}">
                    <a16:creationId xmlns:a16="http://schemas.microsoft.com/office/drawing/2014/main" xmlns="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4" name="Полилиния 56">
                <a:extLst>
                  <a:ext uri="{FF2B5EF4-FFF2-40B4-BE49-F238E27FC236}">
                    <a16:creationId xmlns:a16="http://schemas.microsoft.com/office/drawing/2014/main" xmlns="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5" name="Полилиния 57">
                <a:extLst>
                  <a:ext uri="{FF2B5EF4-FFF2-40B4-BE49-F238E27FC236}">
                    <a16:creationId xmlns:a16="http://schemas.microsoft.com/office/drawing/2014/main" xmlns="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6" name="Полилиния 58">
                <a:extLst>
                  <a:ext uri="{FF2B5EF4-FFF2-40B4-BE49-F238E27FC236}">
                    <a16:creationId xmlns:a16="http://schemas.microsoft.com/office/drawing/2014/main" xmlns="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7" name="Овал 59">
                <a:extLst>
                  <a:ext uri="{FF2B5EF4-FFF2-40B4-BE49-F238E27FC236}">
                    <a16:creationId xmlns:a16="http://schemas.microsoft.com/office/drawing/2014/main" xmlns="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8" name="Полилиния 60">
                <a:extLst>
                  <a:ext uri="{FF2B5EF4-FFF2-40B4-BE49-F238E27FC236}">
                    <a16:creationId xmlns:a16="http://schemas.microsoft.com/office/drawing/2014/main" xmlns="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9" name="Линия 61">
                <a:extLst>
                  <a:ext uri="{FF2B5EF4-FFF2-40B4-BE49-F238E27FC236}">
                    <a16:creationId xmlns:a16="http://schemas.microsoft.com/office/drawing/2014/main" xmlns="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0" name="Линия 62">
                <a:extLst>
                  <a:ext uri="{FF2B5EF4-FFF2-40B4-BE49-F238E27FC236}">
                    <a16:creationId xmlns:a16="http://schemas.microsoft.com/office/drawing/2014/main" xmlns="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xmlns="" id="{D14F9816-D761-44CD-80AC-A13A6A2BF4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Овал 268">
              <a:extLst>
                <a:ext uri="{FF2B5EF4-FFF2-40B4-BE49-F238E27FC236}">
                  <a16:creationId xmlns:a16="http://schemas.microsoft.com/office/drawing/2014/main" xmlns="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269">
              <a:extLst>
                <a:ext uri="{FF2B5EF4-FFF2-40B4-BE49-F238E27FC236}">
                  <a16:creationId xmlns:a16="http://schemas.microsoft.com/office/drawing/2014/main" xmlns="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Овал 270">
              <a:extLst>
                <a:ext uri="{FF2B5EF4-FFF2-40B4-BE49-F238E27FC236}">
                  <a16:creationId xmlns:a16="http://schemas.microsoft.com/office/drawing/2014/main" xmlns="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271">
              <a:extLst>
                <a:ext uri="{FF2B5EF4-FFF2-40B4-BE49-F238E27FC236}">
                  <a16:creationId xmlns:a16="http://schemas.microsoft.com/office/drawing/2014/main" xmlns="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Овал 272">
              <a:extLst>
                <a:ext uri="{FF2B5EF4-FFF2-40B4-BE49-F238E27FC236}">
                  <a16:creationId xmlns:a16="http://schemas.microsoft.com/office/drawing/2014/main" xmlns="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273">
              <a:extLst>
                <a:ext uri="{FF2B5EF4-FFF2-40B4-BE49-F238E27FC236}">
                  <a16:creationId xmlns:a16="http://schemas.microsoft.com/office/drawing/2014/main" xmlns="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274">
              <a:extLst>
                <a:ext uri="{FF2B5EF4-FFF2-40B4-BE49-F238E27FC236}">
                  <a16:creationId xmlns:a16="http://schemas.microsoft.com/office/drawing/2014/main" xmlns="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275">
              <a:extLst>
                <a:ext uri="{FF2B5EF4-FFF2-40B4-BE49-F238E27FC236}">
                  <a16:creationId xmlns:a16="http://schemas.microsoft.com/office/drawing/2014/main" xmlns="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276">
              <a:extLst>
                <a:ext uri="{FF2B5EF4-FFF2-40B4-BE49-F238E27FC236}">
                  <a16:creationId xmlns:a16="http://schemas.microsoft.com/office/drawing/2014/main" xmlns="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2" name="Группа 41" descr="Это изображение содержит значок с тремя людьми и шаром. ">
            <a:extLst>
              <a:ext uri="{FF2B5EF4-FFF2-40B4-BE49-F238E27FC236}">
                <a16:creationId xmlns:a16="http://schemas.microsoft.com/office/drawing/2014/main" xmlns="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Овал 24">
              <a:extLst>
                <a:ext uri="{FF2B5EF4-FFF2-40B4-BE49-F238E27FC236}">
                  <a16:creationId xmlns:a16="http://schemas.microsoft.com/office/drawing/2014/main" xmlns="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xmlns="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Полилиния 258">
                <a:extLst>
                  <a:ext uri="{FF2B5EF4-FFF2-40B4-BE49-F238E27FC236}">
                    <a16:creationId xmlns:a16="http://schemas.microsoft.com/office/drawing/2014/main" xmlns="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3" name="Полилиния 259">
                <a:extLst>
                  <a:ext uri="{FF2B5EF4-FFF2-40B4-BE49-F238E27FC236}">
                    <a16:creationId xmlns:a16="http://schemas.microsoft.com/office/drawing/2014/main" xmlns="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4" name="Полилиния 260">
                <a:extLst>
                  <a:ext uri="{FF2B5EF4-FFF2-40B4-BE49-F238E27FC236}">
                    <a16:creationId xmlns:a16="http://schemas.microsoft.com/office/drawing/2014/main" xmlns="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5" name="Линия 261">
                <a:extLst>
                  <a:ext uri="{FF2B5EF4-FFF2-40B4-BE49-F238E27FC236}">
                    <a16:creationId xmlns:a16="http://schemas.microsoft.com/office/drawing/2014/main" xmlns="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6" name="Линия 262">
                <a:extLst>
                  <a:ext uri="{FF2B5EF4-FFF2-40B4-BE49-F238E27FC236}">
                    <a16:creationId xmlns:a16="http://schemas.microsoft.com/office/drawing/2014/main" xmlns="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7" name="Линия 263">
                <a:extLst>
                  <a:ext uri="{FF2B5EF4-FFF2-40B4-BE49-F238E27FC236}">
                    <a16:creationId xmlns:a16="http://schemas.microsoft.com/office/drawing/2014/main" xmlns="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8" name="Овал 264">
                <a:extLst>
                  <a:ext uri="{FF2B5EF4-FFF2-40B4-BE49-F238E27FC236}">
                    <a16:creationId xmlns:a16="http://schemas.microsoft.com/office/drawing/2014/main" xmlns="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9" name="Овал 265">
                <a:extLst>
                  <a:ext uri="{FF2B5EF4-FFF2-40B4-BE49-F238E27FC236}">
                    <a16:creationId xmlns:a16="http://schemas.microsoft.com/office/drawing/2014/main" xmlns="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0" name="Овал 266">
                <a:extLst>
                  <a:ext uri="{FF2B5EF4-FFF2-40B4-BE49-F238E27FC236}">
                    <a16:creationId xmlns:a16="http://schemas.microsoft.com/office/drawing/2014/main" xmlns="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1" name="Полилиния 267">
                <a:extLst>
                  <a:ext uri="{FF2B5EF4-FFF2-40B4-BE49-F238E27FC236}">
                    <a16:creationId xmlns:a16="http://schemas.microsoft.com/office/drawing/2014/main" xmlns="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8" name="Группа 37" descr="Это изображение содержит значок с тремя людьми и шаром. ">
            <a:extLst>
              <a:ext uri="{FF2B5EF4-FFF2-40B4-BE49-F238E27FC236}">
                <a16:creationId xmlns:a16="http://schemas.microsoft.com/office/drawing/2014/main" xmlns="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Овал 28">
              <a:extLst>
                <a:ext uri="{FF2B5EF4-FFF2-40B4-BE49-F238E27FC236}">
                  <a16:creationId xmlns:a16="http://schemas.microsoft.com/office/drawing/2014/main" xmlns="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02" name="Группа 201">
              <a:extLst>
                <a:ext uri="{FF2B5EF4-FFF2-40B4-BE49-F238E27FC236}">
                  <a16:creationId xmlns:a16="http://schemas.microsoft.com/office/drawing/2014/main" xmlns="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Полилиния 258">
                <a:extLst>
                  <a:ext uri="{FF2B5EF4-FFF2-40B4-BE49-F238E27FC236}">
                    <a16:creationId xmlns:a16="http://schemas.microsoft.com/office/drawing/2014/main" xmlns="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4" name="Полилиния 259">
                <a:extLst>
                  <a:ext uri="{FF2B5EF4-FFF2-40B4-BE49-F238E27FC236}">
                    <a16:creationId xmlns:a16="http://schemas.microsoft.com/office/drawing/2014/main" xmlns="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5" name="Полилиния 260">
                <a:extLst>
                  <a:ext uri="{FF2B5EF4-FFF2-40B4-BE49-F238E27FC236}">
                    <a16:creationId xmlns:a16="http://schemas.microsoft.com/office/drawing/2014/main" xmlns="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6" name="Линия 261">
                <a:extLst>
                  <a:ext uri="{FF2B5EF4-FFF2-40B4-BE49-F238E27FC236}">
                    <a16:creationId xmlns:a16="http://schemas.microsoft.com/office/drawing/2014/main" xmlns="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7" name="Линия 262">
                <a:extLst>
                  <a:ext uri="{FF2B5EF4-FFF2-40B4-BE49-F238E27FC236}">
                    <a16:creationId xmlns:a16="http://schemas.microsoft.com/office/drawing/2014/main" xmlns="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8" name="Линия 263">
                <a:extLst>
                  <a:ext uri="{FF2B5EF4-FFF2-40B4-BE49-F238E27FC236}">
                    <a16:creationId xmlns:a16="http://schemas.microsoft.com/office/drawing/2014/main" xmlns="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9" name="Овал 264">
                <a:extLst>
                  <a:ext uri="{FF2B5EF4-FFF2-40B4-BE49-F238E27FC236}">
                    <a16:creationId xmlns:a16="http://schemas.microsoft.com/office/drawing/2014/main" xmlns="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0" name="Овал 265">
                <a:extLst>
                  <a:ext uri="{FF2B5EF4-FFF2-40B4-BE49-F238E27FC236}">
                    <a16:creationId xmlns:a16="http://schemas.microsoft.com/office/drawing/2014/main" xmlns="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1" name="Овал 266">
                <a:extLst>
                  <a:ext uri="{FF2B5EF4-FFF2-40B4-BE49-F238E27FC236}">
                    <a16:creationId xmlns:a16="http://schemas.microsoft.com/office/drawing/2014/main" xmlns="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2" name="Полилиния 267">
                <a:extLst>
                  <a:ext uri="{FF2B5EF4-FFF2-40B4-BE49-F238E27FC236}">
                    <a16:creationId xmlns:a16="http://schemas.microsoft.com/office/drawing/2014/main" xmlns="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9" name="Группа 38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xmlns="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Полилиния 27">
              <a:extLst>
                <a:ext uri="{FF2B5EF4-FFF2-40B4-BE49-F238E27FC236}">
                  <a16:creationId xmlns:a16="http://schemas.microsoft.com/office/drawing/2014/main" xmlns="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xmlns="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Полилиния 49">
                <a:extLst>
                  <a:ext uri="{FF2B5EF4-FFF2-40B4-BE49-F238E27FC236}">
                    <a16:creationId xmlns:a16="http://schemas.microsoft.com/office/drawing/2014/main" xmlns="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5" name="Полилиния 50">
                <a:extLst>
                  <a:ext uri="{FF2B5EF4-FFF2-40B4-BE49-F238E27FC236}">
                    <a16:creationId xmlns:a16="http://schemas.microsoft.com/office/drawing/2014/main" xmlns="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6" name="Овал 51">
                <a:extLst>
                  <a:ext uri="{FF2B5EF4-FFF2-40B4-BE49-F238E27FC236}">
                    <a16:creationId xmlns:a16="http://schemas.microsoft.com/office/drawing/2014/main" xmlns="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7" name="Полилиния 52">
                <a:extLst>
                  <a:ext uri="{FF2B5EF4-FFF2-40B4-BE49-F238E27FC236}">
                    <a16:creationId xmlns:a16="http://schemas.microsoft.com/office/drawing/2014/main" xmlns="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8" name="Полилиния 53">
                <a:extLst>
                  <a:ext uri="{FF2B5EF4-FFF2-40B4-BE49-F238E27FC236}">
                    <a16:creationId xmlns:a16="http://schemas.microsoft.com/office/drawing/2014/main" xmlns="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9" name="Полилиния 54">
                <a:extLst>
                  <a:ext uri="{FF2B5EF4-FFF2-40B4-BE49-F238E27FC236}">
                    <a16:creationId xmlns:a16="http://schemas.microsoft.com/office/drawing/2014/main" xmlns="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0" name="Овал 55">
                <a:extLst>
                  <a:ext uri="{FF2B5EF4-FFF2-40B4-BE49-F238E27FC236}">
                    <a16:creationId xmlns:a16="http://schemas.microsoft.com/office/drawing/2014/main" xmlns="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1" name="Полилиния 56">
                <a:extLst>
                  <a:ext uri="{FF2B5EF4-FFF2-40B4-BE49-F238E27FC236}">
                    <a16:creationId xmlns:a16="http://schemas.microsoft.com/office/drawing/2014/main" xmlns="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2" name="Полилиния 57">
                <a:extLst>
                  <a:ext uri="{FF2B5EF4-FFF2-40B4-BE49-F238E27FC236}">
                    <a16:creationId xmlns:a16="http://schemas.microsoft.com/office/drawing/2014/main" xmlns="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3" name="Полилиния 58">
                <a:extLst>
                  <a:ext uri="{FF2B5EF4-FFF2-40B4-BE49-F238E27FC236}">
                    <a16:creationId xmlns:a16="http://schemas.microsoft.com/office/drawing/2014/main" xmlns="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4" name="Овал 59">
                <a:extLst>
                  <a:ext uri="{FF2B5EF4-FFF2-40B4-BE49-F238E27FC236}">
                    <a16:creationId xmlns:a16="http://schemas.microsoft.com/office/drawing/2014/main" xmlns="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5" name="Полилиния 60">
                <a:extLst>
                  <a:ext uri="{FF2B5EF4-FFF2-40B4-BE49-F238E27FC236}">
                    <a16:creationId xmlns:a16="http://schemas.microsoft.com/office/drawing/2014/main" xmlns="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6" name="Линия 61">
                <a:extLst>
                  <a:ext uri="{FF2B5EF4-FFF2-40B4-BE49-F238E27FC236}">
                    <a16:creationId xmlns:a16="http://schemas.microsoft.com/office/drawing/2014/main" xmlns="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7" name="Линия 62">
                <a:extLst>
                  <a:ext uri="{FF2B5EF4-FFF2-40B4-BE49-F238E27FC236}">
                    <a16:creationId xmlns:a16="http://schemas.microsoft.com/office/drawing/2014/main" xmlns="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A64F8879-D01A-46C0-82F4-C2574F5186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68683" y="4157408"/>
            <a:ext cx="2386884" cy="1251570"/>
            <a:chOff x="9695998" y="4157408"/>
            <a:chExt cx="1734002" cy="1717225"/>
          </a:xfrm>
        </p:grpSpPr>
        <p:sp>
          <p:nvSpPr>
            <p:cNvPr id="331" name="Надпись 330">
              <a:extLst>
                <a:ext uri="{FF2B5EF4-FFF2-40B4-BE49-F238E27FC236}">
                  <a16:creationId xmlns:a16="http://schemas.microsoft.com/office/drawing/2014/main" xmlns="" id="{62109C55-9EBC-4778-80D4-D55D22307915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395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just" fontAlgn="base">
                <a:lnSpc>
                  <a:spcPct val="150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400" b="1" dirty="0" smtClean="0">
                  <a:solidFill>
                    <a:srgbClr val="1E3ADA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ОБУЧЕНИЕ И РАЗВИТИЕ </a:t>
              </a:r>
              <a:endParaRPr lang="ru-RU" sz="1400" b="1" dirty="0">
                <a:solidFill>
                  <a:srgbClr val="1E3A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Прямоугольник 331">
              <a:extLst>
                <a:ext uri="{FF2B5EF4-FFF2-40B4-BE49-F238E27FC236}">
                  <a16:creationId xmlns:a16="http://schemas.microsoft.com/office/drawing/2014/main" xmlns="" id="{779BDC05-BA31-44EF-B695-331F1F3CEBCA}"/>
                </a:ext>
              </a:extLst>
            </p:cNvPr>
            <p:cNvSpPr/>
            <p:nvPr/>
          </p:nvSpPr>
          <p:spPr>
            <a:xfrm>
              <a:off x="9695998" y="4987830"/>
              <a:ext cx="1729394" cy="88680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индивидуальные планы </a:t>
              </a:r>
              <a:r>
                <a:rPr lang="ru-RU" sz="1400" i="1" dirty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карьерного развития </a:t>
              </a:r>
              <a:endParaRPr lang="ru-RU" sz="1400" i="1" dirty="0" smtClean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cs typeface="Helvetica" panose="020B0604020202020204" pitchFamily="34" charset="0"/>
                </a:rPr>
                <a:t>п</a:t>
              </a:r>
              <a:r>
                <a:rPr lang="ru-RU" sz="1400" i="1" dirty="0" smtClean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cs typeface="Helvetica" panose="020B0604020202020204" pitchFamily="34" charset="0"/>
                </a:rPr>
                <a:t>овышение квалификации</a:t>
              </a:r>
              <a:endPara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336" name="Группа 335">
            <a:extLst>
              <a:ext uri="{FF2B5EF4-FFF2-40B4-BE49-F238E27FC236}">
                <a16:creationId xmlns:a16="http://schemas.microsoft.com/office/drawing/2014/main" xmlns="" id="{28F9A76E-D468-407E-9575-CEACF4453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4855" y="2371717"/>
            <a:ext cx="2095216" cy="790583"/>
            <a:chOff x="9695998" y="4157408"/>
            <a:chExt cx="1734002" cy="1261309"/>
          </a:xfrm>
        </p:grpSpPr>
        <p:sp>
          <p:nvSpPr>
            <p:cNvPr id="337" name="Надпись 336">
              <a:extLst>
                <a:ext uri="{FF2B5EF4-FFF2-40B4-BE49-F238E27FC236}">
                  <a16:creationId xmlns:a16="http://schemas.microsoft.com/office/drawing/2014/main" xmlns="" id="{3380BC47-47FB-44F3-9E0B-80B83E426031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343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b="1" dirty="0" smtClean="0">
                  <a:solidFill>
                    <a:srgbClr val="1E3ADA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ОРГАНИЗАЦИЯ ТРУДА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 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Прямоугольник 337">
              <a:extLst>
                <a:ext uri="{FF2B5EF4-FFF2-40B4-BE49-F238E27FC236}">
                  <a16:creationId xmlns:a16="http://schemas.microsoft.com/office/drawing/2014/main" xmlns="" id="{9DE6A47E-C4CC-416D-9C28-3273394521C8}"/>
                </a:ext>
              </a:extLst>
            </p:cNvPr>
            <p:cNvSpPr/>
            <p:nvPr/>
          </p:nvSpPr>
          <p:spPr>
            <a:xfrm>
              <a:off x="9695998" y="4987830"/>
              <a:ext cx="1729394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1400" i="1" dirty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формирование рабочих команд</a:t>
              </a:r>
              <a:endPara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99CDDA2C-6FA4-497B-A320-3ED782990E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5397" y="2164806"/>
            <a:ext cx="2476511" cy="1221547"/>
            <a:chOff x="1427303" y="2203556"/>
            <a:chExt cx="1594605" cy="1763509"/>
          </a:xfrm>
        </p:grpSpPr>
        <p:sp>
          <p:nvSpPr>
            <p:cNvPr id="340" name="Надпись 339">
              <a:extLst>
                <a:ext uri="{FF2B5EF4-FFF2-40B4-BE49-F238E27FC236}">
                  <a16:creationId xmlns:a16="http://schemas.microsoft.com/office/drawing/2014/main" xmlns="" id="{246A1BD9-59BD-467C-9A84-D6A5E4382773}"/>
                </a:ext>
              </a:extLst>
            </p:cNvPr>
            <p:cNvSpPr txBox="1"/>
            <p:nvPr/>
          </p:nvSpPr>
          <p:spPr>
            <a:xfrm>
              <a:off x="1427303" y="2203556"/>
              <a:ext cx="1594605" cy="799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just" fontAlgn="base"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200" b="1" dirty="0" smtClean="0">
                  <a:solidFill>
                    <a:srgbClr val="1E3ADA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РАЗНЫЕ ФОРМЫ ОРГАНИЗАЦИИ ЗАРАБОТНОЙ ПЛАТЫ</a:t>
              </a:r>
              <a:endParaRPr lang="ru-RU" sz="1200" b="1" dirty="0">
                <a:solidFill>
                  <a:srgbClr val="1E3A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Прямоугольник 340">
              <a:extLst>
                <a:ext uri="{FF2B5EF4-FFF2-40B4-BE49-F238E27FC236}">
                  <a16:creationId xmlns:a16="http://schemas.microsoft.com/office/drawing/2014/main" xmlns="" id="{594EDD4C-FB3C-4D67-A0E0-448BE5307678}"/>
                </a:ext>
              </a:extLst>
            </p:cNvPr>
            <p:cNvSpPr/>
            <p:nvPr/>
          </p:nvSpPr>
          <p:spPr>
            <a:xfrm>
              <a:off x="1427304" y="3033977"/>
              <a:ext cx="1594604" cy="93308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Стимулирование</a:t>
              </a:r>
            </a:p>
            <a:p>
              <a:pPr algn="r" rtl="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Оплата дополнительной работы</a:t>
              </a:r>
              <a:endParaRPr lang="ru-RU" sz="14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anose="020B0502040204020203" pitchFamily="34" charset="0"/>
              </a:endParaRPr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xmlns="" id="{6ADA542D-B2D5-4962-8376-A598260BA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7062" y="4157408"/>
            <a:ext cx="2488024" cy="1467549"/>
            <a:chOff x="9464416" y="4157408"/>
            <a:chExt cx="1965584" cy="2011778"/>
          </a:xfrm>
        </p:grpSpPr>
        <p:sp>
          <p:nvSpPr>
            <p:cNvPr id="343" name="Надпись 342">
              <a:extLst>
                <a:ext uri="{FF2B5EF4-FFF2-40B4-BE49-F238E27FC236}">
                  <a16:creationId xmlns:a16="http://schemas.microsoft.com/office/drawing/2014/main" xmlns="" id="{36571B2F-0463-48D1-8CC7-EA6BC8F3FB67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759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just" fontAlgn="base"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200" b="1" dirty="0" smtClean="0">
                  <a:solidFill>
                    <a:srgbClr val="1E3ADA"/>
                  </a:solidFill>
                  <a:latin typeface="PT Astra Serif" panose="020A0603040505020204" pitchFamily="18" charset="-52"/>
                  <a:ea typeface="Calibri" panose="020F0502020204030204" pitchFamily="34" charset="0"/>
                  <a:cs typeface="Helvetica" panose="020B0604020202020204" pitchFamily="34" charset="0"/>
                </a:rPr>
                <a:t>ВЫБОР НАИБОЛЕЕ ДЕЙСТВЕННЫХ ВИДОВ СТИМУЛИРОВАНИЯ ТРУДА</a:t>
              </a:r>
              <a:endParaRPr lang="ru-RU" sz="1200" b="1" dirty="0">
                <a:solidFill>
                  <a:srgbClr val="1E3A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Прямоугольник 343">
              <a:extLst>
                <a:ext uri="{FF2B5EF4-FFF2-40B4-BE49-F238E27FC236}">
                  <a16:creationId xmlns:a16="http://schemas.microsoft.com/office/drawing/2014/main" xmlns="" id="{2BA0C149-973C-4722-BF48-FF9DE9B8BC55}"/>
                </a:ext>
              </a:extLst>
            </p:cNvPr>
            <p:cNvSpPr/>
            <p:nvPr/>
          </p:nvSpPr>
          <p:spPr>
            <a:xfrm>
              <a:off x="9464416" y="4987830"/>
              <a:ext cx="1960976" cy="118135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r" rtl="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Профессиональное развитие</a:t>
              </a:r>
            </a:p>
            <a:p>
              <a:pPr marL="285750" indent="-285750" algn="r" rtl="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Организационный</a:t>
              </a:r>
            </a:p>
            <a:p>
              <a:pPr marL="285750" indent="-285750" algn="r" rtl="0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Д</a:t>
              </a:r>
              <a:r>
                <a:rPr lang="ru-RU" sz="1400" i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Segoe UI" panose="020B0502040204020203" pitchFamily="34" charset="0"/>
                </a:rPr>
                <a:t>енежный</a:t>
              </a:r>
              <a:endParaRPr lang="ru-RU" sz="14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anose="020B0502040204020203" pitchFamily="34" charset="0"/>
              </a:endParaRPr>
            </a:p>
          </p:txBody>
        </p:sp>
      </p:grpSp>
      <p:sp>
        <p:nvSpPr>
          <p:cNvPr id="346" name="Надпись 345">
            <a:extLst>
              <a:ext uri="{FF2B5EF4-FFF2-40B4-BE49-F238E27FC236}">
                <a16:creationId xmlns:a16="http://schemas.microsoft.com/office/drawing/2014/main" xmlns="" id="{3DF722C9-361F-401E-AD34-54132A8436B3}"/>
              </a:ext>
            </a:extLst>
          </p:cNvPr>
          <p:cNvSpPr txBox="1"/>
          <p:nvPr/>
        </p:nvSpPr>
        <p:spPr>
          <a:xfrm>
            <a:off x="117062" y="296385"/>
            <a:ext cx="42840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dirty="0" smtClean="0">
                <a:solidFill>
                  <a:srgbClr val="800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КОМПОНЕНТЫ МОДЕЛИ МОТИВАЦИИ СОТРУДНИКОВ</a:t>
            </a:r>
            <a:endParaRPr lang="ru-RU" sz="1600" b="1" dirty="0">
              <a:solidFill>
                <a:srgbClr val="800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Заголовок 23" hidden="1">
            <a:extLst>
              <a:ext uri="{FF2B5EF4-FFF2-40B4-BE49-F238E27FC236}">
                <a16:creationId xmlns:a16="http://schemas.microsoft.com/office/drawing/2014/main" xmlns="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xmlns="" id="{99CDDA2C-6FA4-497B-A320-3ED782990E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4002" y="308853"/>
            <a:ext cx="2352757" cy="968803"/>
            <a:chOff x="1427303" y="2203556"/>
            <a:chExt cx="1594605" cy="1495617"/>
          </a:xfrm>
        </p:grpSpPr>
        <p:sp>
          <p:nvSpPr>
            <p:cNvPr id="127" name="Надпись 339">
              <a:extLst>
                <a:ext uri="{FF2B5EF4-FFF2-40B4-BE49-F238E27FC236}">
                  <a16:creationId xmlns:a16="http://schemas.microsoft.com/office/drawing/2014/main" xmlns="" id="{246A1BD9-59BD-467C-9A84-D6A5E4382773}"/>
                </a:ext>
              </a:extLst>
            </p:cNvPr>
            <p:cNvSpPr txBox="1"/>
            <p:nvPr/>
          </p:nvSpPr>
          <p:spPr>
            <a:xfrm>
              <a:off x="1427303" y="2203556"/>
              <a:ext cx="1594605" cy="8096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fontAlgn="base">
                <a:lnSpc>
                  <a:spcPct val="150000"/>
                </a:lnSpc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200" b="1" dirty="0" smtClean="0">
                  <a:solidFill>
                    <a:srgbClr val="1E3ADA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ФОРМИРОВАНИЕ КАДРОВОГО СОСТАВА</a:t>
              </a:r>
              <a:endParaRPr lang="ru-RU" sz="1100" b="1" dirty="0">
                <a:solidFill>
                  <a:srgbClr val="1E3A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xmlns="" id="{594EDD4C-FB3C-4D67-A0E0-448BE5307678}"/>
                </a:ext>
              </a:extLst>
            </p:cNvPr>
            <p:cNvSpPr/>
            <p:nvPr/>
          </p:nvSpPr>
          <p:spPr>
            <a:xfrm>
              <a:off x="1427304" y="3033979"/>
              <a:ext cx="1594604" cy="66519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lvl="0" algn="ctr" fontAlgn="base"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400" i="1" dirty="0" smtClean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расстановка </a:t>
              </a:r>
              <a:r>
                <a:rPr lang="ru-RU" sz="1400" i="1" dirty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и </a:t>
              </a:r>
              <a:r>
                <a:rPr lang="ru-RU" sz="1400" i="1" dirty="0" smtClean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внутренние </a:t>
              </a:r>
              <a:r>
                <a:rPr lang="ru-RU" sz="1400" i="1" dirty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перемещения </a:t>
              </a:r>
              <a:r>
                <a:rPr lang="ru-RU" sz="1400" i="1" dirty="0" smtClean="0">
                  <a:solidFill>
                    <a:schemeClr val="accent1">
                      <a:lumMod val="75000"/>
                    </a:schemeClr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сотрудников</a:t>
              </a:r>
              <a:endParaRPr lang="ru-RU" sz="1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97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39929E06-4AB9-4598-A963-82CCC18A3FF2}"/>
              </a:ext>
            </a:extLst>
          </p:cNvPr>
          <p:cNvSpPr txBox="1"/>
          <p:nvPr/>
        </p:nvSpPr>
        <p:spPr>
          <a:xfrm>
            <a:off x="203844" y="3611693"/>
            <a:ext cx="2723949" cy="445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Формирование профессиональной </a:t>
            </a:r>
            <a:r>
              <a:rPr lang="ru-RU" sz="1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траектории</a:t>
            </a:r>
            <a:endParaRPr lang="ru-RU" sz="1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150442" y="4349353"/>
            <a:ext cx="2653720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7000"/>
              </a:lnSpc>
              <a:buNone/>
            </a:pPr>
            <a:r>
              <a:rPr lang="ru-RU" sz="10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Назначить на должность методистов -  педагогов, проявивших себя профессиональной деятельности и планирующих карьерное продвижение в Учреждении.</a:t>
            </a:r>
            <a:endParaRPr lang="ru-RU" sz="10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258B9C9-A63C-4AE4-8EB4-544F3A70C2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94223" y="419965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AB0754C1-4097-4CDA-B3CB-7304331CBBB9}"/>
              </a:ext>
            </a:extLst>
          </p:cNvPr>
          <p:cNvSpPr txBox="1"/>
          <p:nvPr/>
        </p:nvSpPr>
        <p:spPr>
          <a:xfrm>
            <a:off x="3510302" y="3590089"/>
            <a:ext cx="2441606" cy="691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80008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Создание институциональной образовательной платформы для педагогов</a:t>
            </a:r>
            <a:endParaRPr lang="ru-RU" sz="1400" b="1" strike="noStrike" dirty="0">
              <a:solidFill>
                <a:srgbClr val="800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6284886" y="4519560"/>
            <a:ext cx="2594505" cy="114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Вручение сертификатов на обучение за счет средств Учреждения </a:t>
            </a:r>
            <a:r>
              <a:rPr lang="ru-RU" sz="1000" dirty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педагогам с высоким уровнем </a:t>
            </a:r>
            <a:r>
              <a:rPr lang="ru-RU" sz="1000" dirty="0" smtClean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активности:</a:t>
            </a:r>
          </a:p>
          <a:p>
            <a:pPr marL="171450" indent="-171450"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000" dirty="0" smtClean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конкурсов педагогического мастерства</a:t>
            </a:r>
          </a:p>
          <a:p>
            <a:pPr marL="171450" indent="-171450"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000" dirty="0" smtClean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Авторам инновационных идей</a:t>
            </a:r>
          </a:p>
          <a:p>
            <a:pPr marL="171450" indent="-171450"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000" dirty="0" smtClean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др. </a:t>
            </a:r>
            <a:endParaRPr lang="ru-RU" sz="1000" dirty="0">
              <a:solidFill>
                <a:srgbClr val="80008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E30765C-622F-4015-90C6-297DE00BBD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79002" y="435239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781AB32-AC63-443B-8ADA-AAB7C9723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67119" y="4491851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адпись 47">
            <a:extLst>
              <a:ext uri="{FF2B5EF4-FFF2-40B4-BE49-F238E27FC236}">
                <a16:creationId xmlns:a16="http://schemas.microsoft.com/office/drawing/2014/main" xmlns="" id="{F7B6FBDF-4663-4A5D-A2B3-B90DCEBBA233}"/>
              </a:ext>
            </a:extLst>
          </p:cNvPr>
          <p:cNvSpPr txBox="1"/>
          <p:nvPr/>
        </p:nvSpPr>
        <p:spPr>
          <a:xfrm>
            <a:off x="9222806" y="3689675"/>
            <a:ext cx="2520364" cy="592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990033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стимулирующие выплаты за активное участие в мероприятиях различного уровня.</a:t>
            </a:r>
            <a:endParaRPr lang="ru-RU" sz="1200" b="1" strike="noStrike" dirty="0">
              <a:solidFill>
                <a:srgbClr val="99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253384" y="5698160"/>
            <a:ext cx="26537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i="1" dirty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Виды стимулирующих воздействий: </a:t>
            </a:r>
            <a:r>
              <a:rPr lang="ru-RU" i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денежный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8F561C8-B2FA-4D2D-9122-39870DF54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233873" y="442639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адпись 56">
            <a:extLst>
              <a:ext uri="{FF2B5EF4-FFF2-40B4-BE49-F238E27FC236}">
                <a16:creationId xmlns:a16="http://schemas.microsoft.com/office/drawing/2014/main" xmlns="" id="{25264A13-2CF6-4653-9A8E-AE29B6F25F8E}"/>
              </a:ext>
            </a:extLst>
          </p:cNvPr>
          <p:cNvSpPr txBox="1"/>
          <p:nvPr/>
        </p:nvSpPr>
        <p:spPr>
          <a:xfrm>
            <a:off x="241881" y="207568"/>
            <a:ext cx="11808948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anose="020B0502040204020203" pitchFamily="34" charset="0"/>
              </a:rPr>
              <a:t>Кейс «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Разработка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модели мотивации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педагогического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персонала в МБОУ ДО «Тазовский РДТ» с целью обновления содержания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образования»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176184" y="5146599"/>
            <a:ext cx="2653720" cy="97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7000"/>
              </a:lnSpc>
              <a:buNone/>
            </a:pPr>
            <a:r>
              <a:rPr lang="ru-RU" sz="10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Назначить на должность руководителей методических объединений молодых педагогов с оформлением карты профессионального развития и установления дополнительной оплаты за руководство методического объединения.</a:t>
            </a:r>
            <a:endParaRPr lang="ru-RU" sz="10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176184" y="6193327"/>
            <a:ext cx="2653720" cy="543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i="1" dirty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Виды стимулирующих воздействий: денежный, профессиональное развитие, участие в управлении.</a:t>
            </a:r>
            <a:endParaRPr lang="ru-RU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E30765C-622F-4015-90C6-297DE00BBD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91702" y="5454663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EE30765C-622F-4015-90C6-297DE00BBD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9445" y="6123469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3390756" y="5580051"/>
            <a:ext cx="2653720" cy="53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i="1" dirty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Виды стимулирующих воздействий: организационный, профессиональное развитие.</a:t>
            </a:r>
            <a:endParaRPr lang="ru-RU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Надпись 23">
            <a:extLst>
              <a:ext uri="{FF2B5EF4-FFF2-40B4-BE49-F238E27FC236}">
                <a16:creationId xmlns:a16="http://schemas.microsoft.com/office/drawing/2014/main" xmlns="" id="{AB0754C1-4097-4CDA-B3CB-7304331CBBB9}"/>
              </a:ext>
            </a:extLst>
          </p:cNvPr>
          <p:cNvSpPr txBox="1"/>
          <p:nvPr/>
        </p:nvSpPr>
        <p:spPr>
          <a:xfrm>
            <a:off x="6285718" y="3645605"/>
            <a:ext cx="2441606" cy="7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9933FF"/>
                </a:solidFill>
                <a:latin typeface="PT Astra Serif" panose="020A0603040505020204" pitchFamily="18" charset="-52"/>
              </a:rPr>
              <a:t>Повышения квалификации через очные курсы в образовательных центрах регионального и всероссийского уровня</a:t>
            </a:r>
            <a:endParaRPr lang="ru-RU" sz="1200" b="1" strike="noStrike" dirty="0">
              <a:solidFill>
                <a:srgbClr val="99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365911" y="4491851"/>
            <a:ext cx="2653720" cy="97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sz="1000" dirty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в течение учебного года силами методической службы обучающиеся мероприятия: мастер-классы, семинары, круглые столы, </a:t>
            </a:r>
            <a:r>
              <a:rPr lang="ru-RU" sz="1000" dirty="0" err="1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посткурсовое</a:t>
            </a:r>
            <a:r>
              <a:rPr lang="ru-RU" sz="1000" dirty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сопровождение, образовательные сессии, дискуссионные площадки.</a:t>
            </a:r>
            <a:endParaRPr lang="ru-RU" sz="1000" dirty="0">
              <a:solidFill>
                <a:srgbClr val="80008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6284886" y="5770103"/>
            <a:ext cx="2653720" cy="353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i="1" dirty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Виды стимулирующих </a:t>
            </a:r>
            <a:r>
              <a:rPr lang="ru-RU" i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воздействий: профессиональное </a:t>
            </a:r>
            <a:r>
              <a:rPr lang="ru-RU" i="1" dirty="0">
                <a:solidFill>
                  <a:srgbClr val="C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развитие.</a:t>
            </a:r>
            <a:endParaRPr lang="ru-RU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Надпись 27">
            <a:extLst>
              <a:ext uri="{FF2B5EF4-FFF2-40B4-BE49-F238E27FC236}">
                <a16:creationId xmlns:a16="http://schemas.microsoft.com/office/drawing/2014/main" xmlns="" id="{1CC8C601-FB40-4573-87B3-B1126A610542}"/>
              </a:ext>
            </a:extLst>
          </p:cNvPr>
          <p:cNvSpPr txBox="1"/>
          <p:nvPr/>
        </p:nvSpPr>
        <p:spPr>
          <a:xfrm>
            <a:off x="1181118" y="2101022"/>
            <a:ext cx="86241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1 год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52EBF013-87F7-4305-9CC9-737BE16F0D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7829" y="1563482"/>
            <a:ext cx="1431828" cy="1431826"/>
          </a:xfrm>
          <a:prstGeom prst="ellipse">
            <a:avLst/>
          </a:prstGeom>
          <a:solidFill>
            <a:schemeClr val="bg1">
              <a:alpha val="19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A6D12FB3-2E0E-4392-B30A-8FABD5597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976856"/>
            <a:ext cx="12204700" cy="2514602"/>
            <a:chOff x="-12700" y="2162907"/>
            <a:chExt cx="12204700" cy="2514602"/>
          </a:xfrm>
        </p:grpSpPr>
        <p:pic>
          <p:nvPicPr>
            <p:cNvPr id="69" name="Рисунок 68" descr="Несколько человек сидят за столом&#10;">
              <a:extLst>
                <a:ext uri="{FF2B5EF4-FFF2-40B4-BE49-F238E27FC236}">
                  <a16:creationId xmlns:a16="http://schemas.microsoft.com/office/drawing/2014/main" xmlns="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70" name="Прямоугольник 69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xmlns="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3CFBA714-94A9-4CEA-9D73-2E90A898B4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200" dirty="0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xmlns="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4" name="Надпись 12">
              <a:extLst>
                <a:ext uri="{FF2B5EF4-FFF2-40B4-BE49-F238E27FC236}">
                  <a16:creationId xmlns:a16="http://schemas.microsoft.com/office/drawing/2014/main" xmlns="" id="{DC02C732-8960-4820-B185-F087E030DAAA}"/>
                </a:ext>
              </a:extLst>
            </p:cNvPr>
            <p:cNvSpPr txBox="1"/>
            <p:nvPr/>
          </p:nvSpPr>
          <p:spPr>
            <a:xfrm>
              <a:off x="1191233" y="3189004"/>
              <a:ext cx="75501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1 год</a:t>
              </a:r>
              <a:endParaRPr lang="ru-RU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1B02FFA3-53E3-4FFD-922C-CCB9EFEA5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78" name="Надпись 27">
              <a:extLst>
                <a:ext uri="{FF2B5EF4-FFF2-40B4-BE49-F238E27FC236}">
                  <a16:creationId xmlns:a16="http://schemas.microsoft.com/office/drawing/2014/main" xmlns="" id="{1CC8C601-FB40-4573-87B3-B1126A610542}"/>
                </a:ext>
              </a:extLst>
            </p:cNvPr>
            <p:cNvSpPr txBox="1"/>
            <p:nvPr/>
          </p:nvSpPr>
          <p:spPr>
            <a:xfrm>
              <a:off x="4090523" y="2907794"/>
              <a:ext cx="937757" cy="7694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ru-RU" sz="3600" b="1" dirty="0" smtClean="0">
                  <a:solidFill>
                    <a:schemeClr val="bg1"/>
                  </a:solidFill>
                  <a:latin typeface="+mj-lt"/>
                </a:rPr>
                <a:t>28</a:t>
              </a:r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 rtl="0"/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сотрудников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0" name="Дуга 79">
              <a:extLst>
                <a:ext uri="{FF2B5EF4-FFF2-40B4-BE49-F238E27FC236}">
                  <a16:creationId xmlns:a16="http://schemas.microsoft.com/office/drawing/2014/main" xmlns="" id="{63F2913C-4436-40AC-9048-54405BD23C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3" name="Надпись 39">
              <a:extLst>
                <a:ext uri="{FF2B5EF4-FFF2-40B4-BE49-F238E27FC236}">
                  <a16:creationId xmlns:a16="http://schemas.microsoft.com/office/drawing/2014/main" xmlns="" id="{5C436978-7B84-4F27-8A32-574050B29AD0}"/>
                </a:ext>
              </a:extLst>
            </p:cNvPr>
            <p:cNvSpPr txBox="1"/>
            <p:nvPr/>
          </p:nvSpPr>
          <p:spPr>
            <a:xfrm>
              <a:off x="7051267" y="2749533"/>
              <a:ext cx="910506" cy="11387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О </a:t>
              </a:r>
            </a:p>
            <a:p>
              <a:pPr algn="ctr" rtl="0"/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Рублей</a:t>
              </a:r>
            </a:p>
            <a:p>
              <a:pPr algn="ctr" rtl="0"/>
              <a:r>
                <a:rPr lang="ru-RU" sz="900" b="1" dirty="0" smtClean="0">
                  <a:solidFill>
                    <a:schemeClr val="bg1"/>
                  </a:solidFill>
                  <a:latin typeface="+mj-lt"/>
                </a:rPr>
                <a:t>(дополнительно </a:t>
              </a:r>
            </a:p>
            <a:p>
              <a:pPr algn="ctr" rtl="0"/>
              <a:r>
                <a:rPr lang="ru-RU" sz="900" b="1" dirty="0" smtClean="0">
                  <a:solidFill>
                    <a:schemeClr val="bg1"/>
                  </a:solidFill>
                  <a:latin typeface="+mj-lt"/>
                </a:rPr>
                <a:t>сверх бюджета)</a:t>
              </a:r>
              <a:endParaRPr lang="ru-RU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xmlns="" id="{65E89B9B-4C47-402B-9C75-47765E1F7593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:a16="http://schemas.microsoft.com/office/drawing/2014/main" xmlns="" id="{02C4BAC1-CFE0-4BB6-AB1E-3D97B9D3C37C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89" name="Овал 88">
                  <a:extLst>
                    <a:ext uri="{FF2B5EF4-FFF2-40B4-BE49-F238E27FC236}">
                      <a16:creationId xmlns:a16="http://schemas.microsoft.com/office/drawing/2014/main" xmlns="" id="{52EBF013-87F7-4305-9CC9-737BE16F0D9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900" dirty="0"/>
                </a:p>
              </p:txBody>
            </p:sp>
            <p:sp>
              <p:nvSpPr>
                <p:cNvPr id="90" name="Дуга 53">
                  <a:extLst>
                    <a:ext uri="{FF2B5EF4-FFF2-40B4-BE49-F238E27FC236}">
                      <a16:creationId xmlns:a16="http://schemas.microsoft.com/office/drawing/2014/main" xmlns="" id="{2CC348C5-CD52-4041-A9DC-8F47C9D04352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gradFill>
                    <a:gsLst>
                      <a:gs pos="0">
                        <a:srgbClr val="7BEBD8"/>
                      </a:gs>
                      <a:gs pos="8000">
                        <a:srgbClr val="6B8DE1"/>
                      </a:gs>
                      <a:gs pos="100000">
                        <a:srgbClr val="8335E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xmlns="" id="{083CA45F-7535-4D5F-A010-B7B38ED57BC7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rgbClr val="8335E5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92" name="Овал 91">
                  <a:extLst>
                    <a:ext uri="{FF2B5EF4-FFF2-40B4-BE49-F238E27FC236}">
                      <a16:creationId xmlns:a16="http://schemas.microsoft.com/office/drawing/2014/main" xmlns="" id="{43FCBFAE-6E88-440A-ACEC-41E289885112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rgbClr val="8335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88" name="Надпись 51">
                <a:extLst>
                  <a:ext uri="{FF2B5EF4-FFF2-40B4-BE49-F238E27FC236}">
                    <a16:creationId xmlns:a16="http://schemas.microsoft.com/office/drawing/2014/main" xmlns="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287556" y="2756004"/>
                <a:ext cx="1236073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0"/>
                <a:r>
                  <a:rPr lang="ru-RU" sz="3200" b="1" dirty="0" smtClean="0">
                    <a:solidFill>
                      <a:schemeClr val="bg1"/>
                    </a:solidFill>
                    <a:latin typeface="+mj-lt"/>
                  </a:rPr>
                  <a:t>10 </a:t>
                </a:r>
              </a:p>
              <a:p>
                <a:pPr algn="ctr" rtl="0"/>
                <a:r>
                  <a:rPr lang="ru-RU" sz="1000" b="1" dirty="0" smtClean="0">
                    <a:solidFill>
                      <a:schemeClr val="bg1"/>
                    </a:solidFill>
                    <a:latin typeface="+mj-lt"/>
                  </a:rPr>
                  <a:t>инновационных продуктов </a:t>
                </a:r>
              </a:p>
              <a:p>
                <a:pPr algn="ctr" rtl="0"/>
                <a:r>
                  <a:rPr lang="ru-RU" sz="1000" b="1" dirty="0" smtClean="0">
                    <a:solidFill>
                      <a:schemeClr val="bg1"/>
                    </a:solidFill>
                    <a:latin typeface="+mj-lt"/>
                  </a:rPr>
                  <a:t>программно-методического</a:t>
                </a:r>
              </a:p>
              <a:p>
                <a:pPr algn="ctr" rtl="0"/>
                <a:r>
                  <a:rPr lang="ru-RU" sz="1000" b="1" dirty="0" smtClean="0">
                    <a:solidFill>
                      <a:schemeClr val="bg1"/>
                    </a:solidFill>
                    <a:latin typeface="+mj-lt"/>
                  </a:rPr>
                  <a:t>обеспечения</a:t>
                </a:r>
                <a:endParaRPr lang="ru-RU" sz="1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5" name="Дуга 63">
              <a:extLst>
                <a:ext uri="{FF2B5EF4-FFF2-40B4-BE49-F238E27FC236}">
                  <a16:creationId xmlns:a16="http://schemas.microsoft.com/office/drawing/2014/main" xmlns="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6" name="Дуга 85">
              <a:extLst>
                <a:ext uri="{FF2B5EF4-FFF2-40B4-BE49-F238E27FC236}">
                  <a16:creationId xmlns:a16="http://schemas.microsoft.com/office/drawing/2014/main" xmlns="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xmlns="" id="{8781AB32-AC63-443B-8ADA-AAB7C9723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54705" y="5698160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Текст 2">
            <a:extLst>
              <a:ext uri="{FF2B5EF4-FFF2-40B4-BE49-F238E27FC236}">
                <a16:creationId xmlns:a16="http://schemas.microsoft.com/office/drawing/2014/main" xmlns="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9189983" y="4519560"/>
            <a:ext cx="2594505" cy="493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sz="1000" dirty="0" smtClean="0">
                <a:solidFill>
                  <a:srgbClr val="80008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Поощрение за участие в конкурсах, мероприятиях различного уровня по итогам года, квартала, по факту участия</a:t>
            </a:r>
            <a:endParaRPr lang="ru-RU" sz="1000" dirty="0">
              <a:solidFill>
                <a:srgbClr val="80008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3638C06D-F644-4B33-8858-D880F038F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8" descr="Это изображение содержит значок с тремя взаимодействующими с друг другом людьми. ">
              <a:extLst>
                <a:ext uri="{FF2B5EF4-FFF2-40B4-BE49-F238E27FC236}">
                  <a16:creationId xmlns:a16="http://schemas.microsoft.com/office/drawing/2014/main" xmlns="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9" descr="Это изображение содержит значок трех человек и символа, который отображает подключение к Интернету.">
              <a:extLst>
                <a:ext uri="{FF2B5EF4-FFF2-40B4-BE49-F238E27FC236}">
                  <a16:creationId xmlns:a16="http://schemas.microsoft.com/office/drawing/2014/main" xmlns="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20" descr="Это изображение содержит значок с тремя людьми и шаром.">
              <a:extLst>
                <a:ext uri="{FF2B5EF4-FFF2-40B4-BE49-F238E27FC236}">
                  <a16:creationId xmlns:a16="http://schemas.microsoft.com/office/drawing/2014/main" xmlns="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200" y="2641947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21" descr="Это изображение содержит значок с четырьмя взаимодействующими с друг другом людьми. ">
              <a:extLst>
                <a:ext uri="{FF2B5EF4-FFF2-40B4-BE49-F238E27FC236}">
                  <a16:creationId xmlns:a16="http://schemas.microsoft.com/office/drawing/2014/main" xmlns="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Надпись 23">
              <a:extLst>
                <a:ext uri="{FF2B5EF4-FFF2-40B4-BE49-F238E27FC236}">
                  <a16:creationId xmlns:a16="http://schemas.microsoft.com/office/drawing/2014/main" xmlns="" id="{76037B9F-F7D4-490B-B8D1-723E759320EF}"/>
                </a:ext>
              </a:extLst>
            </p:cNvPr>
            <p:cNvSpPr txBox="1"/>
            <p:nvPr/>
          </p:nvSpPr>
          <p:spPr>
            <a:xfrm>
              <a:off x="2821938" y="3912553"/>
              <a:ext cx="126846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200" dirty="0" smtClean="0">
                  <a:solidFill>
                    <a:schemeClr val="bg1"/>
                  </a:solidFill>
                </a:rPr>
                <a:t>Методическая служба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Овал 309">
                <a:extLst>
                  <a:ext uri="{FF2B5EF4-FFF2-40B4-BE49-F238E27FC236}">
                    <a16:creationId xmlns:a16="http://schemas.microsoft.com/office/drawing/2014/main" xmlns="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2" name="Полилиния 310">
                <a:extLst>
                  <a:ext uri="{FF2B5EF4-FFF2-40B4-BE49-F238E27FC236}">
                    <a16:creationId xmlns:a16="http://schemas.microsoft.com/office/drawing/2014/main" xmlns="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3" name="Овал 311">
                <a:extLst>
                  <a:ext uri="{FF2B5EF4-FFF2-40B4-BE49-F238E27FC236}">
                    <a16:creationId xmlns:a16="http://schemas.microsoft.com/office/drawing/2014/main" xmlns="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4" name="Полилиния 312">
                <a:extLst>
                  <a:ext uri="{FF2B5EF4-FFF2-40B4-BE49-F238E27FC236}">
                    <a16:creationId xmlns:a16="http://schemas.microsoft.com/office/drawing/2014/main" xmlns="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5" name="Овал 313">
                <a:extLst>
                  <a:ext uri="{FF2B5EF4-FFF2-40B4-BE49-F238E27FC236}">
                    <a16:creationId xmlns:a16="http://schemas.microsoft.com/office/drawing/2014/main" xmlns="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6" name="Полилиния 314">
                <a:extLst>
                  <a:ext uri="{FF2B5EF4-FFF2-40B4-BE49-F238E27FC236}">
                    <a16:creationId xmlns:a16="http://schemas.microsoft.com/office/drawing/2014/main" xmlns="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7" name="Овал 315">
                <a:extLst>
                  <a:ext uri="{FF2B5EF4-FFF2-40B4-BE49-F238E27FC236}">
                    <a16:creationId xmlns:a16="http://schemas.microsoft.com/office/drawing/2014/main" xmlns="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8" name="Полилиния 316">
                <a:extLst>
                  <a:ext uri="{FF2B5EF4-FFF2-40B4-BE49-F238E27FC236}">
                    <a16:creationId xmlns:a16="http://schemas.microsoft.com/office/drawing/2014/main" xmlns="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9" name="Овал 317">
                <a:extLst>
                  <a:ext uri="{FF2B5EF4-FFF2-40B4-BE49-F238E27FC236}">
                    <a16:creationId xmlns:a16="http://schemas.microsoft.com/office/drawing/2014/main" xmlns="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0" name="Полилиния 318">
                <a:extLst>
                  <a:ext uri="{FF2B5EF4-FFF2-40B4-BE49-F238E27FC236}">
                    <a16:creationId xmlns:a16="http://schemas.microsoft.com/office/drawing/2014/main" xmlns="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1" name="Полилиния 319">
                <a:extLst>
                  <a:ext uri="{FF2B5EF4-FFF2-40B4-BE49-F238E27FC236}">
                    <a16:creationId xmlns:a16="http://schemas.microsoft.com/office/drawing/2014/main" xmlns="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2" name="Линия 320">
                <a:extLst>
                  <a:ext uri="{FF2B5EF4-FFF2-40B4-BE49-F238E27FC236}">
                    <a16:creationId xmlns:a16="http://schemas.microsoft.com/office/drawing/2014/main" xmlns="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Полилиния 49">
                <a:extLst>
                  <a:ext uri="{FF2B5EF4-FFF2-40B4-BE49-F238E27FC236}">
                    <a16:creationId xmlns:a16="http://schemas.microsoft.com/office/drawing/2014/main" xmlns="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6" name="Полилиния 50">
                <a:extLst>
                  <a:ext uri="{FF2B5EF4-FFF2-40B4-BE49-F238E27FC236}">
                    <a16:creationId xmlns:a16="http://schemas.microsoft.com/office/drawing/2014/main" xmlns="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7" name="Овал 51">
                <a:extLst>
                  <a:ext uri="{FF2B5EF4-FFF2-40B4-BE49-F238E27FC236}">
                    <a16:creationId xmlns:a16="http://schemas.microsoft.com/office/drawing/2014/main" xmlns="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8" name="Полилиния 52">
                <a:extLst>
                  <a:ext uri="{FF2B5EF4-FFF2-40B4-BE49-F238E27FC236}">
                    <a16:creationId xmlns:a16="http://schemas.microsoft.com/office/drawing/2014/main" xmlns="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9" name="Полилиния 53">
                <a:extLst>
                  <a:ext uri="{FF2B5EF4-FFF2-40B4-BE49-F238E27FC236}">
                    <a16:creationId xmlns:a16="http://schemas.microsoft.com/office/drawing/2014/main" xmlns="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0" name="Полилиния 54">
                <a:extLst>
                  <a:ext uri="{FF2B5EF4-FFF2-40B4-BE49-F238E27FC236}">
                    <a16:creationId xmlns:a16="http://schemas.microsoft.com/office/drawing/2014/main" xmlns="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1" name="Овал 55">
                <a:extLst>
                  <a:ext uri="{FF2B5EF4-FFF2-40B4-BE49-F238E27FC236}">
                    <a16:creationId xmlns:a16="http://schemas.microsoft.com/office/drawing/2014/main" xmlns="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2" name="Полилиния 56">
                <a:extLst>
                  <a:ext uri="{FF2B5EF4-FFF2-40B4-BE49-F238E27FC236}">
                    <a16:creationId xmlns:a16="http://schemas.microsoft.com/office/drawing/2014/main" xmlns="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3" name="Полилиния 57">
                <a:extLst>
                  <a:ext uri="{FF2B5EF4-FFF2-40B4-BE49-F238E27FC236}">
                    <a16:creationId xmlns:a16="http://schemas.microsoft.com/office/drawing/2014/main" xmlns="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4" name="Полилиния 58">
                <a:extLst>
                  <a:ext uri="{FF2B5EF4-FFF2-40B4-BE49-F238E27FC236}">
                    <a16:creationId xmlns:a16="http://schemas.microsoft.com/office/drawing/2014/main" xmlns="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5" name="Овал 59">
                <a:extLst>
                  <a:ext uri="{FF2B5EF4-FFF2-40B4-BE49-F238E27FC236}">
                    <a16:creationId xmlns:a16="http://schemas.microsoft.com/office/drawing/2014/main" xmlns="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6" name="Полилиния 60">
                <a:extLst>
                  <a:ext uri="{FF2B5EF4-FFF2-40B4-BE49-F238E27FC236}">
                    <a16:creationId xmlns:a16="http://schemas.microsoft.com/office/drawing/2014/main" xmlns="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7" name="Линия 61">
                <a:extLst>
                  <a:ext uri="{FF2B5EF4-FFF2-40B4-BE49-F238E27FC236}">
                    <a16:creationId xmlns:a16="http://schemas.microsoft.com/office/drawing/2014/main" xmlns="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8" name="Линия 62">
                <a:extLst>
                  <a:ext uri="{FF2B5EF4-FFF2-40B4-BE49-F238E27FC236}">
                    <a16:creationId xmlns:a16="http://schemas.microsoft.com/office/drawing/2014/main" xmlns="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Овал 268">
                <a:extLst>
                  <a:ext uri="{FF2B5EF4-FFF2-40B4-BE49-F238E27FC236}">
                    <a16:creationId xmlns:a16="http://schemas.microsoft.com/office/drawing/2014/main" xmlns="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5" name="Полилиния 269">
                <a:extLst>
                  <a:ext uri="{FF2B5EF4-FFF2-40B4-BE49-F238E27FC236}">
                    <a16:creationId xmlns:a16="http://schemas.microsoft.com/office/drawing/2014/main" xmlns="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6" name="Овал 270">
                <a:extLst>
                  <a:ext uri="{FF2B5EF4-FFF2-40B4-BE49-F238E27FC236}">
                    <a16:creationId xmlns:a16="http://schemas.microsoft.com/office/drawing/2014/main" xmlns="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7" name="Полилиния 271">
                <a:extLst>
                  <a:ext uri="{FF2B5EF4-FFF2-40B4-BE49-F238E27FC236}">
                    <a16:creationId xmlns:a16="http://schemas.microsoft.com/office/drawing/2014/main" xmlns="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8" name="Овал 272">
                <a:extLst>
                  <a:ext uri="{FF2B5EF4-FFF2-40B4-BE49-F238E27FC236}">
                    <a16:creationId xmlns:a16="http://schemas.microsoft.com/office/drawing/2014/main" xmlns="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9" name="Полилиния 273">
                <a:extLst>
                  <a:ext uri="{FF2B5EF4-FFF2-40B4-BE49-F238E27FC236}">
                    <a16:creationId xmlns:a16="http://schemas.microsoft.com/office/drawing/2014/main" xmlns="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0" name="Полилиния 274">
                <a:extLst>
                  <a:ext uri="{FF2B5EF4-FFF2-40B4-BE49-F238E27FC236}">
                    <a16:creationId xmlns:a16="http://schemas.microsoft.com/office/drawing/2014/main" xmlns="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1" name="Полилиния 275">
                <a:extLst>
                  <a:ext uri="{FF2B5EF4-FFF2-40B4-BE49-F238E27FC236}">
                    <a16:creationId xmlns:a16="http://schemas.microsoft.com/office/drawing/2014/main" xmlns="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2" name="Полилиния 276">
                <a:extLst>
                  <a:ext uri="{FF2B5EF4-FFF2-40B4-BE49-F238E27FC236}">
                    <a16:creationId xmlns:a16="http://schemas.microsoft.com/office/drawing/2014/main" xmlns="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63" name="Прямоугольник 62" descr="Это изображение трех перекрывающихся кругов.   ">
              <a:extLst>
                <a:ext uri="{FF2B5EF4-FFF2-40B4-BE49-F238E27FC236}">
                  <a16:creationId xmlns:a16="http://schemas.microsoft.com/office/drawing/2014/main" xmlns="" id="{84BAF14B-A443-42DB-8BF6-893FAE5CCE6F}"/>
                </a:ext>
              </a:extLst>
            </p:cNvPr>
            <p:cNvSpPr/>
            <p:nvPr/>
          </p:nvSpPr>
          <p:spPr>
            <a:xfrm>
              <a:off x="4262048" y="4493233"/>
              <a:ext cx="1508281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Педагоги-организаторы, педагог-психолог</a:t>
              </a:r>
              <a:endParaRPr lang="ru-RU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Полилиния 258">
                <a:extLst>
                  <a:ext uri="{FF2B5EF4-FFF2-40B4-BE49-F238E27FC236}">
                    <a16:creationId xmlns:a16="http://schemas.microsoft.com/office/drawing/2014/main" xmlns="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 259">
                <a:extLst>
                  <a:ext uri="{FF2B5EF4-FFF2-40B4-BE49-F238E27FC236}">
                    <a16:creationId xmlns:a16="http://schemas.microsoft.com/office/drawing/2014/main" xmlns="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4" name="Полилиния 260">
                <a:extLst>
                  <a:ext uri="{FF2B5EF4-FFF2-40B4-BE49-F238E27FC236}">
                    <a16:creationId xmlns:a16="http://schemas.microsoft.com/office/drawing/2014/main" xmlns="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5" name="Линия 261">
                <a:extLst>
                  <a:ext uri="{FF2B5EF4-FFF2-40B4-BE49-F238E27FC236}">
                    <a16:creationId xmlns:a16="http://schemas.microsoft.com/office/drawing/2014/main" xmlns="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6" name="Линия 262">
                <a:extLst>
                  <a:ext uri="{FF2B5EF4-FFF2-40B4-BE49-F238E27FC236}">
                    <a16:creationId xmlns:a16="http://schemas.microsoft.com/office/drawing/2014/main" xmlns="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7" name="Линия 263">
                <a:extLst>
                  <a:ext uri="{FF2B5EF4-FFF2-40B4-BE49-F238E27FC236}">
                    <a16:creationId xmlns:a16="http://schemas.microsoft.com/office/drawing/2014/main" xmlns="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8" name="Овал 264">
                <a:extLst>
                  <a:ext uri="{FF2B5EF4-FFF2-40B4-BE49-F238E27FC236}">
                    <a16:creationId xmlns:a16="http://schemas.microsoft.com/office/drawing/2014/main" xmlns="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9" name="Овал 265">
                <a:extLst>
                  <a:ext uri="{FF2B5EF4-FFF2-40B4-BE49-F238E27FC236}">
                    <a16:creationId xmlns:a16="http://schemas.microsoft.com/office/drawing/2014/main" xmlns="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0" name="Овал 266">
                <a:extLst>
                  <a:ext uri="{FF2B5EF4-FFF2-40B4-BE49-F238E27FC236}">
                    <a16:creationId xmlns:a16="http://schemas.microsoft.com/office/drawing/2014/main" xmlns="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1" name="Полилиния 267">
                <a:extLst>
                  <a:ext uri="{FF2B5EF4-FFF2-40B4-BE49-F238E27FC236}">
                    <a16:creationId xmlns:a16="http://schemas.microsoft.com/office/drawing/2014/main" xmlns="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10F61556-59B4-4A9C-90FA-556F81054F9F}"/>
                </a:ext>
              </a:extLst>
            </p:cNvPr>
            <p:cNvSpPr/>
            <p:nvPr/>
          </p:nvSpPr>
          <p:spPr>
            <a:xfrm>
              <a:off x="925508" y="4475448"/>
              <a:ext cx="1620553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Педагоги дополнительного образования</a:t>
              </a:r>
              <a:endParaRPr lang="ru-RU" sz="16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F5EBCB29-78BB-40FE-BAC2-F83D56B8F2B7}"/>
                </a:ext>
              </a:extLst>
            </p:cNvPr>
            <p:cNvSpPr/>
            <p:nvPr/>
          </p:nvSpPr>
          <p:spPr>
            <a:xfrm>
              <a:off x="2188424" y="1413238"/>
              <a:ext cx="2557716" cy="67710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Административный персонал</a:t>
              </a:r>
            </a:p>
            <a:p>
              <a:pPr algn="ctr" rtl="0"/>
              <a:r>
                <a:rPr lang="ru-RU" sz="1200" i="1" dirty="0" smtClean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(директор, заместитель директора)</a:t>
              </a:r>
              <a:endParaRPr lang="ru-RU" sz="1200" i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107" name="Надпись 106">
            <a:extLst>
              <a:ext uri="{FF2B5EF4-FFF2-40B4-BE49-F238E27FC236}">
                <a16:creationId xmlns:a16="http://schemas.microsoft.com/office/drawing/2014/main" xmlns="" id="{54EA7ED5-6E34-4D47-91B6-F78F5F8B4C6E}"/>
              </a:ext>
            </a:extLst>
          </p:cNvPr>
          <p:cNvSpPr txBox="1"/>
          <p:nvPr/>
        </p:nvSpPr>
        <p:spPr>
          <a:xfrm>
            <a:off x="5691820" y="1407889"/>
            <a:ext cx="5285562" cy="442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ts val="4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развития : </a:t>
            </a:r>
            <a:endParaRPr lang="ru-RU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xmlns="" id="{6D08E99A-0644-4757-9F3A-BBA1A4F390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51014" y="-5620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xmlns="" id="{A21B85DB-181D-46E7-A9DF-F92B1DF03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xmlns="" id="{0B8C9A86-3574-4A2E-BC62-481A2BE7F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06" name="Группа 205" descr="Это изображение содержит значок с одним человеком, который взаимодействует с тремя людьми. ">
            <a:extLst>
              <a:ext uri="{FF2B5EF4-FFF2-40B4-BE49-F238E27FC236}">
                <a16:creationId xmlns:a16="http://schemas.microsoft.com/office/drawing/2014/main" xmlns="" id="{23348E2E-A7EF-4B89-8F8D-D88C5354E9D5}"/>
              </a:ext>
            </a:extLst>
          </p:cNvPr>
          <p:cNvGrpSpPr/>
          <p:nvPr/>
        </p:nvGrpSpPr>
        <p:grpSpPr>
          <a:xfrm>
            <a:off x="7076376" y="2002924"/>
            <a:ext cx="4699275" cy="646331"/>
            <a:chOff x="7999616" y="3566010"/>
            <a:chExt cx="3067397" cy="646331"/>
          </a:xfrm>
        </p:grpSpPr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xmlns="" id="{80F4EEC6-F407-4E25-BBB6-C506B28F5A4C}"/>
                </a:ext>
              </a:extLst>
            </p:cNvPr>
            <p:cNvSpPr/>
            <p:nvPr/>
          </p:nvSpPr>
          <p:spPr>
            <a:xfrm>
              <a:off x="8578718" y="3566010"/>
              <a:ext cx="2488295" cy="64633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Информирование кадров о новых требованиях, предъявляемых к работе, и последних достижениях педагогической науки </a:t>
              </a:r>
              <a:r>
                <a:rPr lang="ru-RU" sz="1400" dirty="0" smtClean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и практики</a:t>
              </a:r>
              <a:r>
                <a:rPr lang="ru-RU" sz="1400" i="1" dirty="0" smtClean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endParaRPr lang="ru-RU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xmlns="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Овал 309">
                <a:extLst>
                  <a:ext uri="{FF2B5EF4-FFF2-40B4-BE49-F238E27FC236}">
                    <a16:creationId xmlns:a16="http://schemas.microsoft.com/office/drawing/2014/main" xmlns="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Полилиния 310">
                <a:extLst>
                  <a:ext uri="{FF2B5EF4-FFF2-40B4-BE49-F238E27FC236}">
                    <a16:creationId xmlns:a16="http://schemas.microsoft.com/office/drawing/2014/main" xmlns="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Овал 311">
                <a:extLst>
                  <a:ext uri="{FF2B5EF4-FFF2-40B4-BE49-F238E27FC236}">
                    <a16:creationId xmlns:a16="http://schemas.microsoft.com/office/drawing/2014/main" xmlns="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Полилиния 312">
                <a:extLst>
                  <a:ext uri="{FF2B5EF4-FFF2-40B4-BE49-F238E27FC236}">
                    <a16:creationId xmlns:a16="http://schemas.microsoft.com/office/drawing/2014/main" xmlns="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Овал 313">
                <a:extLst>
                  <a:ext uri="{FF2B5EF4-FFF2-40B4-BE49-F238E27FC236}">
                    <a16:creationId xmlns:a16="http://schemas.microsoft.com/office/drawing/2014/main" xmlns="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Полилиния 314">
                <a:extLst>
                  <a:ext uri="{FF2B5EF4-FFF2-40B4-BE49-F238E27FC236}">
                    <a16:creationId xmlns:a16="http://schemas.microsoft.com/office/drawing/2014/main" xmlns="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Овал 315">
                <a:extLst>
                  <a:ext uri="{FF2B5EF4-FFF2-40B4-BE49-F238E27FC236}">
                    <a16:creationId xmlns:a16="http://schemas.microsoft.com/office/drawing/2014/main" xmlns="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Полилиния 316">
                <a:extLst>
                  <a:ext uri="{FF2B5EF4-FFF2-40B4-BE49-F238E27FC236}">
                    <a16:creationId xmlns:a16="http://schemas.microsoft.com/office/drawing/2014/main" xmlns="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Овал 317">
                <a:extLst>
                  <a:ext uri="{FF2B5EF4-FFF2-40B4-BE49-F238E27FC236}">
                    <a16:creationId xmlns:a16="http://schemas.microsoft.com/office/drawing/2014/main" xmlns="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Полилиния 318">
                <a:extLst>
                  <a:ext uri="{FF2B5EF4-FFF2-40B4-BE49-F238E27FC236}">
                    <a16:creationId xmlns:a16="http://schemas.microsoft.com/office/drawing/2014/main" xmlns="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Полилиния 319">
                <a:extLst>
                  <a:ext uri="{FF2B5EF4-FFF2-40B4-BE49-F238E27FC236}">
                    <a16:creationId xmlns:a16="http://schemas.microsoft.com/office/drawing/2014/main" xmlns="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Линия 320">
                <a:extLst>
                  <a:ext uri="{FF2B5EF4-FFF2-40B4-BE49-F238E27FC236}">
                    <a16:creationId xmlns:a16="http://schemas.microsoft.com/office/drawing/2014/main" xmlns="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5" name="Группа 204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xmlns="" id="{45696519-F308-4262-9DC5-C541B866A807}"/>
              </a:ext>
            </a:extLst>
          </p:cNvPr>
          <p:cNvGrpSpPr/>
          <p:nvPr/>
        </p:nvGrpSpPr>
        <p:grpSpPr>
          <a:xfrm>
            <a:off x="7068438" y="2900992"/>
            <a:ext cx="4707213" cy="646331"/>
            <a:chOff x="7991679" y="4554108"/>
            <a:chExt cx="3075334" cy="646331"/>
          </a:xfrm>
        </p:grpSpPr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xmlns="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Полилиния 49">
                <a:extLst>
                  <a:ext uri="{FF2B5EF4-FFF2-40B4-BE49-F238E27FC236}">
                    <a16:creationId xmlns:a16="http://schemas.microsoft.com/office/drawing/2014/main" xmlns="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Полилиния 50">
                <a:extLst>
                  <a:ext uri="{FF2B5EF4-FFF2-40B4-BE49-F238E27FC236}">
                    <a16:creationId xmlns:a16="http://schemas.microsoft.com/office/drawing/2014/main" xmlns="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Овал 51">
                <a:extLst>
                  <a:ext uri="{FF2B5EF4-FFF2-40B4-BE49-F238E27FC236}">
                    <a16:creationId xmlns:a16="http://schemas.microsoft.com/office/drawing/2014/main" xmlns="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Полилиния 52">
                <a:extLst>
                  <a:ext uri="{FF2B5EF4-FFF2-40B4-BE49-F238E27FC236}">
                    <a16:creationId xmlns:a16="http://schemas.microsoft.com/office/drawing/2014/main" xmlns="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Полилиния 53">
                <a:extLst>
                  <a:ext uri="{FF2B5EF4-FFF2-40B4-BE49-F238E27FC236}">
                    <a16:creationId xmlns:a16="http://schemas.microsoft.com/office/drawing/2014/main" xmlns="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Полилиния 54">
                <a:extLst>
                  <a:ext uri="{FF2B5EF4-FFF2-40B4-BE49-F238E27FC236}">
                    <a16:creationId xmlns:a16="http://schemas.microsoft.com/office/drawing/2014/main" xmlns="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Овал 55">
                <a:extLst>
                  <a:ext uri="{FF2B5EF4-FFF2-40B4-BE49-F238E27FC236}">
                    <a16:creationId xmlns:a16="http://schemas.microsoft.com/office/drawing/2014/main" xmlns="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Полилиния 56">
                <a:extLst>
                  <a:ext uri="{FF2B5EF4-FFF2-40B4-BE49-F238E27FC236}">
                    <a16:creationId xmlns:a16="http://schemas.microsoft.com/office/drawing/2014/main" xmlns="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Полилиния 57">
                <a:extLst>
                  <a:ext uri="{FF2B5EF4-FFF2-40B4-BE49-F238E27FC236}">
                    <a16:creationId xmlns:a16="http://schemas.microsoft.com/office/drawing/2014/main" xmlns="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Полилиния 58">
                <a:extLst>
                  <a:ext uri="{FF2B5EF4-FFF2-40B4-BE49-F238E27FC236}">
                    <a16:creationId xmlns:a16="http://schemas.microsoft.com/office/drawing/2014/main" xmlns="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Овал 59">
                <a:extLst>
                  <a:ext uri="{FF2B5EF4-FFF2-40B4-BE49-F238E27FC236}">
                    <a16:creationId xmlns:a16="http://schemas.microsoft.com/office/drawing/2014/main" xmlns="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Полилиния 60">
                <a:extLst>
                  <a:ext uri="{FF2B5EF4-FFF2-40B4-BE49-F238E27FC236}">
                    <a16:creationId xmlns:a16="http://schemas.microsoft.com/office/drawing/2014/main" xmlns="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Линия 61">
                <a:extLst>
                  <a:ext uri="{FF2B5EF4-FFF2-40B4-BE49-F238E27FC236}">
                    <a16:creationId xmlns:a16="http://schemas.microsoft.com/office/drawing/2014/main" xmlns="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Линия 62">
                <a:extLst>
                  <a:ext uri="{FF2B5EF4-FFF2-40B4-BE49-F238E27FC236}">
                    <a16:creationId xmlns:a16="http://schemas.microsoft.com/office/drawing/2014/main" xmlns="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xmlns="" id="{E522F3F9-ECF0-4D2A-9244-1942DCB20E98}"/>
                </a:ext>
              </a:extLst>
            </p:cNvPr>
            <p:cNvSpPr/>
            <p:nvPr/>
          </p:nvSpPr>
          <p:spPr>
            <a:xfrm>
              <a:off x="8578718" y="4554108"/>
              <a:ext cx="2488295" cy="64633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Обучение и развитие </a:t>
              </a:r>
              <a:r>
                <a:rPr lang="ru-RU" sz="1400" dirty="0" smtClean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педагогических кадров</a:t>
              </a:r>
              <a:r>
                <a:rPr lang="ru-RU" sz="1400" dirty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, повышение их квалификации до уровня, необходимого учебному заведению</a:t>
              </a:r>
              <a:endParaRPr lang="ru-RU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204" name="Группа 203" descr="Это изображение содержит значок трех человек и символа, который отображает подключение к Интернету. ">
            <a:extLst>
              <a:ext uri="{FF2B5EF4-FFF2-40B4-BE49-F238E27FC236}">
                <a16:creationId xmlns:a16="http://schemas.microsoft.com/office/drawing/2014/main" xmlns="" id="{BCE3CAEB-5C3F-4903-9D74-1EC0A2984EE9}"/>
              </a:ext>
            </a:extLst>
          </p:cNvPr>
          <p:cNvGrpSpPr/>
          <p:nvPr/>
        </p:nvGrpSpPr>
        <p:grpSpPr>
          <a:xfrm>
            <a:off x="7076376" y="3681080"/>
            <a:ext cx="4699275" cy="861774"/>
            <a:chOff x="7999616" y="5542207"/>
            <a:chExt cx="3067397" cy="861774"/>
          </a:xfrm>
        </p:grpSpPr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xmlns="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Овал 268">
                <a:extLst>
                  <a:ext uri="{FF2B5EF4-FFF2-40B4-BE49-F238E27FC236}">
                    <a16:creationId xmlns:a16="http://schemas.microsoft.com/office/drawing/2014/main" xmlns="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Полилиния 269">
                <a:extLst>
                  <a:ext uri="{FF2B5EF4-FFF2-40B4-BE49-F238E27FC236}">
                    <a16:creationId xmlns:a16="http://schemas.microsoft.com/office/drawing/2014/main" xmlns="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Овал 270">
                <a:extLst>
                  <a:ext uri="{FF2B5EF4-FFF2-40B4-BE49-F238E27FC236}">
                    <a16:creationId xmlns:a16="http://schemas.microsoft.com/office/drawing/2014/main" xmlns="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Полилиния 271">
                <a:extLst>
                  <a:ext uri="{FF2B5EF4-FFF2-40B4-BE49-F238E27FC236}">
                    <a16:creationId xmlns:a16="http://schemas.microsoft.com/office/drawing/2014/main" xmlns="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Овал 272">
                <a:extLst>
                  <a:ext uri="{FF2B5EF4-FFF2-40B4-BE49-F238E27FC236}">
                    <a16:creationId xmlns:a16="http://schemas.microsoft.com/office/drawing/2014/main" xmlns="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Полилиния 273">
                <a:extLst>
                  <a:ext uri="{FF2B5EF4-FFF2-40B4-BE49-F238E27FC236}">
                    <a16:creationId xmlns:a16="http://schemas.microsoft.com/office/drawing/2014/main" xmlns="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Полилиния 274">
                <a:extLst>
                  <a:ext uri="{FF2B5EF4-FFF2-40B4-BE49-F238E27FC236}">
                    <a16:creationId xmlns:a16="http://schemas.microsoft.com/office/drawing/2014/main" xmlns="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Полилиния 275">
                <a:extLst>
                  <a:ext uri="{FF2B5EF4-FFF2-40B4-BE49-F238E27FC236}">
                    <a16:creationId xmlns:a16="http://schemas.microsoft.com/office/drawing/2014/main" xmlns="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Полилиния 276">
                <a:extLst>
                  <a:ext uri="{FF2B5EF4-FFF2-40B4-BE49-F238E27FC236}">
                    <a16:creationId xmlns:a16="http://schemas.microsoft.com/office/drawing/2014/main" xmlns="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xmlns="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86177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Выявление, изучение и распространение наиболее ценного опыта педагогической, </a:t>
              </a:r>
              <a:r>
                <a:rPr lang="ru-RU" sz="1400" dirty="0" smtClean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инновационной </a:t>
              </a:r>
              <a:r>
                <a:rPr lang="ru-RU" sz="1400" dirty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и другой деятельности членов </a:t>
              </a:r>
              <a:r>
                <a:rPr lang="ru-RU" sz="1400" dirty="0" err="1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педколлектива</a:t>
              </a:r>
              <a:endParaRPr lang="ru-RU" sz="1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xmlns="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grpSp>
        <p:nvGrpSpPr>
          <p:cNvPr id="113" name="Группа 112" descr="Это изображение содержит значок трех человек и символа, который отображает подключение к Интернету. ">
            <a:extLst>
              <a:ext uri="{FF2B5EF4-FFF2-40B4-BE49-F238E27FC236}">
                <a16:creationId xmlns:a16="http://schemas.microsoft.com/office/drawing/2014/main" xmlns="" id="{BCE3CAEB-5C3F-4903-9D74-1EC0A2984EE9}"/>
              </a:ext>
            </a:extLst>
          </p:cNvPr>
          <p:cNvGrpSpPr/>
          <p:nvPr/>
        </p:nvGrpSpPr>
        <p:grpSpPr>
          <a:xfrm>
            <a:off x="7110425" y="4698253"/>
            <a:ext cx="4699275" cy="646331"/>
            <a:chOff x="7999616" y="5542207"/>
            <a:chExt cx="3067397" cy="646331"/>
          </a:xfrm>
        </p:grpSpPr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xmlns="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16" name="Овал 268">
                <a:extLst>
                  <a:ext uri="{FF2B5EF4-FFF2-40B4-BE49-F238E27FC236}">
                    <a16:creationId xmlns:a16="http://schemas.microsoft.com/office/drawing/2014/main" xmlns="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7" name="Полилиния 269">
                <a:extLst>
                  <a:ext uri="{FF2B5EF4-FFF2-40B4-BE49-F238E27FC236}">
                    <a16:creationId xmlns:a16="http://schemas.microsoft.com/office/drawing/2014/main" xmlns="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0" name="Овал 270">
                <a:extLst>
                  <a:ext uri="{FF2B5EF4-FFF2-40B4-BE49-F238E27FC236}">
                    <a16:creationId xmlns:a16="http://schemas.microsoft.com/office/drawing/2014/main" xmlns="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1" name="Полилиния 271">
                <a:extLst>
                  <a:ext uri="{FF2B5EF4-FFF2-40B4-BE49-F238E27FC236}">
                    <a16:creationId xmlns:a16="http://schemas.microsoft.com/office/drawing/2014/main" xmlns="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2" name="Овал 272">
                <a:extLst>
                  <a:ext uri="{FF2B5EF4-FFF2-40B4-BE49-F238E27FC236}">
                    <a16:creationId xmlns:a16="http://schemas.microsoft.com/office/drawing/2014/main" xmlns="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" name="Полилиния 273">
                <a:extLst>
                  <a:ext uri="{FF2B5EF4-FFF2-40B4-BE49-F238E27FC236}">
                    <a16:creationId xmlns:a16="http://schemas.microsoft.com/office/drawing/2014/main" xmlns="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5" name="Полилиния 274">
                <a:extLst>
                  <a:ext uri="{FF2B5EF4-FFF2-40B4-BE49-F238E27FC236}">
                    <a16:creationId xmlns:a16="http://schemas.microsoft.com/office/drawing/2014/main" xmlns="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6" name="Полилиния 275">
                <a:extLst>
                  <a:ext uri="{FF2B5EF4-FFF2-40B4-BE49-F238E27FC236}">
                    <a16:creationId xmlns:a16="http://schemas.microsoft.com/office/drawing/2014/main" xmlns="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7" name="Полилиния 276">
                <a:extLst>
                  <a:ext uri="{FF2B5EF4-FFF2-40B4-BE49-F238E27FC236}">
                    <a16:creationId xmlns:a16="http://schemas.microsoft.com/office/drawing/2014/main" xmlns="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64633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1400" dirty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Подготовка методического обеспечения для осуществления образовательного </a:t>
              </a:r>
              <a:r>
                <a:rPr lang="ru-RU" sz="1400" dirty="0" smtClean="0">
                  <a:solidFill>
                    <a:srgbClr val="000000"/>
                  </a:solidFill>
                  <a:latin typeface="PT Astra Serif" panose="020A0603040505020204" pitchFamily="18" charset="-52"/>
                  <a:ea typeface="Times New Roman" panose="02020603050405020304" pitchFamily="18" charset="0"/>
                  <a:cs typeface="Helvetica" panose="020B0604020202020204" pitchFamily="34" charset="0"/>
                </a:rPr>
                <a:t>процесса в инновационной деятельности</a:t>
              </a:r>
              <a:endParaRPr lang="ru-RU" sz="1400" i="1" dirty="0">
                <a:solidFill>
                  <a:srgbClr val="002060"/>
                </a:solidFill>
                <a:latin typeface="Calibri Light" panose="020F0302020204030204"/>
                <a:cs typeface="Segoe UI" panose="020B0502040204020203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84792" y="136779"/>
            <a:ext cx="8822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anose="020B0502040204020203" pitchFamily="34" charset="0"/>
              </a:rPr>
              <a:t>Обновление программно-методического </a:t>
            </a:r>
            <a:r>
              <a:rPr lang="ru-RU" sz="2800" b="1" dirty="0" smtClean="0">
                <a:solidFill>
                  <a:srgbClr val="99336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egoe UI" panose="020B0502040204020203" pitchFamily="34" charset="0"/>
              </a:rPr>
              <a:t>обеспечения</a:t>
            </a:r>
            <a:endParaRPr lang="ru-RU" sz="2800" b="1" dirty="0">
              <a:solidFill>
                <a:srgbClr val="99336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egoe UI" panose="020B0502040204020203" pitchFamily="34" charset="0"/>
            </a:endParaRPr>
          </a:p>
        </p:txBody>
      </p:sp>
      <p:sp>
        <p:nvSpPr>
          <p:cNvPr id="128" name="Надпись 106">
            <a:extLst>
              <a:ext uri="{FF2B5EF4-FFF2-40B4-BE49-F238E27FC236}">
                <a16:creationId xmlns:a16="http://schemas.microsoft.com/office/drawing/2014/main" xmlns="" id="{54EA7ED5-6E34-4D47-91B6-F78F5F8B4C6E}"/>
              </a:ext>
            </a:extLst>
          </p:cNvPr>
          <p:cNvSpPr txBox="1"/>
          <p:nvPr/>
        </p:nvSpPr>
        <p:spPr>
          <a:xfrm>
            <a:off x="301691" y="1301436"/>
            <a:ext cx="1731079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025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992</Words>
  <Application>Microsoft Office PowerPoint</Application>
  <PresentationFormat>Произвольный</PresentationFormat>
  <Paragraphs>200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 с информацией о кадрах</vt:lpstr>
      <vt:lpstr>Слайд 2 с информацией о кадрах</vt:lpstr>
      <vt:lpstr>Слайд 3 с информацией о кадрах</vt:lpstr>
      <vt:lpstr>Слайд 3 с информацией о кадрах</vt:lpstr>
      <vt:lpstr>Слайд 3 с информацией о кадрах</vt:lpstr>
      <vt:lpstr>Слайд 6 с информацией о кадрах</vt:lpstr>
      <vt:lpstr>Слайд 4 с информацией о кадрах</vt:lpstr>
      <vt:lpstr>Слайд 7 с информацией о кадрах</vt:lpstr>
      <vt:lpstr>Слайд 5 с информацией о кадрах</vt:lpstr>
      <vt:lpstr>Слайд 8 с информацией о кадрах</vt:lpstr>
      <vt:lpstr>Слайд 2 с информацией о кадрах</vt:lpstr>
      <vt:lpstr>Слайд 9 с информацией о кадрах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2020-11-17T07:40:30Z</dcterms:created>
  <dcterms:modified xsi:type="dcterms:W3CDTF">2021-01-12T06:46:18Z</dcterms:modified>
</cp:coreProperties>
</file>