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64" r:id="rId4"/>
    <p:sldId id="258" r:id="rId5"/>
    <p:sldId id="259" r:id="rId6"/>
    <p:sldId id="260" r:id="rId7"/>
    <p:sldId id="268" r:id="rId8"/>
    <p:sldId id="261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6" r:id="rId18"/>
    <p:sldId id="274" r:id="rId19"/>
    <p:sldId id="275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2319"/>
    <a:srgbClr val="173A8D"/>
    <a:srgbClr val="003374"/>
    <a:srgbClr val="C9A093"/>
    <a:srgbClr val="F1F1F1"/>
    <a:srgbClr val="385592"/>
    <a:srgbClr val="3A5896"/>
    <a:srgbClr val="1D3C7A"/>
    <a:srgbClr val="213969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94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E9F9F-A0B5-410B-80C8-D9D3FF5786CB}">
      <dsp:nvSpPr>
        <dsp:cNvPr id="0" name=""/>
        <dsp:cNvSpPr/>
      </dsp:nvSpPr>
      <dsp:spPr>
        <a:xfrm rot="21300000">
          <a:off x="24148" y="1908042"/>
          <a:ext cx="7820939" cy="895615"/>
        </a:xfrm>
        <a:prstGeom prst="mathMinus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11953-BB6A-4162-9C38-8AC044208667}">
      <dsp:nvSpPr>
        <dsp:cNvPr id="0" name=""/>
        <dsp:cNvSpPr/>
      </dsp:nvSpPr>
      <dsp:spPr>
        <a:xfrm>
          <a:off x="944308" y="235585"/>
          <a:ext cx="2360771" cy="1884680"/>
        </a:xfrm>
        <a:prstGeom prst="down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7995E-573F-4B56-A0D8-6DC727E171D3}">
      <dsp:nvSpPr>
        <dsp:cNvPr id="0" name=""/>
        <dsp:cNvSpPr/>
      </dsp:nvSpPr>
      <dsp:spPr>
        <a:xfrm>
          <a:off x="4170695" y="0"/>
          <a:ext cx="2518155" cy="197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Христианские черты</a:t>
          </a:r>
        </a:p>
      </dsp:txBody>
      <dsp:txXfrm>
        <a:off x="4170695" y="0"/>
        <a:ext cx="2518155" cy="1978914"/>
      </dsp:txXfrm>
    </dsp:sp>
    <dsp:sp modelId="{A6F1A48B-2688-48CC-ADAA-4D45CD8770EB}">
      <dsp:nvSpPr>
        <dsp:cNvPr id="0" name=""/>
        <dsp:cNvSpPr/>
      </dsp:nvSpPr>
      <dsp:spPr>
        <a:xfrm>
          <a:off x="4564157" y="2591435"/>
          <a:ext cx="2360771" cy="1884680"/>
        </a:xfrm>
        <a:prstGeom prst="upArrow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D46D7-70AF-4004-8FFF-9DC31B69861F}">
      <dsp:nvSpPr>
        <dsp:cNvPr id="0" name=""/>
        <dsp:cNvSpPr/>
      </dsp:nvSpPr>
      <dsp:spPr>
        <a:xfrm>
          <a:off x="1180385" y="2732786"/>
          <a:ext cx="2518155" cy="1978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Языческие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черты </a:t>
          </a:r>
        </a:p>
      </dsp:txBody>
      <dsp:txXfrm>
        <a:off x="1180385" y="2732786"/>
        <a:ext cx="2518155" cy="19789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AA87BD-16A7-4AAE-8628-A2D0FECDFE45}">
      <dsp:nvSpPr>
        <dsp:cNvPr id="0" name=""/>
        <dsp:cNvSpPr/>
      </dsp:nvSpPr>
      <dsp:spPr>
        <a:xfrm rot="16200000">
          <a:off x="552" y="446176"/>
          <a:ext cx="3819346" cy="3819346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Язык</a:t>
          </a:r>
        </a:p>
      </dsp:txBody>
      <dsp:txXfrm rot="5400000">
        <a:off x="553" y="1401012"/>
        <a:ext cx="3150960" cy="1909673"/>
      </dsp:txXfrm>
    </dsp:sp>
    <dsp:sp modelId="{3CDDBC64-8B40-475D-BBED-200E7FDCB12D}">
      <dsp:nvSpPr>
        <dsp:cNvPr id="0" name=""/>
        <dsp:cNvSpPr/>
      </dsp:nvSpPr>
      <dsp:spPr>
        <a:xfrm rot="5400000">
          <a:off x="4049337" y="446176"/>
          <a:ext cx="3819346" cy="3819346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Мышление</a:t>
          </a:r>
        </a:p>
      </dsp:txBody>
      <dsp:txXfrm rot="-5400000">
        <a:off x="4717724" y="1401013"/>
        <a:ext cx="3150960" cy="1909673"/>
      </dsp:txXfrm>
    </dsp:sp>
  </dsp:spTree>
</dsp:drawing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9144000" cy="1632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9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659" y="2769325"/>
            <a:ext cx="6385804" cy="258321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Итоговое собеседование</a:t>
            </a:r>
            <a:br>
              <a:rPr lang="ru-RU" sz="3200" b="1" dirty="0" smtClean="0"/>
            </a:br>
            <a:r>
              <a:rPr lang="ru-RU" sz="3200" b="1" dirty="0" smtClean="0"/>
              <a:t>в 9 классе: стратегия и тактика подготовки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 МБОУ ТСОШ </a:t>
            </a:r>
            <a:b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u="sng" dirty="0" smtClean="0">
                <a:latin typeface="Times New Roman" pitchFamily="18" charset="0"/>
                <a:cs typeface="Times New Roman" pitchFamily="18" charset="0"/>
              </a:rPr>
              <a:t>Яндуганова К.С.</a:t>
            </a:r>
            <a:endParaRPr lang="en-US" sz="1800" b="1" i="1" u="sng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499721"/>
            <a:ext cx="7839635" cy="133773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Типичные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ошибки при пересказе: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784384"/>
            <a:ext cx="7869891" cy="4711234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Неоправданно длинные паузы в речи;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Искажения в произношении имён собственных и терминов;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Фактические ошибки при пересказе;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Сжатый пересказ вместо подробного;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Пропуски важных микротем текста;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Отсутствие логично включать высказывание в пересказ;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Ошибка в цитировании.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947" y="507841"/>
            <a:ext cx="7839635" cy="13377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Советы по подготовке к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пересказу текста: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1605" y="1950638"/>
            <a:ext cx="7869891" cy="471123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 части «Для заметок» выделить количество микротем.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Записать ключевые слова каждой микротемы для передачи основного смысла.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Определить микротему, содержание которой можно дополнить приведённым в задании высказыванием.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Записать имена собственные, даты, чтобы не допустить фактические ошибки.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052" y="498765"/>
            <a:ext cx="7839635" cy="13377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Способы включения высказывания в текст: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853656"/>
            <a:ext cx="7869891" cy="471123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/>
              <a:t>Предложения с прямой речью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Сергей Павлович Королёв сказал о Гагарине: «Он дал людям веру в их собственные силы, в их возможности, дал силу идти увереннее, смелее к своей мечте… Это – Прометеево деяние…» 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Предложения с косвенной речью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Сергей Павлович Королёв сказал, что Гагарин дал людям веру в их собственные силы и возможности, сделал людей более смелыми. 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 Предложения с вводными конструкциями</a:t>
            </a:r>
          </a:p>
          <a:p>
            <a:pPr>
              <a:buNone/>
            </a:pPr>
            <a:r>
              <a:rPr lang="ru-RU" dirty="0" smtClean="0"/>
              <a:t>        По словам Сергея Павловича Королёва, Юрий Гагарин «дал людям веру в их собственные силы, в их возможности».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Пересказ + речевое клише: 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Удивительно точно об этом человеке (назвать) было сказано известным писателем ФИО… : «высказывание»;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Говоря об этом удивительном человеке, нельзя не вспомнить высказывание ФИО: «высказывание»;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Всё то, о чём мы сейчас говорили, находит подтверждение в словах ФИО, который сказал: «высказывание»;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Оценивая вклад  ФИО (имя героя текста) в …, ФИО (автор цитаты) говорил: «высказывание»;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 Как утверждал ФИО (автор цитаты), «высказывание»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ФИО (автор цитаты) считал, что  «высказывание» и т.п.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761" y="484910"/>
            <a:ext cx="7839635" cy="133773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3. Монологическое высказывание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6582" y="2078181"/>
            <a:ext cx="7808768" cy="4098781"/>
          </a:xfrm>
        </p:spPr>
        <p:txBody>
          <a:bodyPr/>
          <a:lstStyle/>
          <a:p>
            <a:pPr indent="395288">
              <a:buNone/>
            </a:pPr>
            <a:r>
              <a:rPr lang="ru-RU" dirty="0" smtClean="0"/>
              <a:t>Построение монологического высказывания на одну из предложенных тем:</a:t>
            </a:r>
          </a:p>
          <a:p>
            <a:pPr indent="395288"/>
            <a:r>
              <a:rPr lang="ru-RU" dirty="0" smtClean="0"/>
              <a:t>Описание</a:t>
            </a:r>
          </a:p>
          <a:p>
            <a:pPr indent="395288"/>
            <a:r>
              <a:rPr lang="ru-RU" dirty="0" smtClean="0"/>
              <a:t>Повествование</a:t>
            </a:r>
          </a:p>
          <a:p>
            <a:pPr indent="395288"/>
            <a:r>
              <a:rPr lang="ru-RU" dirty="0" smtClean="0"/>
              <a:t>Рассуждение </a:t>
            </a:r>
          </a:p>
          <a:p>
            <a:pPr indent="395288">
              <a:buNone/>
            </a:pPr>
            <a:r>
              <a:rPr lang="ru-RU" dirty="0" smtClean="0"/>
              <a:t>Время подготовки  - 1 минута.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289" y="586194"/>
            <a:ext cx="7839635" cy="13377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Советы для легкого решения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задания 3:  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7309" y="2022763"/>
            <a:ext cx="7878041" cy="4514418"/>
          </a:xfrm>
        </p:spPr>
        <p:txBody>
          <a:bodyPr>
            <a:normAutofit fontScale="77500" lnSpcReduction="20000"/>
          </a:bodyPr>
          <a:lstStyle/>
          <a:p>
            <a:pPr indent="492125">
              <a:buFont typeface="+mj-lt"/>
              <a:buAutoNum type="arabicPeriod"/>
            </a:pPr>
            <a:r>
              <a:rPr lang="ru-RU" dirty="0" smtClean="0"/>
              <a:t>Выделить на снимке главное и второстепенное. Обязательно</a:t>
            </a:r>
            <a:r>
              <a:rPr lang="ru-RU" i="1" dirty="0" smtClean="0"/>
              <a:t> с</a:t>
            </a:r>
            <a:r>
              <a:rPr lang="ru-RU" dirty="0" smtClean="0"/>
              <a:t>вязать свои ответы с темой </a:t>
            </a:r>
            <a:r>
              <a:rPr lang="ru-RU" b="1" u="sng" dirty="0" smtClean="0"/>
              <a:t>описания</a:t>
            </a:r>
            <a:r>
              <a:rPr lang="ru-RU" dirty="0" smtClean="0"/>
              <a:t>!</a:t>
            </a:r>
          </a:p>
          <a:p>
            <a:pPr indent="492125">
              <a:buFont typeface="+mj-lt"/>
              <a:buAutoNum type="arabicPeriod"/>
            </a:pPr>
            <a:r>
              <a:rPr lang="ru-RU" dirty="0" smtClean="0"/>
              <a:t>Выбрать одно из событий из своей жизни, о котором будете </a:t>
            </a:r>
            <a:r>
              <a:rPr lang="ru-RU" b="1" u="sng" dirty="0" smtClean="0"/>
              <a:t>рассказывать</a:t>
            </a:r>
            <a:r>
              <a:rPr lang="ru-RU" dirty="0" smtClean="0"/>
              <a:t>.</a:t>
            </a:r>
          </a:p>
          <a:p>
            <a:pPr indent="492125">
              <a:buFont typeface="+mj-lt"/>
              <a:buAutoNum type="arabicPeriod"/>
            </a:pPr>
            <a:r>
              <a:rPr lang="ru-RU" dirty="0" smtClean="0"/>
              <a:t>Вспомнить, как строится текст-</a:t>
            </a:r>
            <a:r>
              <a:rPr lang="ru-RU" b="1" u="sng" dirty="0" smtClean="0"/>
              <a:t>рассуждение</a:t>
            </a:r>
            <a:r>
              <a:rPr lang="ru-RU" dirty="0" smtClean="0"/>
              <a:t>. Сформулируйте </a:t>
            </a:r>
            <a:r>
              <a:rPr lang="ru-RU" i="1" dirty="0" smtClean="0"/>
              <a:t>тезис</a:t>
            </a:r>
            <a:r>
              <a:rPr lang="ru-RU" dirty="0" smtClean="0"/>
              <a:t> (мысль, которую вы будете обосновывать), подберите </a:t>
            </a:r>
            <a:r>
              <a:rPr lang="ru-RU" i="1" dirty="0" smtClean="0"/>
              <a:t>доказательства</a:t>
            </a:r>
            <a:r>
              <a:rPr lang="ru-RU" dirty="0" smtClean="0"/>
              <a:t> (примеры, которыми подтверждается тезис), сделайте </a:t>
            </a:r>
            <a:r>
              <a:rPr lang="ru-RU" i="1" dirty="0" smtClean="0"/>
              <a:t>вывод</a:t>
            </a:r>
            <a:r>
              <a:rPr lang="ru-RU" dirty="0" smtClean="0"/>
              <a:t>.</a:t>
            </a:r>
          </a:p>
          <a:p>
            <a:pPr indent="492125">
              <a:buFont typeface="+mj-lt"/>
              <a:buAutoNum type="arabicPeriod"/>
            </a:pPr>
            <a:r>
              <a:rPr lang="ru-RU" dirty="0" smtClean="0"/>
              <a:t>Обратить внимание на примерный план, предложенный в карточке участника собеседования. Постараться включить все пункты этого плана в свой ответ. </a:t>
            </a:r>
          </a:p>
          <a:p>
            <a:pPr indent="492125">
              <a:buFont typeface="+mj-lt"/>
              <a:buAutoNum type="arabicPeriod"/>
            </a:pPr>
            <a:r>
              <a:rPr lang="ru-RU" dirty="0" smtClean="0"/>
              <a:t>Не забывать о количественном показателе: не менее 10 фраз. </a:t>
            </a:r>
          </a:p>
          <a:p>
            <a:pPr indent="492125">
              <a:buFont typeface="+mj-lt"/>
              <a:buAutoNum type="arabicPeriod"/>
            </a:pPr>
            <a:r>
              <a:rPr lang="ru-RU" dirty="0" smtClean="0"/>
              <a:t>Использовать предикативные структуры.</a:t>
            </a:r>
          </a:p>
          <a:p>
            <a:pPr indent="492125">
              <a:buNone/>
            </a:pPr>
            <a:endParaRPr lang="ru-RU" dirty="0" smtClean="0"/>
          </a:p>
          <a:p>
            <a:pPr indent="492125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623456"/>
            <a:ext cx="7839635" cy="133773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4. Диалог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7309" y="2495982"/>
            <a:ext cx="7878041" cy="436201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Ведение диалога с экзаменатором-собеседником по теме монологического высказывания.</a:t>
            </a:r>
          </a:p>
          <a:p>
            <a:pPr algn="ctr">
              <a:buNone/>
            </a:pPr>
            <a:r>
              <a:rPr lang="ru-RU" dirty="0" smtClean="0"/>
              <a:t>Количество вопросов – 4-5; все зависит от ситуации.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595746"/>
            <a:ext cx="7839635" cy="13377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Типичные ошибки при выполнении заданий 3, 4: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9314" y="2146766"/>
            <a:ext cx="7869891" cy="4711234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Даются только ответы на вопросы, данные в задании, вместо создания цельного текста;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Маленький объём монологического высказывания (5-7 фраз);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Большое количество неоправданных пауз в речи;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Большое количество речевых и грамматических ошибок.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25" y="540329"/>
            <a:ext cx="7839635" cy="13377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Советы для легкого решения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задания 4: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1" y="1898073"/>
            <a:ext cx="7905750" cy="4278890"/>
          </a:xfrm>
        </p:spPr>
        <p:txBody>
          <a:bodyPr>
            <a:normAutofit fontScale="85000" lnSpcReduction="10000"/>
          </a:bodyPr>
          <a:lstStyle/>
          <a:p>
            <a:pPr>
              <a:buAutoNum type="arabicPeriod"/>
            </a:pPr>
            <a:r>
              <a:rPr lang="ru-RU" dirty="0" smtClean="0"/>
              <a:t>Внимательно выслушайте вопрос.</a:t>
            </a:r>
          </a:p>
          <a:p>
            <a:pPr>
              <a:buAutoNum type="arabicPeriod"/>
            </a:pPr>
            <a:r>
              <a:rPr lang="ru-RU" dirty="0" smtClean="0"/>
              <a:t> В каждом вопросе выделите ключевые слова, которые будут использованы в вашем ответе.</a:t>
            </a:r>
          </a:p>
          <a:p>
            <a:pPr>
              <a:buAutoNum type="arabicPeriod"/>
            </a:pPr>
            <a:r>
              <a:rPr lang="ru-RU" dirty="0" smtClean="0"/>
              <a:t> Избегайте односложных ответов: </a:t>
            </a:r>
            <a:r>
              <a:rPr lang="ru-RU" i="1" dirty="0" smtClean="0"/>
              <a:t>да, нет, конечно</a:t>
            </a:r>
            <a:r>
              <a:rPr lang="ru-RU" dirty="0" smtClean="0"/>
              <a:t> и т.п.</a:t>
            </a:r>
          </a:p>
          <a:p>
            <a:pPr>
              <a:buAutoNum type="arabicPeriod"/>
            </a:pPr>
            <a:r>
              <a:rPr lang="ru-RU" dirty="0" smtClean="0"/>
              <a:t> Чтобы избежать односложных ответов, используйте сложноподчинённые предложения с придаточными причины, условия, следствия.</a:t>
            </a:r>
          </a:p>
          <a:p>
            <a:pPr>
              <a:buAutoNum type="arabicPeriod"/>
            </a:pPr>
            <a:r>
              <a:rPr lang="ru-RU" dirty="0" smtClean="0"/>
              <a:t> Смягчайте категоричность своих утверждений вводными словами: </a:t>
            </a:r>
            <a:r>
              <a:rPr lang="ru-RU" i="1" dirty="0" smtClean="0"/>
              <a:t>я думаю; как мне кажется; по-видимому</a:t>
            </a:r>
            <a:r>
              <a:rPr lang="ru-RU" dirty="0" smtClean="0"/>
              <a:t> и т.п.</a:t>
            </a:r>
          </a:p>
          <a:p>
            <a:pPr>
              <a:buAutoNum type="arabicPeriod"/>
            </a:pPr>
            <a:r>
              <a:rPr lang="ru-RU" dirty="0" smtClean="0"/>
              <a:t> Особое внимание обратите на  вопросы,    требующие развёрнутого ответа (Что Вы посоветуете…?).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 Используйте средний темп речи, который позволяет продумывать продолжение речи.</a:t>
            </a:r>
          </a:p>
          <a:p>
            <a:pPr>
              <a:buNone/>
            </a:pPr>
            <a:r>
              <a:rPr lang="ru-RU" dirty="0" smtClean="0"/>
              <a:t>8. Избегайте длительных пауз.</a:t>
            </a:r>
          </a:p>
          <a:p>
            <a:pPr>
              <a:buNone/>
            </a:pPr>
            <a:r>
              <a:rPr lang="ru-RU" dirty="0" smtClean="0"/>
              <a:t>9. Следите за правильностью и чистотой речи. Избегайте слов-паразитов.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45844" y="431075"/>
            <a:ext cx="7839635" cy="133773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Модель итогового собеседования: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718457" y="1933303"/>
            <a:ext cx="7796893" cy="4243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Ученик – учитель   </a:t>
            </a:r>
            <a:r>
              <a:rPr lang="ru-RU" dirty="0" smtClean="0"/>
              <a:t>(ведётся аудиозапись)</a:t>
            </a:r>
          </a:p>
          <a:p>
            <a:pPr>
              <a:buNone/>
            </a:pPr>
            <a:r>
              <a:rPr lang="ru-RU" dirty="0" smtClean="0"/>
              <a:t>15 минут на экзаменуемого. (30 минут для ОВЗ)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4 задания:</a:t>
            </a:r>
          </a:p>
          <a:p>
            <a:pPr>
              <a:buNone/>
            </a:pPr>
            <a:r>
              <a:rPr lang="ru-RU" b="1" dirty="0" smtClean="0"/>
              <a:t>1. Выразительное чтение</a:t>
            </a:r>
          </a:p>
          <a:p>
            <a:pPr>
              <a:buNone/>
            </a:pPr>
            <a:r>
              <a:rPr lang="ru-RU" b="1" dirty="0" smtClean="0"/>
              <a:t>2. Пересказ текста с включением приведенного высказывания</a:t>
            </a:r>
          </a:p>
          <a:p>
            <a:pPr>
              <a:buNone/>
            </a:pPr>
            <a:r>
              <a:rPr lang="ru-RU" b="1" dirty="0" smtClean="0"/>
              <a:t>3. Монологическое высказывание</a:t>
            </a:r>
          </a:p>
          <a:p>
            <a:pPr>
              <a:buNone/>
            </a:pPr>
            <a:r>
              <a:rPr lang="ru-RU" b="1" dirty="0" smtClean="0"/>
              <a:t>4. Диалог</a:t>
            </a:r>
          </a:p>
          <a:p>
            <a:pPr algn="ctr">
              <a:buNone/>
            </a:pPr>
            <a:r>
              <a:rPr lang="ru-RU" b="1" dirty="0" smtClean="0"/>
              <a:t>Зачёт: </a:t>
            </a:r>
            <a:r>
              <a:rPr lang="ru-RU" dirty="0" smtClean="0"/>
              <a:t>10 и более из 20 баллов. Для детей ОВЗ </a:t>
            </a:r>
            <a:r>
              <a:rPr lang="ru-RU" dirty="0" smtClean="0"/>
              <a:t>– 5 (зависит от группы).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034716"/>
            <a:ext cx="7869891" cy="514224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Удачи в подготовке к устному собеседованию!!!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095" y="391887"/>
            <a:ext cx="7839635" cy="133773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1.Выразительное чтение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59" y="1818426"/>
            <a:ext cx="7869891" cy="471123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Время на подготовку -  2 минуты.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Затем обучающийся читает текст вслух.</a:t>
            </a:r>
          </a:p>
          <a:p>
            <a:pPr algn="just">
              <a:buNone/>
            </a:pPr>
            <a:r>
              <a:rPr lang="ru-RU" dirty="0" smtClean="0"/>
              <a:t>     Проверяется понимание экзаменуемым содержание читаемого, которое проявляется в оформлении фонетической стороны устной речи, темпе чтения, соответствии интонации знакам препинания текста (пауза, словесное ударение, повышение-понижение громкости голоса), соблюдении орфоэпических и грамматических норм, отсутствии искажений слов.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969" y="535578"/>
            <a:ext cx="7839635" cy="13377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оценивания задания 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047" t="30936" r="33131" b="24868"/>
          <a:stretch>
            <a:fillRect/>
          </a:stretch>
        </p:blipFill>
        <p:spPr bwMode="auto">
          <a:xfrm>
            <a:off x="646113" y="2099674"/>
            <a:ext cx="7869237" cy="3442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1158" y="705395"/>
            <a:ext cx="7839635" cy="133773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Типичные ошибки учеников при чтении текста: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4648" y="1831489"/>
            <a:ext cx="7869891" cy="4711234"/>
          </a:xfrm>
        </p:spPr>
        <p:txBody>
          <a:bodyPr anchor="ctr"/>
          <a:lstStyle/>
          <a:p>
            <a:pPr lvl="0">
              <a:buNone/>
            </a:pPr>
            <a:r>
              <a:rPr lang="ru-RU" dirty="0" smtClean="0"/>
              <a:t>1. Отсутствие умения пользоваться дополнительными графическими обозначениями – орфоэпические ошибки допускаются в словах, в которых стоит знак ударения;</a:t>
            </a:r>
          </a:p>
          <a:p>
            <a:pPr lvl="0" algn="just">
              <a:buNone/>
            </a:pPr>
            <a:r>
              <a:rPr lang="ru-RU" dirty="0" smtClean="0"/>
              <a:t>2. Искажения в чтении имён собственных;</a:t>
            </a:r>
          </a:p>
          <a:p>
            <a:pPr lvl="0">
              <a:buNone/>
            </a:pPr>
            <a:r>
              <a:rPr lang="ru-RU" dirty="0" smtClean="0"/>
              <a:t>3. Наличие грамматических ошибок при склонении имён числительных;</a:t>
            </a:r>
          </a:p>
          <a:p>
            <a:pPr algn="just">
              <a:buNone/>
            </a:pPr>
            <a:r>
              <a:rPr lang="ru-RU" dirty="0" smtClean="0"/>
              <a:t>4. Слабое владение техникой чтения.</a:t>
            </a:r>
          </a:p>
          <a:p>
            <a:pPr lvl="0"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5051" y="318656"/>
            <a:ext cx="7839635" cy="133773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Пути решения: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 Использование различных форм работ по скорочтению, совершенствованию навыков выразительного чтения:</a:t>
            </a:r>
          </a:p>
          <a:p>
            <a:pPr marL="360363" indent="0">
              <a:buNone/>
            </a:pPr>
            <a:r>
              <a:rPr lang="ru-RU" dirty="0" smtClean="0"/>
              <a:t>1.1. Образец работы с партитурными знаками (логическое ударение, партитурные знаки, интонационная функция знаков препинания)</a:t>
            </a:r>
          </a:p>
          <a:p>
            <a:pPr marL="360363" indent="0">
              <a:buNone/>
            </a:pPr>
            <a:r>
              <a:rPr lang="ru-RU" dirty="0" smtClean="0"/>
              <a:t>1.2. Упражнения  для дикции</a:t>
            </a:r>
          </a:p>
          <a:p>
            <a:pPr marL="360363" indent="0">
              <a:buNone/>
            </a:pPr>
            <a:r>
              <a:rPr lang="ru-RU" dirty="0" smtClean="0"/>
              <a:t>1.3. Чтение чистоговорок и скороговорок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906" y="623456"/>
            <a:ext cx="7839635" cy="13377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Советы по подготовке к выразительному чтению: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7750" y="2146766"/>
            <a:ext cx="7869891" cy="471123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Постарайтесь представить то, о чём говорится в тексте.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Отметьте графически «сложные» места в тексте, на которые следует обратить особое внимание при чтении.</a:t>
            </a:r>
          </a:p>
          <a:p>
            <a:pPr>
              <a:buNone/>
            </a:pPr>
            <a:r>
              <a:rPr lang="ru-RU" dirty="0" smtClean="0"/>
              <a:t>3.    Подумайте, с какой целью вы будете читать этот текст, в чём будете убеждать своих слушателей.</a:t>
            </a:r>
          </a:p>
          <a:p>
            <a:pPr>
              <a:buNone/>
            </a:pPr>
            <a:r>
              <a:rPr lang="ru-RU" dirty="0" smtClean="0"/>
              <a:t>4.   Обращайте внимание на знаки препинания: они указывают на места логических пауз и их длительность.</a:t>
            </a:r>
          </a:p>
          <a:p>
            <a:pPr>
              <a:buNone/>
            </a:pPr>
            <a:r>
              <a:rPr lang="ru-RU" dirty="0" smtClean="0"/>
              <a:t>5.   Не торопитесь при чтении текста, выдерживайте средний темп речи.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6615" y="831275"/>
            <a:ext cx="7839635" cy="13377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2. Пересказ текста с включением приведенного высказывания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51164" y="2618509"/>
            <a:ext cx="7850332" cy="4057218"/>
          </a:xfrm>
        </p:spPr>
        <p:txBody>
          <a:bodyPr/>
          <a:lstStyle/>
          <a:p>
            <a:pPr indent="311150" algn="just">
              <a:buNone/>
            </a:pPr>
            <a:r>
              <a:rPr lang="ru-RU" dirty="0" smtClean="0"/>
              <a:t>Обучающийся должен подробно пересказать содержание текста, не упустив ни одну микротему, при этом уместно и логично  использовав предложенную после текста цитату.</a:t>
            </a:r>
          </a:p>
          <a:p>
            <a:pPr indent="311150" algn="ctr">
              <a:buNone/>
            </a:pPr>
            <a:r>
              <a:rPr lang="ru-RU" b="1" dirty="0" smtClean="0"/>
              <a:t>Время подготовки – 2 минуты.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761" y="332511"/>
            <a:ext cx="7839635" cy="13377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оценивания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пересказа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pic>
        <p:nvPicPr>
          <p:cNvPr id="8" name="Содержимое 7" descr="Снимок экрана 2021-12-20 20492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5782" y="1284783"/>
            <a:ext cx="5292436" cy="5462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589</TotalTime>
  <Words>916</Words>
  <Application>Microsoft Macintosh PowerPoint</Application>
  <PresentationFormat>Экран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    Итоговое собеседование в 9 классе: стратегия и тактика подготовки  Учитель русского языка и литературы МБОУ ТСОШ  Яндуганова К.С.</vt:lpstr>
      <vt:lpstr>Модель итогового собеседования:</vt:lpstr>
      <vt:lpstr>Задание 1.Выразительное чтение</vt:lpstr>
      <vt:lpstr>Критерии оценивания задания 1</vt:lpstr>
      <vt:lpstr>    Типичные ошибки учеников при чтении текста: </vt:lpstr>
      <vt:lpstr>Пути решения:</vt:lpstr>
      <vt:lpstr>Советы по подготовке к выразительному чтению:</vt:lpstr>
      <vt:lpstr>Задание 2. Пересказ текста с включением приведенного высказывания </vt:lpstr>
      <vt:lpstr>Критерии оценивания пересказа </vt:lpstr>
      <vt:lpstr>Типичные ошибки при пересказе:</vt:lpstr>
      <vt:lpstr>Советы по подготовке к пересказу текста:</vt:lpstr>
      <vt:lpstr>Способы включения высказывания в текст:</vt:lpstr>
      <vt:lpstr>Пересказ + речевое клише: </vt:lpstr>
      <vt:lpstr>Задание 3. Монологическое высказывание</vt:lpstr>
      <vt:lpstr>Советы для легкого решения задания 3:  </vt:lpstr>
      <vt:lpstr>Задание 4. Диалог</vt:lpstr>
      <vt:lpstr>Типичные ошибки при выполнении заданий 3, 4:</vt:lpstr>
      <vt:lpstr>Советы для легкого решения задания 4:</vt:lpstr>
      <vt:lpstr>Слайд 19</vt:lpstr>
      <vt:lpstr>Слайд 20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User</cp:lastModifiedBy>
  <cp:revision>56</cp:revision>
  <dcterms:created xsi:type="dcterms:W3CDTF">2016-11-18T14:12:19Z</dcterms:created>
  <dcterms:modified xsi:type="dcterms:W3CDTF">2021-12-21T10:51:55Z</dcterms:modified>
</cp:coreProperties>
</file>