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1674"/>
    <a:srgbClr val="FF00FF"/>
    <a:srgbClr val="0066FF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624" y="-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CEB972-4905-464B-996C-B9BC26D272B7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9AA11B8-DF8D-4F1C-8D7E-5A1B57CDC233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r>
            <a:rPr lang="ru-RU" sz="3600" b="1" i="1" dirty="0" smtClean="0">
              <a:solidFill>
                <a:srgbClr val="002060"/>
              </a:solidFill>
              <a:latin typeface="Gabriola" panose="04040605051002020D02" pitchFamily="82" charset="0"/>
            </a:rPr>
            <a:t>1. IT- Специалист</a:t>
          </a:r>
          <a:endParaRPr lang="ru-RU" sz="3600" b="1" i="1" dirty="0">
            <a:solidFill>
              <a:srgbClr val="002060"/>
            </a:solidFill>
            <a:latin typeface="Gabriola" panose="04040605051002020D02" pitchFamily="82" charset="0"/>
          </a:endParaRPr>
        </a:p>
      </dgm:t>
    </dgm:pt>
    <dgm:pt modelId="{4181C9A2-E316-45F8-961F-4DF8CADF6031}" type="parTrans" cxnId="{FD3736D7-5762-4F09-9F8A-D86A955614FC}">
      <dgm:prSet/>
      <dgm:spPr/>
      <dgm:t>
        <a:bodyPr/>
        <a:lstStyle/>
        <a:p>
          <a:endParaRPr lang="ru-RU"/>
        </a:p>
      </dgm:t>
    </dgm:pt>
    <dgm:pt modelId="{6A320052-A4D8-43E7-AD6D-9B4571CF0F7A}" type="sibTrans" cxnId="{FD3736D7-5762-4F09-9F8A-D86A955614FC}">
      <dgm:prSet/>
      <dgm:spPr/>
      <dgm:t>
        <a:bodyPr/>
        <a:lstStyle/>
        <a:p>
          <a:endParaRPr lang="ru-RU"/>
        </a:p>
      </dgm:t>
    </dgm:pt>
    <dgm:pt modelId="{EB5F2CFE-12C4-4014-97EB-F37115949D6A}">
      <dgm:prSet custT="1"/>
      <dgm:spPr/>
      <dgm:t>
        <a:bodyPr/>
        <a:lstStyle/>
        <a:p>
          <a:pPr rtl="0"/>
          <a:r>
            <a:rPr lang="ru-RU" sz="3600" b="1" i="1" dirty="0" smtClean="0">
              <a:solidFill>
                <a:srgbClr val="002060"/>
              </a:solidFill>
              <a:latin typeface="Gabriola" panose="04040605051002020D02" pitchFamily="82" charset="0"/>
            </a:rPr>
            <a:t>2.Инженер </a:t>
          </a:r>
          <a:endParaRPr lang="ru-RU" sz="3600" b="1" i="1" dirty="0">
            <a:solidFill>
              <a:srgbClr val="002060"/>
            </a:solidFill>
            <a:latin typeface="Gabriola" panose="04040605051002020D02" pitchFamily="82" charset="0"/>
          </a:endParaRPr>
        </a:p>
      </dgm:t>
    </dgm:pt>
    <dgm:pt modelId="{E7824825-6405-46B6-B324-9436ECC81249}" type="parTrans" cxnId="{54B55507-CC30-4F0F-B268-8879B0393609}">
      <dgm:prSet/>
      <dgm:spPr/>
      <dgm:t>
        <a:bodyPr/>
        <a:lstStyle/>
        <a:p>
          <a:endParaRPr lang="ru-RU"/>
        </a:p>
      </dgm:t>
    </dgm:pt>
    <dgm:pt modelId="{6E4C3946-A92E-41B2-9110-A516BF0B70BE}" type="sibTrans" cxnId="{54B55507-CC30-4F0F-B268-8879B0393609}">
      <dgm:prSet/>
      <dgm:spPr/>
      <dgm:t>
        <a:bodyPr/>
        <a:lstStyle/>
        <a:p>
          <a:endParaRPr lang="ru-RU"/>
        </a:p>
      </dgm:t>
    </dgm:pt>
    <dgm:pt modelId="{9969AA0D-8989-4A4D-AB1A-2A038B122393}">
      <dgm:prSet custT="1"/>
      <dgm:spPr/>
      <dgm:t>
        <a:bodyPr/>
        <a:lstStyle/>
        <a:p>
          <a:pPr rtl="0"/>
          <a:r>
            <a:rPr lang="ru-RU" sz="3600" b="1" i="1" dirty="0" smtClean="0">
              <a:solidFill>
                <a:srgbClr val="002060"/>
              </a:solidFill>
              <a:latin typeface="Gabriola" panose="04040605051002020D02" pitchFamily="82" charset="0"/>
            </a:rPr>
            <a:t>3. Педагог</a:t>
          </a:r>
          <a:endParaRPr lang="ru-RU" sz="3600" b="1" i="1" dirty="0">
            <a:solidFill>
              <a:srgbClr val="002060"/>
            </a:solidFill>
            <a:latin typeface="Gabriola" panose="04040605051002020D02" pitchFamily="82" charset="0"/>
          </a:endParaRPr>
        </a:p>
      </dgm:t>
    </dgm:pt>
    <dgm:pt modelId="{1BEC27FD-12AE-4BB3-B78F-F5F5D1291D7C}" type="parTrans" cxnId="{CB8DCEAE-340F-4641-9157-3198B9815A62}">
      <dgm:prSet/>
      <dgm:spPr/>
      <dgm:t>
        <a:bodyPr/>
        <a:lstStyle/>
        <a:p>
          <a:endParaRPr lang="ru-RU"/>
        </a:p>
      </dgm:t>
    </dgm:pt>
    <dgm:pt modelId="{D35B4339-146D-4770-8F4B-3C1502629AC7}" type="sibTrans" cxnId="{CB8DCEAE-340F-4641-9157-3198B9815A62}">
      <dgm:prSet/>
      <dgm:spPr/>
      <dgm:t>
        <a:bodyPr/>
        <a:lstStyle/>
        <a:p>
          <a:endParaRPr lang="ru-RU"/>
        </a:p>
      </dgm:t>
    </dgm:pt>
    <dgm:pt modelId="{229E4069-AAE2-4925-BC2A-6BA62D94C085}">
      <dgm:prSet custT="1"/>
      <dgm:spPr/>
      <dgm:t>
        <a:bodyPr/>
        <a:lstStyle/>
        <a:p>
          <a:pPr rtl="0"/>
          <a:r>
            <a:rPr lang="ru-RU" sz="3600" b="1" i="1" dirty="0" smtClean="0">
              <a:solidFill>
                <a:srgbClr val="002060"/>
              </a:solidFill>
              <a:latin typeface="Gabriola" panose="04040605051002020D02" pitchFamily="82" charset="0"/>
            </a:rPr>
            <a:t>4. Юрист</a:t>
          </a:r>
        </a:p>
      </dgm:t>
    </dgm:pt>
    <dgm:pt modelId="{8DCFE4C8-BC1F-4858-B30C-82D1BE88AE36}" type="parTrans" cxnId="{5388E149-4A62-4921-BDA8-02407DF2C335}">
      <dgm:prSet/>
      <dgm:spPr/>
      <dgm:t>
        <a:bodyPr/>
        <a:lstStyle/>
        <a:p>
          <a:endParaRPr lang="ru-RU"/>
        </a:p>
      </dgm:t>
    </dgm:pt>
    <dgm:pt modelId="{1EC14842-1483-4377-9D3A-451FF15EA323}" type="sibTrans" cxnId="{5388E149-4A62-4921-BDA8-02407DF2C335}">
      <dgm:prSet/>
      <dgm:spPr/>
      <dgm:t>
        <a:bodyPr/>
        <a:lstStyle/>
        <a:p>
          <a:endParaRPr lang="ru-RU"/>
        </a:p>
      </dgm:t>
    </dgm:pt>
    <dgm:pt modelId="{C2796F0D-073C-4EEB-939E-8EC2099F1E44}">
      <dgm:prSet custT="1"/>
      <dgm:spPr/>
      <dgm:t>
        <a:bodyPr/>
        <a:lstStyle/>
        <a:p>
          <a:pPr rtl="0"/>
          <a:r>
            <a:rPr lang="ru-RU" sz="3600" b="1" i="1" dirty="0" smtClean="0">
              <a:solidFill>
                <a:srgbClr val="002060"/>
              </a:solidFill>
              <a:latin typeface="Gabriola" panose="04040605051002020D02" pitchFamily="82" charset="0"/>
            </a:rPr>
            <a:t>5.  Медик</a:t>
          </a:r>
          <a:endParaRPr lang="ru-RU" sz="3600" b="1" i="1" dirty="0">
            <a:solidFill>
              <a:srgbClr val="002060"/>
            </a:solidFill>
            <a:latin typeface="Gabriola" panose="04040605051002020D02" pitchFamily="82" charset="0"/>
          </a:endParaRPr>
        </a:p>
      </dgm:t>
    </dgm:pt>
    <dgm:pt modelId="{A176C674-0D82-4FC3-A71D-41CBDBE5DACA}" type="sibTrans" cxnId="{D37B9CDB-84A2-42A8-B6D9-136FA1C6CE76}">
      <dgm:prSet/>
      <dgm:spPr/>
      <dgm:t>
        <a:bodyPr/>
        <a:lstStyle/>
        <a:p>
          <a:endParaRPr lang="ru-RU"/>
        </a:p>
      </dgm:t>
    </dgm:pt>
    <dgm:pt modelId="{E342EC74-AF99-4D02-8CEB-9E800802913A}" type="parTrans" cxnId="{D37B9CDB-84A2-42A8-B6D9-136FA1C6CE76}">
      <dgm:prSet/>
      <dgm:spPr/>
      <dgm:t>
        <a:bodyPr/>
        <a:lstStyle/>
        <a:p>
          <a:endParaRPr lang="ru-RU"/>
        </a:p>
      </dgm:t>
    </dgm:pt>
    <dgm:pt modelId="{B3F1D9B4-3F91-45BD-94EA-7D5E72D6F887}" type="pres">
      <dgm:prSet presAssocID="{88CEB972-4905-464B-996C-B9BC26D272B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CCD559-0A5C-4398-A88C-46712E2C6EDA}" type="pres">
      <dgm:prSet presAssocID="{C9AA11B8-DF8D-4F1C-8D7E-5A1B57CDC233}" presName="parentLin" presStyleCnt="0"/>
      <dgm:spPr/>
      <dgm:t>
        <a:bodyPr/>
        <a:lstStyle/>
        <a:p>
          <a:endParaRPr lang="ru-RU"/>
        </a:p>
      </dgm:t>
    </dgm:pt>
    <dgm:pt modelId="{3AE62EC1-F31B-4060-931B-5B746B89B940}" type="pres">
      <dgm:prSet presAssocID="{C9AA11B8-DF8D-4F1C-8D7E-5A1B57CDC23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8CC89D0-F0F7-4A33-817D-B438FE87C0C3}" type="pres">
      <dgm:prSet presAssocID="{C9AA11B8-DF8D-4F1C-8D7E-5A1B57CDC23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3AF6D-DCB7-47DC-BBA6-A44872DB7FE8}" type="pres">
      <dgm:prSet presAssocID="{C9AA11B8-DF8D-4F1C-8D7E-5A1B57CDC233}" presName="negativeSpace" presStyleCnt="0"/>
      <dgm:spPr/>
      <dgm:t>
        <a:bodyPr/>
        <a:lstStyle/>
        <a:p>
          <a:endParaRPr lang="ru-RU"/>
        </a:p>
      </dgm:t>
    </dgm:pt>
    <dgm:pt modelId="{22160BA2-D751-4A25-BD02-DC840015FFAA}" type="pres">
      <dgm:prSet presAssocID="{C9AA11B8-DF8D-4F1C-8D7E-5A1B57CDC233}" presName="childText" presStyleLbl="conFgAcc1" presStyleIdx="0" presStyleCnt="5">
        <dgm:presLayoutVars>
          <dgm:bulletEnabled val="1"/>
        </dgm:presLayoutVars>
      </dgm:prSet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3E9BBC23-1405-41D1-8BCA-56D30E8B95CF}" type="pres">
      <dgm:prSet presAssocID="{6A320052-A4D8-43E7-AD6D-9B4571CF0F7A}" presName="spaceBetweenRectangles" presStyleCnt="0"/>
      <dgm:spPr/>
      <dgm:t>
        <a:bodyPr/>
        <a:lstStyle/>
        <a:p>
          <a:endParaRPr lang="ru-RU"/>
        </a:p>
      </dgm:t>
    </dgm:pt>
    <dgm:pt modelId="{496B2AF2-30CB-4C39-8276-4DDCC4429D89}" type="pres">
      <dgm:prSet presAssocID="{EB5F2CFE-12C4-4014-97EB-F37115949D6A}" presName="parentLin" presStyleCnt="0"/>
      <dgm:spPr/>
      <dgm:t>
        <a:bodyPr/>
        <a:lstStyle/>
        <a:p>
          <a:endParaRPr lang="ru-RU"/>
        </a:p>
      </dgm:t>
    </dgm:pt>
    <dgm:pt modelId="{9EE12F7D-31B9-4BEA-9B8C-097039A08F52}" type="pres">
      <dgm:prSet presAssocID="{EB5F2CFE-12C4-4014-97EB-F37115949D6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CA468BD-D8C5-4B23-8425-FE74786A7F31}" type="pres">
      <dgm:prSet presAssocID="{EB5F2CFE-12C4-4014-97EB-F37115949D6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743A0-E613-45B2-9807-9DD2AECAD501}" type="pres">
      <dgm:prSet presAssocID="{EB5F2CFE-12C4-4014-97EB-F37115949D6A}" presName="negativeSpace" presStyleCnt="0"/>
      <dgm:spPr/>
      <dgm:t>
        <a:bodyPr/>
        <a:lstStyle/>
        <a:p>
          <a:endParaRPr lang="ru-RU"/>
        </a:p>
      </dgm:t>
    </dgm:pt>
    <dgm:pt modelId="{DA1E6222-E96B-4439-83D6-0235A46039CC}" type="pres">
      <dgm:prSet presAssocID="{EB5F2CFE-12C4-4014-97EB-F37115949D6A}" presName="childText" presStyleLbl="conFgAcc1" presStyleIdx="1" presStyleCnt="5" custLinFactNeighborX="-138" custLinFactNeighborY="-97888">
        <dgm:presLayoutVars>
          <dgm:bulletEnabled val="1"/>
        </dgm:presLayoutVars>
      </dgm:prSet>
      <dgm:spPr>
        <a:solidFill>
          <a:srgbClr val="7030A0">
            <a:alpha val="90000"/>
          </a:srgbClr>
        </a:solidFill>
      </dgm:spPr>
      <dgm:t>
        <a:bodyPr/>
        <a:lstStyle/>
        <a:p>
          <a:endParaRPr lang="ru-RU"/>
        </a:p>
      </dgm:t>
    </dgm:pt>
    <dgm:pt modelId="{A43C77C7-4BF1-4359-86E8-6B936390E1D1}" type="pres">
      <dgm:prSet presAssocID="{6E4C3946-A92E-41B2-9110-A516BF0B70BE}" presName="spaceBetweenRectangles" presStyleCnt="0"/>
      <dgm:spPr/>
      <dgm:t>
        <a:bodyPr/>
        <a:lstStyle/>
        <a:p>
          <a:endParaRPr lang="ru-RU"/>
        </a:p>
      </dgm:t>
    </dgm:pt>
    <dgm:pt modelId="{EDC161CD-5C33-42A9-8785-3A370A0D47E9}" type="pres">
      <dgm:prSet presAssocID="{9969AA0D-8989-4A4D-AB1A-2A038B122393}" presName="parentLin" presStyleCnt="0"/>
      <dgm:spPr/>
      <dgm:t>
        <a:bodyPr/>
        <a:lstStyle/>
        <a:p>
          <a:endParaRPr lang="ru-RU"/>
        </a:p>
      </dgm:t>
    </dgm:pt>
    <dgm:pt modelId="{A0A80EC0-4166-4A00-B7D2-425DDB9F690A}" type="pres">
      <dgm:prSet presAssocID="{9969AA0D-8989-4A4D-AB1A-2A038B122393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97A5971F-5885-48D9-9883-7CD3C8F9408B}" type="pres">
      <dgm:prSet presAssocID="{9969AA0D-8989-4A4D-AB1A-2A038B12239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646A7-315C-45F5-A2C4-EE2E9D098665}" type="pres">
      <dgm:prSet presAssocID="{9969AA0D-8989-4A4D-AB1A-2A038B122393}" presName="negativeSpace" presStyleCnt="0"/>
      <dgm:spPr/>
      <dgm:t>
        <a:bodyPr/>
        <a:lstStyle/>
        <a:p>
          <a:endParaRPr lang="ru-RU"/>
        </a:p>
      </dgm:t>
    </dgm:pt>
    <dgm:pt modelId="{C4CC67A7-B4ED-44F2-B029-10F25D57E7A4}" type="pres">
      <dgm:prSet presAssocID="{9969AA0D-8989-4A4D-AB1A-2A038B122393}" presName="childText" presStyleLbl="conFgAcc1" presStyleIdx="2" presStyleCnt="5">
        <dgm:presLayoutVars>
          <dgm:bulletEnabled val="1"/>
        </dgm:presLayoutVars>
      </dgm:prSet>
      <dgm:spPr>
        <a:solidFill>
          <a:srgbClr val="7030A0">
            <a:alpha val="90000"/>
          </a:srgbClr>
        </a:solidFill>
      </dgm:spPr>
      <dgm:t>
        <a:bodyPr/>
        <a:lstStyle/>
        <a:p>
          <a:endParaRPr lang="ru-RU"/>
        </a:p>
      </dgm:t>
    </dgm:pt>
    <dgm:pt modelId="{CE934350-988A-485B-AA6A-D5E391375FAA}" type="pres">
      <dgm:prSet presAssocID="{D35B4339-146D-4770-8F4B-3C1502629AC7}" presName="spaceBetweenRectangles" presStyleCnt="0"/>
      <dgm:spPr/>
      <dgm:t>
        <a:bodyPr/>
        <a:lstStyle/>
        <a:p>
          <a:endParaRPr lang="ru-RU"/>
        </a:p>
      </dgm:t>
    </dgm:pt>
    <dgm:pt modelId="{6344B95B-08CA-4AE7-BD7A-59C1CE3155B0}" type="pres">
      <dgm:prSet presAssocID="{229E4069-AAE2-4925-BC2A-6BA62D94C085}" presName="parentLin" presStyleCnt="0"/>
      <dgm:spPr/>
      <dgm:t>
        <a:bodyPr/>
        <a:lstStyle/>
        <a:p>
          <a:endParaRPr lang="ru-RU"/>
        </a:p>
      </dgm:t>
    </dgm:pt>
    <dgm:pt modelId="{B5B8A84E-20DC-4947-BEDA-C5BD271C32ED}" type="pres">
      <dgm:prSet presAssocID="{229E4069-AAE2-4925-BC2A-6BA62D94C08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98CD7D3-3F8F-43CF-9B6F-6517FD265202}" type="pres">
      <dgm:prSet presAssocID="{229E4069-AAE2-4925-BC2A-6BA62D94C08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AE04B-0E2B-453A-8F44-2C22F7ECF862}" type="pres">
      <dgm:prSet presAssocID="{229E4069-AAE2-4925-BC2A-6BA62D94C085}" presName="negativeSpace" presStyleCnt="0"/>
      <dgm:spPr/>
      <dgm:t>
        <a:bodyPr/>
        <a:lstStyle/>
        <a:p>
          <a:endParaRPr lang="ru-RU"/>
        </a:p>
      </dgm:t>
    </dgm:pt>
    <dgm:pt modelId="{238DFE2C-306B-4E9E-9176-ACC73DA91298}" type="pres">
      <dgm:prSet presAssocID="{229E4069-AAE2-4925-BC2A-6BA62D94C085}" presName="childText" presStyleLbl="conFgAcc1" presStyleIdx="3" presStyleCnt="5">
        <dgm:presLayoutVars>
          <dgm:bulletEnabled val="1"/>
        </dgm:presLayoutVars>
      </dgm:prSet>
      <dgm:spPr>
        <a:solidFill>
          <a:srgbClr val="7030A0">
            <a:alpha val="90000"/>
          </a:srgbClr>
        </a:solidFill>
      </dgm:spPr>
      <dgm:t>
        <a:bodyPr/>
        <a:lstStyle/>
        <a:p>
          <a:endParaRPr lang="ru-RU"/>
        </a:p>
      </dgm:t>
    </dgm:pt>
    <dgm:pt modelId="{4641E858-30B4-479B-8802-5E6F2A534CFA}" type="pres">
      <dgm:prSet presAssocID="{1EC14842-1483-4377-9D3A-451FF15EA323}" presName="spaceBetweenRectangles" presStyleCnt="0"/>
      <dgm:spPr/>
      <dgm:t>
        <a:bodyPr/>
        <a:lstStyle/>
        <a:p>
          <a:endParaRPr lang="ru-RU"/>
        </a:p>
      </dgm:t>
    </dgm:pt>
    <dgm:pt modelId="{BDDA6F78-8562-43ED-9716-5DF9311DD828}" type="pres">
      <dgm:prSet presAssocID="{C2796F0D-073C-4EEB-939E-8EC2099F1E44}" presName="parentLin" presStyleCnt="0"/>
      <dgm:spPr/>
      <dgm:t>
        <a:bodyPr/>
        <a:lstStyle/>
        <a:p>
          <a:endParaRPr lang="ru-RU"/>
        </a:p>
      </dgm:t>
    </dgm:pt>
    <dgm:pt modelId="{64E782B1-C9E4-4B26-A86A-1B40558C63D6}" type="pres">
      <dgm:prSet presAssocID="{C2796F0D-073C-4EEB-939E-8EC2099F1E4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50170E0-D87B-4BF2-A07C-131432DFB2BB}" type="pres">
      <dgm:prSet presAssocID="{C2796F0D-073C-4EEB-939E-8EC2099F1E44}" presName="parentText" presStyleLbl="node1" presStyleIdx="4" presStyleCnt="5" custLinFactNeighborX="-6542" custLinFactNeighborY="-58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B34E0-6169-43E8-8B01-189B16151D45}" type="pres">
      <dgm:prSet presAssocID="{C2796F0D-073C-4EEB-939E-8EC2099F1E44}" presName="negativeSpace" presStyleCnt="0"/>
      <dgm:spPr/>
      <dgm:t>
        <a:bodyPr/>
        <a:lstStyle/>
        <a:p>
          <a:endParaRPr lang="ru-RU"/>
        </a:p>
      </dgm:t>
    </dgm:pt>
    <dgm:pt modelId="{8449B340-59F3-42AF-9E31-340D68D6D932}" type="pres">
      <dgm:prSet presAssocID="{C2796F0D-073C-4EEB-939E-8EC2099F1E44}" presName="childText" presStyleLbl="conFgAcc1" presStyleIdx="4" presStyleCnt="5">
        <dgm:presLayoutVars>
          <dgm:bulletEnabled val="1"/>
        </dgm:presLayoutVars>
      </dgm:prSet>
      <dgm:spPr>
        <a:solidFill>
          <a:srgbClr val="7030A0">
            <a:alpha val="90000"/>
          </a:srgbClr>
        </a:solidFill>
      </dgm:spPr>
      <dgm:t>
        <a:bodyPr/>
        <a:lstStyle/>
        <a:p>
          <a:endParaRPr lang="ru-RU"/>
        </a:p>
      </dgm:t>
    </dgm:pt>
  </dgm:ptLst>
  <dgm:cxnLst>
    <dgm:cxn modelId="{91EF4599-7CAC-4F86-A781-3C3A3F9479F1}" type="presOf" srcId="{88CEB972-4905-464B-996C-B9BC26D272B7}" destId="{B3F1D9B4-3F91-45BD-94EA-7D5E72D6F887}" srcOrd="0" destOrd="0" presId="urn:microsoft.com/office/officeart/2005/8/layout/list1"/>
    <dgm:cxn modelId="{54B55507-CC30-4F0F-B268-8879B0393609}" srcId="{88CEB972-4905-464B-996C-B9BC26D272B7}" destId="{EB5F2CFE-12C4-4014-97EB-F37115949D6A}" srcOrd="1" destOrd="0" parTransId="{E7824825-6405-46B6-B324-9436ECC81249}" sibTransId="{6E4C3946-A92E-41B2-9110-A516BF0B70BE}"/>
    <dgm:cxn modelId="{FD3736D7-5762-4F09-9F8A-D86A955614FC}" srcId="{88CEB972-4905-464B-996C-B9BC26D272B7}" destId="{C9AA11B8-DF8D-4F1C-8D7E-5A1B57CDC233}" srcOrd="0" destOrd="0" parTransId="{4181C9A2-E316-45F8-961F-4DF8CADF6031}" sibTransId="{6A320052-A4D8-43E7-AD6D-9B4571CF0F7A}"/>
    <dgm:cxn modelId="{D9770B1D-22F7-4644-8BE9-317367684D54}" type="presOf" srcId="{9969AA0D-8989-4A4D-AB1A-2A038B122393}" destId="{97A5971F-5885-48D9-9883-7CD3C8F9408B}" srcOrd="1" destOrd="0" presId="urn:microsoft.com/office/officeart/2005/8/layout/list1"/>
    <dgm:cxn modelId="{86688528-6F5D-4BA2-A920-948D82632627}" type="presOf" srcId="{C2796F0D-073C-4EEB-939E-8EC2099F1E44}" destId="{E50170E0-D87B-4BF2-A07C-131432DFB2BB}" srcOrd="1" destOrd="0" presId="urn:microsoft.com/office/officeart/2005/8/layout/list1"/>
    <dgm:cxn modelId="{D48530BE-61F3-4569-AB69-EE475FD2FBFE}" type="presOf" srcId="{C9AA11B8-DF8D-4F1C-8D7E-5A1B57CDC233}" destId="{F8CC89D0-F0F7-4A33-817D-B438FE87C0C3}" srcOrd="1" destOrd="0" presId="urn:microsoft.com/office/officeart/2005/8/layout/list1"/>
    <dgm:cxn modelId="{867BE2A7-5309-4592-8F15-A3A23FC3FF6E}" type="presOf" srcId="{EB5F2CFE-12C4-4014-97EB-F37115949D6A}" destId="{9EE12F7D-31B9-4BEA-9B8C-097039A08F52}" srcOrd="0" destOrd="0" presId="urn:microsoft.com/office/officeart/2005/8/layout/list1"/>
    <dgm:cxn modelId="{EEBD895C-1865-42A2-9898-83A16CA15EA8}" type="presOf" srcId="{C2796F0D-073C-4EEB-939E-8EC2099F1E44}" destId="{64E782B1-C9E4-4B26-A86A-1B40558C63D6}" srcOrd="0" destOrd="0" presId="urn:microsoft.com/office/officeart/2005/8/layout/list1"/>
    <dgm:cxn modelId="{23737177-CDD6-429B-A714-88F6E0B94A60}" type="presOf" srcId="{C9AA11B8-DF8D-4F1C-8D7E-5A1B57CDC233}" destId="{3AE62EC1-F31B-4060-931B-5B746B89B940}" srcOrd="0" destOrd="0" presId="urn:microsoft.com/office/officeart/2005/8/layout/list1"/>
    <dgm:cxn modelId="{CB8DCEAE-340F-4641-9157-3198B9815A62}" srcId="{88CEB972-4905-464B-996C-B9BC26D272B7}" destId="{9969AA0D-8989-4A4D-AB1A-2A038B122393}" srcOrd="2" destOrd="0" parTransId="{1BEC27FD-12AE-4BB3-B78F-F5F5D1291D7C}" sibTransId="{D35B4339-146D-4770-8F4B-3C1502629AC7}"/>
    <dgm:cxn modelId="{21826C39-239A-4159-993F-9E381F3EABB2}" type="presOf" srcId="{9969AA0D-8989-4A4D-AB1A-2A038B122393}" destId="{A0A80EC0-4166-4A00-B7D2-425DDB9F690A}" srcOrd="0" destOrd="0" presId="urn:microsoft.com/office/officeart/2005/8/layout/list1"/>
    <dgm:cxn modelId="{D37B9CDB-84A2-42A8-B6D9-136FA1C6CE76}" srcId="{88CEB972-4905-464B-996C-B9BC26D272B7}" destId="{C2796F0D-073C-4EEB-939E-8EC2099F1E44}" srcOrd="4" destOrd="0" parTransId="{E342EC74-AF99-4D02-8CEB-9E800802913A}" sibTransId="{A176C674-0D82-4FC3-A71D-41CBDBE5DACA}"/>
    <dgm:cxn modelId="{5388E149-4A62-4921-BDA8-02407DF2C335}" srcId="{88CEB972-4905-464B-996C-B9BC26D272B7}" destId="{229E4069-AAE2-4925-BC2A-6BA62D94C085}" srcOrd="3" destOrd="0" parTransId="{8DCFE4C8-BC1F-4858-B30C-82D1BE88AE36}" sibTransId="{1EC14842-1483-4377-9D3A-451FF15EA323}"/>
    <dgm:cxn modelId="{DF3A4378-97C0-4108-B718-74E5ADFE91EB}" type="presOf" srcId="{EB5F2CFE-12C4-4014-97EB-F37115949D6A}" destId="{ACA468BD-D8C5-4B23-8425-FE74786A7F31}" srcOrd="1" destOrd="0" presId="urn:microsoft.com/office/officeart/2005/8/layout/list1"/>
    <dgm:cxn modelId="{FFAD8CFC-0E6B-4A4F-A24A-B67AC9A2851B}" type="presOf" srcId="{229E4069-AAE2-4925-BC2A-6BA62D94C085}" destId="{B5B8A84E-20DC-4947-BEDA-C5BD271C32ED}" srcOrd="0" destOrd="0" presId="urn:microsoft.com/office/officeart/2005/8/layout/list1"/>
    <dgm:cxn modelId="{89A231B4-D0B0-4964-8211-4C181D83ECB9}" type="presOf" srcId="{229E4069-AAE2-4925-BC2A-6BA62D94C085}" destId="{598CD7D3-3F8F-43CF-9B6F-6517FD265202}" srcOrd="1" destOrd="0" presId="urn:microsoft.com/office/officeart/2005/8/layout/list1"/>
    <dgm:cxn modelId="{2DB699EB-A74B-45CD-9A5C-33E3B6CADE03}" type="presParOf" srcId="{B3F1D9B4-3F91-45BD-94EA-7D5E72D6F887}" destId="{E2CCD559-0A5C-4398-A88C-46712E2C6EDA}" srcOrd="0" destOrd="0" presId="urn:microsoft.com/office/officeart/2005/8/layout/list1"/>
    <dgm:cxn modelId="{4CD3ADEA-A440-4B8D-A731-2D37B287BEE5}" type="presParOf" srcId="{E2CCD559-0A5C-4398-A88C-46712E2C6EDA}" destId="{3AE62EC1-F31B-4060-931B-5B746B89B940}" srcOrd="0" destOrd="0" presId="urn:microsoft.com/office/officeart/2005/8/layout/list1"/>
    <dgm:cxn modelId="{27AE34B2-F079-4599-B6F2-C1D7266A3C33}" type="presParOf" srcId="{E2CCD559-0A5C-4398-A88C-46712E2C6EDA}" destId="{F8CC89D0-F0F7-4A33-817D-B438FE87C0C3}" srcOrd="1" destOrd="0" presId="urn:microsoft.com/office/officeart/2005/8/layout/list1"/>
    <dgm:cxn modelId="{2780EC58-FA20-4DE7-85C7-2DC832D60594}" type="presParOf" srcId="{B3F1D9B4-3F91-45BD-94EA-7D5E72D6F887}" destId="{35C3AF6D-DCB7-47DC-BBA6-A44872DB7FE8}" srcOrd="1" destOrd="0" presId="urn:microsoft.com/office/officeart/2005/8/layout/list1"/>
    <dgm:cxn modelId="{3B49DDE2-228F-4F96-893D-A98EC474653C}" type="presParOf" srcId="{B3F1D9B4-3F91-45BD-94EA-7D5E72D6F887}" destId="{22160BA2-D751-4A25-BD02-DC840015FFAA}" srcOrd="2" destOrd="0" presId="urn:microsoft.com/office/officeart/2005/8/layout/list1"/>
    <dgm:cxn modelId="{D79A356A-B4B6-488D-861E-740429764B61}" type="presParOf" srcId="{B3F1D9B4-3F91-45BD-94EA-7D5E72D6F887}" destId="{3E9BBC23-1405-41D1-8BCA-56D30E8B95CF}" srcOrd="3" destOrd="0" presId="urn:microsoft.com/office/officeart/2005/8/layout/list1"/>
    <dgm:cxn modelId="{91D68025-F525-4D63-94FD-C8EE4FA82016}" type="presParOf" srcId="{B3F1D9B4-3F91-45BD-94EA-7D5E72D6F887}" destId="{496B2AF2-30CB-4C39-8276-4DDCC4429D89}" srcOrd="4" destOrd="0" presId="urn:microsoft.com/office/officeart/2005/8/layout/list1"/>
    <dgm:cxn modelId="{06AD30F4-4138-4139-8228-E28CDA2084DF}" type="presParOf" srcId="{496B2AF2-30CB-4C39-8276-4DDCC4429D89}" destId="{9EE12F7D-31B9-4BEA-9B8C-097039A08F52}" srcOrd="0" destOrd="0" presId="urn:microsoft.com/office/officeart/2005/8/layout/list1"/>
    <dgm:cxn modelId="{6D432F89-5FFC-44C8-8EE3-811342533E68}" type="presParOf" srcId="{496B2AF2-30CB-4C39-8276-4DDCC4429D89}" destId="{ACA468BD-D8C5-4B23-8425-FE74786A7F31}" srcOrd="1" destOrd="0" presId="urn:microsoft.com/office/officeart/2005/8/layout/list1"/>
    <dgm:cxn modelId="{0D949028-0AD7-4428-8C77-2AA6B9B1FB7F}" type="presParOf" srcId="{B3F1D9B4-3F91-45BD-94EA-7D5E72D6F887}" destId="{F5D743A0-E613-45B2-9807-9DD2AECAD501}" srcOrd="5" destOrd="0" presId="urn:microsoft.com/office/officeart/2005/8/layout/list1"/>
    <dgm:cxn modelId="{D4BBFB11-078C-4C15-A30C-0C5290191ECA}" type="presParOf" srcId="{B3F1D9B4-3F91-45BD-94EA-7D5E72D6F887}" destId="{DA1E6222-E96B-4439-83D6-0235A46039CC}" srcOrd="6" destOrd="0" presId="urn:microsoft.com/office/officeart/2005/8/layout/list1"/>
    <dgm:cxn modelId="{854645CC-8331-4824-9D68-F04DAA88A063}" type="presParOf" srcId="{B3F1D9B4-3F91-45BD-94EA-7D5E72D6F887}" destId="{A43C77C7-4BF1-4359-86E8-6B936390E1D1}" srcOrd="7" destOrd="0" presId="urn:microsoft.com/office/officeart/2005/8/layout/list1"/>
    <dgm:cxn modelId="{190B7CFF-F4F6-46F1-9F5F-DA1EA7E51584}" type="presParOf" srcId="{B3F1D9B4-3F91-45BD-94EA-7D5E72D6F887}" destId="{EDC161CD-5C33-42A9-8785-3A370A0D47E9}" srcOrd="8" destOrd="0" presId="urn:microsoft.com/office/officeart/2005/8/layout/list1"/>
    <dgm:cxn modelId="{5B7EC871-CE35-4266-B11D-32DD5810D278}" type="presParOf" srcId="{EDC161CD-5C33-42A9-8785-3A370A0D47E9}" destId="{A0A80EC0-4166-4A00-B7D2-425DDB9F690A}" srcOrd="0" destOrd="0" presId="urn:microsoft.com/office/officeart/2005/8/layout/list1"/>
    <dgm:cxn modelId="{CA8E4EF0-EC06-4361-87F2-F0186255FAA2}" type="presParOf" srcId="{EDC161CD-5C33-42A9-8785-3A370A0D47E9}" destId="{97A5971F-5885-48D9-9883-7CD3C8F9408B}" srcOrd="1" destOrd="0" presId="urn:microsoft.com/office/officeart/2005/8/layout/list1"/>
    <dgm:cxn modelId="{E921E9AA-8310-4B51-A7EF-95E5E938AE83}" type="presParOf" srcId="{B3F1D9B4-3F91-45BD-94EA-7D5E72D6F887}" destId="{2D4646A7-315C-45F5-A2C4-EE2E9D098665}" srcOrd="9" destOrd="0" presId="urn:microsoft.com/office/officeart/2005/8/layout/list1"/>
    <dgm:cxn modelId="{B4686836-9299-4B1A-A809-AA883CF93B2E}" type="presParOf" srcId="{B3F1D9B4-3F91-45BD-94EA-7D5E72D6F887}" destId="{C4CC67A7-B4ED-44F2-B029-10F25D57E7A4}" srcOrd="10" destOrd="0" presId="urn:microsoft.com/office/officeart/2005/8/layout/list1"/>
    <dgm:cxn modelId="{E806105B-83BE-4AA4-81E4-68DEE1AFA0C3}" type="presParOf" srcId="{B3F1D9B4-3F91-45BD-94EA-7D5E72D6F887}" destId="{CE934350-988A-485B-AA6A-D5E391375FAA}" srcOrd="11" destOrd="0" presId="urn:microsoft.com/office/officeart/2005/8/layout/list1"/>
    <dgm:cxn modelId="{8750DAA8-1CCD-4AB0-BE78-23F113DED63D}" type="presParOf" srcId="{B3F1D9B4-3F91-45BD-94EA-7D5E72D6F887}" destId="{6344B95B-08CA-4AE7-BD7A-59C1CE3155B0}" srcOrd="12" destOrd="0" presId="urn:microsoft.com/office/officeart/2005/8/layout/list1"/>
    <dgm:cxn modelId="{5506551A-17A6-4CB4-BDA4-6FE9A108166F}" type="presParOf" srcId="{6344B95B-08CA-4AE7-BD7A-59C1CE3155B0}" destId="{B5B8A84E-20DC-4947-BEDA-C5BD271C32ED}" srcOrd="0" destOrd="0" presId="urn:microsoft.com/office/officeart/2005/8/layout/list1"/>
    <dgm:cxn modelId="{A415161A-52CB-45DB-A1CF-B3C2FB7417EC}" type="presParOf" srcId="{6344B95B-08CA-4AE7-BD7A-59C1CE3155B0}" destId="{598CD7D3-3F8F-43CF-9B6F-6517FD265202}" srcOrd="1" destOrd="0" presId="urn:microsoft.com/office/officeart/2005/8/layout/list1"/>
    <dgm:cxn modelId="{927E33C3-6706-4617-91F4-951E28492D63}" type="presParOf" srcId="{B3F1D9B4-3F91-45BD-94EA-7D5E72D6F887}" destId="{0F1AE04B-0E2B-453A-8F44-2C22F7ECF862}" srcOrd="13" destOrd="0" presId="urn:microsoft.com/office/officeart/2005/8/layout/list1"/>
    <dgm:cxn modelId="{2CF0649E-4AF3-49E4-9160-9DAF3F8D03BB}" type="presParOf" srcId="{B3F1D9B4-3F91-45BD-94EA-7D5E72D6F887}" destId="{238DFE2C-306B-4E9E-9176-ACC73DA91298}" srcOrd="14" destOrd="0" presId="urn:microsoft.com/office/officeart/2005/8/layout/list1"/>
    <dgm:cxn modelId="{2ADD9346-F107-4B79-8994-C9A9D9D9856B}" type="presParOf" srcId="{B3F1D9B4-3F91-45BD-94EA-7D5E72D6F887}" destId="{4641E858-30B4-479B-8802-5E6F2A534CFA}" srcOrd="15" destOrd="0" presId="urn:microsoft.com/office/officeart/2005/8/layout/list1"/>
    <dgm:cxn modelId="{7EF3B0C9-F004-452D-AE45-9DE4D5553FBE}" type="presParOf" srcId="{B3F1D9B4-3F91-45BD-94EA-7D5E72D6F887}" destId="{BDDA6F78-8562-43ED-9716-5DF9311DD828}" srcOrd="16" destOrd="0" presId="urn:microsoft.com/office/officeart/2005/8/layout/list1"/>
    <dgm:cxn modelId="{4838E56F-AC7B-437C-9D16-D20BE33B00A8}" type="presParOf" srcId="{BDDA6F78-8562-43ED-9716-5DF9311DD828}" destId="{64E782B1-C9E4-4B26-A86A-1B40558C63D6}" srcOrd="0" destOrd="0" presId="urn:microsoft.com/office/officeart/2005/8/layout/list1"/>
    <dgm:cxn modelId="{58ED6918-B547-46D5-96E9-668E0758E4F3}" type="presParOf" srcId="{BDDA6F78-8562-43ED-9716-5DF9311DD828}" destId="{E50170E0-D87B-4BF2-A07C-131432DFB2BB}" srcOrd="1" destOrd="0" presId="urn:microsoft.com/office/officeart/2005/8/layout/list1"/>
    <dgm:cxn modelId="{E4C9AE85-256D-400E-973C-C0FC8E36CBAF}" type="presParOf" srcId="{B3F1D9B4-3F91-45BD-94EA-7D5E72D6F887}" destId="{353B34E0-6169-43E8-8B01-189B16151D45}" srcOrd="17" destOrd="0" presId="urn:microsoft.com/office/officeart/2005/8/layout/list1"/>
    <dgm:cxn modelId="{C684E2D6-B4A3-4D23-B5A4-F11F4E7B4B3F}" type="presParOf" srcId="{B3F1D9B4-3F91-45BD-94EA-7D5E72D6F887}" destId="{8449B340-59F3-42AF-9E31-340D68D6D93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60BA2-D751-4A25-BD02-DC840015FFAA}">
      <dsp:nvSpPr>
        <dsp:cNvPr id="0" name=""/>
        <dsp:cNvSpPr/>
      </dsp:nvSpPr>
      <dsp:spPr>
        <a:xfrm>
          <a:off x="0" y="313266"/>
          <a:ext cx="8210349" cy="478800"/>
        </a:xfrm>
        <a:prstGeom prst="rect">
          <a:avLst/>
        </a:prstGeom>
        <a:solidFill>
          <a:srgbClr val="7030A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CC89D0-F0F7-4A33-817D-B438FE87C0C3}">
      <dsp:nvSpPr>
        <dsp:cNvPr id="0" name=""/>
        <dsp:cNvSpPr/>
      </dsp:nvSpPr>
      <dsp:spPr>
        <a:xfrm>
          <a:off x="410517" y="32826"/>
          <a:ext cx="5747244" cy="56088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232" tIns="0" rIns="217232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rgbClr val="002060"/>
              </a:solidFill>
              <a:latin typeface="Gabriola" panose="04040605051002020D02" pitchFamily="82" charset="0"/>
            </a:rPr>
            <a:t>1. IT- Специалист</a:t>
          </a:r>
          <a:endParaRPr lang="ru-RU" sz="3600" b="1" i="1" kern="1200" dirty="0">
            <a:solidFill>
              <a:srgbClr val="002060"/>
            </a:solidFill>
            <a:latin typeface="Gabriola" panose="04040605051002020D02" pitchFamily="82" charset="0"/>
          </a:endParaRPr>
        </a:p>
      </dsp:txBody>
      <dsp:txXfrm>
        <a:off x="437897" y="60206"/>
        <a:ext cx="5692484" cy="506120"/>
      </dsp:txXfrm>
    </dsp:sp>
    <dsp:sp modelId="{DA1E6222-E96B-4439-83D6-0235A46039CC}">
      <dsp:nvSpPr>
        <dsp:cNvPr id="0" name=""/>
        <dsp:cNvSpPr/>
      </dsp:nvSpPr>
      <dsp:spPr>
        <a:xfrm>
          <a:off x="0" y="1074672"/>
          <a:ext cx="8210349" cy="478800"/>
        </a:xfrm>
        <a:prstGeom prst="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A468BD-D8C5-4B23-8425-FE74786A7F31}">
      <dsp:nvSpPr>
        <dsp:cNvPr id="0" name=""/>
        <dsp:cNvSpPr/>
      </dsp:nvSpPr>
      <dsp:spPr>
        <a:xfrm>
          <a:off x="410517" y="894666"/>
          <a:ext cx="5747244" cy="560880"/>
        </a:xfrm>
        <a:prstGeom prst="roundRect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232" tIns="0" rIns="217232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rgbClr val="002060"/>
              </a:solidFill>
              <a:latin typeface="Gabriola" panose="04040605051002020D02" pitchFamily="82" charset="0"/>
            </a:rPr>
            <a:t>2.Инженер </a:t>
          </a:r>
          <a:endParaRPr lang="ru-RU" sz="3600" b="1" i="1" kern="1200" dirty="0">
            <a:solidFill>
              <a:srgbClr val="002060"/>
            </a:solidFill>
            <a:latin typeface="Gabriola" panose="04040605051002020D02" pitchFamily="82" charset="0"/>
          </a:endParaRPr>
        </a:p>
      </dsp:txBody>
      <dsp:txXfrm>
        <a:off x="437897" y="922046"/>
        <a:ext cx="5692484" cy="506120"/>
      </dsp:txXfrm>
    </dsp:sp>
    <dsp:sp modelId="{C4CC67A7-B4ED-44F2-B029-10F25D57E7A4}">
      <dsp:nvSpPr>
        <dsp:cNvPr id="0" name=""/>
        <dsp:cNvSpPr/>
      </dsp:nvSpPr>
      <dsp:spPr>
        <a:xfrm>
          <a:off x="0" y="2036946"/>
          <a:ext cx="8210349" cy="478800"/>
        </a:xfrm>
        <a:prstGeom prst="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A5971F-5885-48D9-9883-7CD3C8F9408B}">
      <dsp:nvSpPr>
        <dsp:cNvPr id="0" name=""/>
        <dsp:cNvSpPr/>
      </dsp:nvSpPr>
      <dsp:spPr>
        <a:xfrm>
          <a:off x="410517" y="1756506"/>
          <a:ext cx="5747244" cy="560880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232" tIns="0" rIns="217232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rgbClr val="002060"/>
              </a:solidFill>
              <a:latin typeface="Gabriola" panose="04040605051002020D02" pitchFamily="82" charset="0"/>
            </a:rPr>
            <a:t>3. Педагог</a:t>
          </a:r>
          <a:endParaRPr lang="ru-RU" sz="3600" b="1" i="1" kern="1200" dirty="0">
            <a:solidFill>
              <a:srgbClr val="002060"/>
            </a:solidFill>
            <a:latin typeface="Gabriola" panose="04040605051002020D02" pitchFamily="82" charset="0"/>
          </a:endParaRPr>
        </a:p>
      </dsp:txBody>
      <dsp:txXfrm>
        <a:off x="437897" y="1783886"/>
        <a:ext cx="5692484" cy="506120"/>
      </dsp:txXfrm>
    </dsp:sp>
    <dsp:sp modelId="{238DFE2C-306B-4E9E-9176-ACC73DA91298}">
      <dsp:nvSpPr>
        <dsp:cNvPr id="0" name=""/>
        <dsp:cNvSpPr/>
      </dsp:nvSpPr>
      <dsp:spPr>
        <a:xfrm>
          <a:off x="0" y="2898786"/>
          <a:ext cx="8210349" cy="478800"/>
        </a:xfrm>
        <a:prstGeom prst="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8CD7D3-3F8F-43CF-9B6F-6517FD265202}">
      <dsp:nvSpPr>
        <dsp:cNvPr id="0" name=""/>
        <dsp:cNvSpPr/>
      </dsp:nvSpPr>
      <dsp:spPr>
        <a:xfrm>
          <a:off x="410517" y="2618346"/>
          <a:ext cx="5747244" cy="560880"/>
        </a:xfrm>
        <a:prstGeom prst="roundRect">
          <a:avLst/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232" tIns="0" rIns="217232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rgbClr val="002060"/>
              </a:solidFill>
              <a:latin typeface="Gabriola" panose="04040605051002020D02" pitchFamily="82" charset="0"/>
            </a:rPr>
            <a:t>4. Юрист</a:t>
          </a:r>
        </a:p>
      </dsp:txBody>
      <dsp:txXfrm>
        <a:off x="437897" y="2645726"/>
        <a:ext cx="5692484" cy="506120"/>
      </dsp:txXfrm>
    </dsp:sp>
    <dsp:sp modelId="{8449B340-59F3-42AF-9E31-340D68D6D932}">
      <dsp:nvSpPr>
        <dsp:cNvPr id="0" name=""/>
        <dsp:cNvSpPr/>
      </dsp:nvSpPr>
      <dsp:spPr>
        <a:xfrm>
          <a:off x="0" y="3760626"/>
          <a:ext cx="8210349" cy="478800"/>
        </a:xfrm>
        <a:prstGeom prst="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0170E0-D87B-4BF2-A07C-131432DFB2BB}">
      <dsp:nvSpPr>
        <dsp:cNvPr id="0" name=""/>
        <dsp:cNvSpPr/>
      </dsp:nvSpPr>
      <dsp:spPr>
        <a:xfrm>
          <a:off x="383661" y="3447638"/>
          <a:ext cx="5747244" cy="56088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232" tIns="0" rIns="217232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rgbClr val="002060"/>
              </a:solidFill>
              <a:latin typeface="Gabriola" panose="04040605051002020D02" pitchFamily="82" charset="0"/>
            </a:rPr>
            <a:t>5.  Медик</a:t>
          </a:r>
          <a:endParaRPr lang="ru-RU" sz="3600" b="1" i="1" kern="1200" dirty="0">
            <a:solidFill>
              <a:srgbClr val="002060"/>
            </a:solidFill>
            <a:latin typeface="Gabriola" panose="04040605051002020D02" pitchFamily="82" charset="0"/>
          </a:endParaRPr>
        </a:p>
      </dsp:txBody>
      <dsp:txXfrm>
        <a:off x="411041" y="3475018"/>
        <a:ext cx="5692484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7CB60-A726-437D-A896-5CEEDF1F92B4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8FABD-13E0-49D6-AE69-9B79993756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549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E7C40-8AE5-42D6-8F56-EF1BB16CD7DD}" type="slidenum">
              <a:rPr lang="ru-RU"/>
              <a:pPr/>
              <a:t>1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88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E7C40-8AE5-42D6-8F56-EF1BB16CD7DD}" type="slidenum">
              <a:rPr lang="ru-RU"/>
              <a:pPr/>
              <a:t>2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3593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E7C40-8AE5-42D6-8F56-EF1BB16CD7DD}" type="slidenum">
              <a:rPr lang="ru-RU"/>
              <a:pPr/>
              <a:t>3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8997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E7C40-8AE5-42D6-8F56-EF1BB16CD7DD}" type="slidenum">
              <a:rPr lang="ru-RU"/>
              <a:pPr/>
              <a:t>4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28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E7C40-8AE5-42D6-8F56-EF1BB16CD7DD}" type="slidenum">
              <a:rPr lang="ru-RU"/>
              <a:pPr/>
              <a:t>5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6639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E7C40-8AE5-42D6-8F56-EF1BB16CD7DD}" type="slidenum">
              <a:rPr lang="ru-RU"/>
              <a:pPr/>
              <a:t>6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0305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E7C40-8AE5-42D6-8F56-EF1BB16CD7DD}" type="slidenum">
              <a:rPr lang="ru-RU"/>
              <a:pPr/>
              <a:t>7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9957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E7C40-8AE5-42D6-8F56-EF1BB16CD7DD}" type="slidenum">
              <a:rPr lang="ru-RU"/>
              <a:pPr/>
              <a:t>8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191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E7C40-8AE5-42D6-8F56-EF1BB16CD7DD}" type="slidenum">
              <a:rPr lang="ru-RU"/>
              <a:pPr/>
              <a:t>9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510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CB1A-B675-4E24-A39E-E92EBD2991B4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7383-8A9B-4C23-BE6D-EF49F66E9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219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CB1A-B675-4E24-A39E-E92EBD2991B4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7383-8A9B-4C23-BE6D-EF49F66E9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907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CB1A-B675-4E24-A39E-E92EBD2991B4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7383-8A9B-4C23-BE6D-EF49F66E9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295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CB1A-B675-4E24-A39E-E92EBD2991B4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7383-8A9B-4C23-BE6D-EF49F66E9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98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CB1A-B675-4E24-A39E-E92EBD2991B4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7383-8A9B-4C23-BE6D-EF49F66E9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894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CB1A-B675-4E24-A39E-E92EBD2991B4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7383-8A9B-4C23-BE6D-EF49F66E9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08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CB1A-B675-4E24-A39E-E92EBD2991B4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7383-8A9B-4C23-BE6D-EF49F66E9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000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CB1A-B675-4E24-A39E-E92EBD2991B4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7383-8A9B-4C23-BE6D-EF49F66E9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094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CB1A-B675-4E24-A39E-E92EBD2991B4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7383-8A9B-4C23-BE6D-EF49F66E9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33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CB1A-B675-4E24-A39E-E92EBD2991B4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7383-8A9B-4C23-BE6D-EF49F66E9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60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CB1A-B675-4E24-A39E-E92EBD2991B4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7383-8A9B-4C23-BE6D-EF49F66E9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91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1CB1A-B675-4E24-A39E-E92EBD2991B4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C7383-8A9B-4C23-BE6D-EF49F66E9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834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diagramDrawing" Target="../diagrams/drawing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6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7035" y="4423955"/>
            <a:ext cx="6349686" cy="2434046"/>
          </a:xfrm>
          <a:prstGeom prst="rect">
            <a:avLst/>
          </a:prstGeom>
        </p:spPr>
      </p:pic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563" y="1906134"/>
            <a:ext cx="7920880" cy="2079848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Gabriola" panose="04040605051002020D02" pitchFamily="82" charset="0"/>
              </a:rPr>
              <a:t>ИННОВАЦИОННЫЙ ПРОЕКТ </a:t>
            </a:r>
            <a:br>
              <a:rPr lang="ru-RU" sz="3200" b="1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200" b="1" dirty="0">
                <a:solidFill>
                  <a:srgbClr val="002060"/>
                </a:solidFill>
                <a:latin typeface="Gabriola" panose="04040605051002020D02" pitchFamily="82" charset="0"/>
              </a:rPr>
              <a:t>по формированию предпосылок инженерного мышления </a:t>
            </a:r>
            <a:br>
              <a:rPr lang="ru-RU" sz="3200" b="1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200" b="1" dirty="0">
                <a:solidFill>
                  <a:srgbClr val="002060"/>
                </a:solidFill>
                <a:latin typeface="Gabriola" panose="04040605051002020D02" pitchFamily="82" charset="0"/>
              </a:rPr>
              <a:t>детей </a:t>
            </a:r>
            <a:r>
              <a:rPr lang="ru-RU" sz="32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старшего дошкольного возраста</a:t>
            </a:r>
            <a:r>
              <a:rPr lang="ru-RU" sz="3200" b="1" dirty="0">
                <a:solidFill>
                  <a:srgbClr val="002060"/>
                </a:solidFill>
                <a:latin typeface="Gabriola" panose="04040605051002020D02" pitchFamily="82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«В инженеры б я пошел – пусть меня научат»</a:t>
            </a:r>
            <a:endParaRPr lang="ru-RU" sz="32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955693" y="6038024"/>
            <a:ext cx="5150338" cy="81997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Подготовила: Филиппова Ольга Александровна</a:t>
            </a:r>
            <a:endParaRPr lang="ru-RU" b="1" i="1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67323" y="62523"/>
            <a:ext cx="11512061" cy="144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ru-RU" sz="2400" dirty="0">
                <a:solidFill>
                  <a:srgbClr val="002060"/>
                </a:solidFill>
                <a:latin typeface="Gabriola" panose="04040605051002020D02" pitchFamily="82" charset="0"/>
              </a:rPr>
              <a:t>МУНИЦИПАЛЬНОЕ ОБРАЗОВАНИЕ ТАЗОВСКИЙ РАЙОН </a:t>
            </a:r>
            <a:endParaRPr lang="ru-RU" sz="2400" dirty="0" smtClean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Gabriola" panose="04040605051002020D02" pitchFamily="82" charset="0"/>
              </a:rPr>
              <a:t>м</a:t>
            </a:r>
            <a:r>
              <a:rPr lang="ru-RU" sz="24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униципальное </a:t>
            </a:r>
            <a:r>
              <a:rPr lang="ru-RU" sz="2400" dirty="0">
                <a:solidFill>
                  <a:srgbClr val="002060"/>
                </a:solidFill>
                <a:latin typeface="Gabriola" panose="04040605051002020D02" pitchFamily="82" charset="0"/>
              </a:rPr>
              <a:t>бюджетное дошкольное образовательное учреждение </a:t>
            </a:r>
            <a:r>
              <a:rPr lang="ru-RU" sz="24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детский </a:t>
            </a:r>
            <a:r>
              <a:rPr lang="ru-RU" sz="2400" dirty="0">
                <a:solidFill>
                  <a:srgbClr val="002060"/>
                </a:solidFill>
                <a:latin typeface="Gabriola" panose="04040605051002020D02" pitchFamily="82" charset="0"/>
              </a:rPr>
              <a:t>сад «Солнышко» </a:t>
            </a:r>
            <a:endParaRPr lang="ru-RU" sz="2400" dirty="0" smtClean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ул</a:t>
            </a:r>
            <a:r>
              <a:rPr lang="ru-RU" sz="2400" dirty="0">
                <a:solidFill>
                  <a:srgbClr val="002060"/>
                </a:solidFill>
                <a:latin typeface="Gabriola" panose="04040605051002020D02" pitchFamily="82" charset="0"/>
              </a:rPr>
              <a:t>. Пристанская 47, п. Тазовский, Ямало-Ненецкий автономный округ, 629350 Тел. (34940)2-43-87, 2-17-92 кhoroshev1969@ mail.ru</a:t>
            </a:r>
            <a:endParaRPr lang="ru-RU" sz="2400" kern="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472820" y="6416065"/>
            <a:ext cx="2217150" cy="421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 err="1">
                <a:solidFill>
                  <a:srgbClr val="002060"/>
                </a:solidFill>
                <a:latin typeface="Gabriola" panose="04040605051002020D02" pitchFamily="82" charset="0"/>
              </a:rPr>
              <a:t>п</a:t>
            </a:r>
            <a:r>
              <a:rPr lang="ru-RU" b="1" i="1" dirty="0" err="1" smtClean="0">
                <a:solidFill>
                  <a:srgbClr val="002060"/>
                </a:solidFill>
                <a:latin typeface="Gabriola" panose="04040605051002020D02" pitchFamily="82" charset="0"/>
              </a:rPr>
              <a:t>.Тазовский</a:t>
            </a:r>
            <a:r>
              <a:rPr lang="ru-RU" b="1" i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 2020 г.</a:t>
            </a:r>
            <a:endParaRPr lang="ru-RU" b="1" i="1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6177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 bwMode="auto">
          <a:xfrm>
            <a:off x="1804033" y="571836"/>
            <a:ext cx="842493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200">
                <a:solidFill>
                  <a:schemeClr val="bg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ru-RU" sz="3600" b="1" i="1" kern="0" dirty="0">
                <a:solidFill>
                  <a:srgbClr val="000080"/>
                </a:solidFill>
                <a:latin typeface="Gabriola" panose="04040605051002020D02" pitchFamily="82" charset="0"/>
              </a:rPr>
              <a:t>Понятие «инженер» зародилось в Италии в средние века. Талантливым инженером можно назвать известного итальянского художника Леонардо да Винчи. Он является автором множества технических открытий и идей. Именно такими мы хотели-бы видеть наших детей в будущем!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78" r="11388"/>
          <a:stretch/>
        </p:blipFill>
        <p:spPr>
          <a:xfrm>
            <a:off x="3473275" y="3884204"/>
            <a:ext cx="4828544" cy="288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90" t="19032" r="30398" b="15270"/>
          <a:stretch/>
        </p:blipFill>
        <p:spPr>
          <a:xfrm>
            <a:off x="9896144" y="3884204"/>
            <a:ext cx="1851852" cy="29737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3877" y="3696123"/>
            <a:ext cx="3161877" cy="316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62062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20903507"/>
              </p:ext>
            </p:extLst>
          </p:nvPr>
        </p:nvGraphicFramePr>
        <p:xfrm>
          <a:off x="2704699" y="1674796"/>
          <a:ext cx="8210349" cy="4272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704699" y="656193"/>
            <a:ext cx="703606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marL="342900" indent="-342900">
              <a:spcBef>
                <a:spcPct val="50000"/>
              </a:spcBef>
            </a:pPr>
            <a:r>
              <a:rPr lang="ru-RU" sz="3600" kern="0" dirty="0">
                <a:solidFill>
                  <a:srgbClr val="7030A0"/>
                </a:solidFill>
                <a:latin typeface="Gabriola" panose="04040605051002020D02" pitchFamily="82" charset="0"/>
                <a:ea typeface="+mn-ea"/>
                <a:cs typeface="+mn-cs"/>
              </a:rPr>
              <a:t>Топ 5 востребованных профессий в России</a:t>
            </a:r>
            <a:endParaRPr lang="ru-RU" sz="3600" kern="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785" y="3338248"/>
            <a:ext cx="2808312" cy="3375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31" t="12712" r="13559" b="11579"/>
          <a:stretch/>
        </p:blipFill>
        <p:spPr>
          <a:xfrm>
            <a:off x="10316309" y="3833591"/>
            <a:ext cx="1820984" cy="308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92877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31" t="12712" r="13559" b="11579"/>
          <a:stretch/>
        </p:blipFill>
        <p:spPr>
          <a:xfrm>
            <a:off x="10777415" y="4546343"/>
            <a:ext cx="1414585" cy="23993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91212"/>
            <a:ext cx="2221886" cy="267053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863752" y="332656"/>
            <a:ext cx="432048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ru-RU" sz="3600" i="1" kern="0" dirty="0">
                <a:solidFill>
                  <a:srgbClr val="7030A0"/>
                </a:solidFill>
                <a:latin typeface="Gabriola" panose="04040605051002020D02" pitchFamily="82" charset="0"/>
              </a:rPr>
              <a:t>Актуальность проекта: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973311" y="772288"/>
            <a:ext cx="10390258" cy="465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200">
                <a:solidFill>
                  <a:schemeClr val="bg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2060"/>
                </a:solidFill>
                <a:latin typeface="Gabriola" panose="04040605051002020D02" pitchFamily="82" charset="0"/>
              </a:rPr>
              <a:t>Многие современные профессии требуют от человека творческий подход и решение профессиональных задач.  Инженерные профессии называют одними из самых востребованных в будущем. Подготовка инженерных кадров, квалификация которых отвечает сегодняшним и перспективным потребностям промышленных предприятий страны является важной государственной задачей. Поскольку интерес к техническому творчеству наиболее ярко выражен у детей, то начинать готовить будущих инженеров необходимо уже с детского сада. Ребенок должен получать представление о начальном моделировании и конструировании, как о части научно-технического творчества с раннего детства. Основы моделирования и конструирования должны естественным образом включаться в процесс развития ребенка так же, как и изучение формы, цвета и </a:t>
            </a:r>
            <a:r>
              <a:rPr lang="ru-RU" b="1" i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размера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b="1" i="1" kern="0" dirty="0" smtClean="0">
                <a:solidFill>
                  <a:srgbClr val="7030A0"/>
                </a:solidFill>
                <a:latin typeface="Gabriola" panose="04040605051002020D02" pitchFamily="82" charset="0"/>
              </a:rPr>
              <a:t>Острая нехватка специалистов в данном направлении наблюдается уже сейчас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b="1" i="1" kern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Проект </a:t>
            </a:r>
            <a:r>
              <a:rPr lang="ru-RU" b="1" i="1" kern="0" dirty="0">
                <a:solidFill>
                  <a:srgbClr val="002060"/>
                </a:solidFill>
                <a:latin typeface="Gabriola" panose="04040605051002020D02" pitchFamily="82" charset="0"/>
              </a:rPr>
              <a:t>планируется осуществлять на территории Тазовского района, где находится большое количество предприятий агропромышленного и топливно- энергетического комплекса.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b="1" i="1" kern="0" dirty="0">
                <a:solidFill>
                  <a:srgbClr val="7030A0"/>
                </a:solidFill>
                <a:latin typeface="Gabriola" panose="04040605051002020D02" pitchFamily="82" charset="0"/>
              </a:rPr>
              <a:t>Через 20 лет этим предприятиям потребуются новые высококвалифицированные, современные специалисты </a:t>
            </a:r>
            <a:r>
              <a:rPr lang="ru-RU" b="1" i="1" kern="0" dirty="0" smtClean="0">
                <a:solidFill>
                  <a:srgbClr val="7030A0"/>
                </a:solidFill>
                <a:latin typeface="Gabriola" panose="04040605051002020D02" pitchFamily="82" charset="0"/>
              </a:rPr>
              <a:t>-инженеры</a:t>
            </a:r>
            <a:r>
              <a:rPr lang="ru-RU" b="1" i="1" kern="0" dirty="0">
                <a:solidFill>
                  <a:srgbClr val="7030A0"/>
                </a:solidFill>
                <a:latin typeface="Gabriola" panose="04040605051002020D02" pitchFamily="82" charset="0"/>
              </a:rPr>
              <a:t>.</a:t>
            </a:r>
          </a:p>
          <a:p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xmlns="" val="25973046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315936" y="471769"/>
            <a:ext cx="273630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ru-RU" sz="3600" i="1" kern="0" dirty="0">
                <a:solidFill>
                  <a:srgbClr val="7030A0"/>
                </a:solidFill>
                <a:latin typeface="Gabriola" panose="04040605051002020D02" pitchFamily="82" charset="0"/>
              </a:rPr>
              <a:t>Гипотеза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952901" y="1057055"/>
            <a:ext cx="9894771" cy="168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200">
                <a:solidFill>
                  <a:schemeClr val="bg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algn="just"/>
            <a:r>
              <a:rPr lang="ru-RU" b="1" dirty="0">
                <a:solidFill>
                  <a:srgbClr val="002060"/>
                </a:solidFill>
                <a:latin typeface="Gabriola" panose="04040605051002020D02" pitchFamily="82" charset="0"/>
              </a:rPr>
              <a:t>Я предполагаю, что создание системы элементарно-исследовательских, научно-технических мероприятий повысит мотивацию детей к изобретательской и исследовательской деятельности. А внедрение новых интерактивных технологий в подготовке воспитанников к адекватной интеграции во взрослую жизнь, обусловливает создание новой системы ранней профориентации воспитанников.</a:t>
            </a:r>
          </a:p>
          <a:p>
            <a:endParaRPr lang="ru-RU" kern="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952901" y="3599079"/>
            <a:ext cx="989477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200">
                <a:solidFill>
                  <a:schemeClr val="bg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algn="just"/>
            <a:r>
              <a:rPr lang="ru-RU" b="1" dirty="0">
                <a:solidFill>
                  <a:srgbClr val="002060"/>
                </a:solidFill>
                <a:latin typeface="Gabriola" panose="04040605051002020D02" pitchFamily="82" charset="0"/>
              </a:rPr>
              <a:t>Развитие </a:t>
            </a:r>
            <a:r>
              <a:rPr lang="ru-RU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познавательных и констру</a:t>
            </a:r>
            <a:r>
              <a:rPr lang="ru-RU" b="1" dirty="0">
                <a:solidFill>
                  <a:srgbClr val="002060"/>
                </a:solidFill>
                <a:latin typeface="Gabriola" panose="04040605051002020D02" pitchFamily="82" charset="0"/>
              </a:rPr>
              <a:t>к</a:t>
            </a:r>
            <a:r>
              <a:rPr lang="ru-RU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тивных способностей</a:t>
            </a:r>
            <a:r>
              <a:rPr lang="ru-RU" b="1" dirty="0">
                <a:solidFill>
                  <a:srgbClr val="002060"/>
                </a:solidFill>
                <a:latin typeface="Gabriola" panose="04040605051002020D02" pitchFamily="82" charset="0"/>
              </a:rPr>
              <a:t>, через знакомство с инженерными профессиями, направленных на раннюю профориентацию дошкольников.</a:t>
            </a:r>
          </a:p>
          <a:p>
            <a:pPr algn="just"/>
            <a:endParaRPr lang="ru-RU" kern="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421814" y="2961907"/>
            <a:ext cx="291632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ru-RU" sz="3600" i="1" kern="0" dirty="0">
                <a:solidFill>
                  <a:srgbClr val="7030A0"/>
                </a:solidFill>
                <a:latin typeface="Gabriola" panose="04040605051002020D02" pitchFamily="82" charset="0"/>
              </a:rPr>
              <a:t>Цель проекта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3712" y="4603911"/>
            <a:ext cx="5544616" cy="212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04731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79" t="6843" r="19562" b="16345"/>
          <a:stretch/>
        </p:blipFill>
        <p:spPr>
          <a:xfrm>
            <a:off x="8715092" y="3821229"/>
            <a:ext cx="3476908" cy="303677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999656" y="332656"/>
            <a:ext cx="5904656" cy="94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ru-RU" sz="3600" i="1" kern="0" dirty="0">
                <a:solidFill>
                  <a:srgbClr val="7030A0"/>
                </a:solidFill>
                <a:latin typeface="Gabriola" panose="04040605051002020D02" pitchFamily="82" charset="0"/>
              </a:rPr>
              <a:t>Личные качества, которыми должен обладать инженер:</a:t>
            </a:r>
            <a:endParaRPr lang="ru-RU" sz="3600" kern="0" dirty="0">
              <a:solidFill>
                <a:srgbClr val="7030A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5951984" y="1835198"/>
            <a:ext cx="455970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200">
                <a:solidFill>
                  <a:schemeClr val="bg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i="1" kern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ответственность </a:t>
            </a:r>
            <a:endParaRPr lang="ru-RU" sz="2800" b="1" i="1" kern="0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i="1" kern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пространственное </a:t>
            </a:r>
            <a:r>
              <a:rPr lang="ru-RU" sz="2800" b="1" i="1" kern="0" dirty="0">
                <a:solidFill>
                  <a:srgbClr val="002060"/>
                </a:solidFill>
                <a:latin typeface="Gabriola" panose="04040605051002020D02" pitchFamily="82" charset="0"/>
              </a:rPr>
              <a:t>воображение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i="1" kern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усидчивость</a:t>
            </a:r>
            <a:endParaRPr lang="ru-RU" sz="2800" b="1" i="1" kern="0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i="1" kern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аккуратность</a:t>
            </a:r>
            <a:endParaRPr lang="ru-RU" sz="2800" b="1" i="1" kern="0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i="1" kern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креативность</a:t>
            </a:r>
            <a:endParaRPr lang="ru-RU" sz="2800" b="1" i="1" kern="0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i="1" kern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инициативность</a:t>
            </a:r>
            <a:endParaRPr lang="ru-RU" sz="2800" b="1" i="1" kern="0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i="1" kern="0" dirty="0">
                <a:solidFill>
                  <a:srgbClr val="002060"/>
                </a:solidFill>
                <a:latin typeface="Gabriola" panose="04040605051002020D02" pitchFamily="82" charset="0"/>
              </a:rPr>
              <a:t>ц</a:t>
            </a:r>
            <a:r>
              <a:rPr lang="ru-RU" sz="2800" b="1" i="1" kern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елеустремленность</a:t>
            </a:r>
            <a:endParaRPr lang="ru-RU" sz="2800" b="1" i="1" kern="0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i="1" kern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задатки </a:t>
            </a:r>
            <a:r>
              <a:rPr lang="ru-RU" sz="2800" b="1" i="1" kern="0" dirty="0">
                <a:solidFill>
                  <a:srgbClr val="002060"/>
                </a:solidFill>
                <a:latin typeface="Gabriola" panose="04040605051002020D02" pitchFamily="82" charset="0"/>
              </a:rPr>
              <a:t>изобретателя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2841" y="1527916"/>
            <a:ext cx="4789143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78492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79" t="6843" r="19562" b="16345"/>
          <a:stretch/>
        </p:blipFill>
        <p:spPr>
          <a:xfrm>
            <a:off x="8582774" y="4314332"/>
            <a:ext cx="2871289" cy="2507817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442762" y="937596"/>
            <a:ext cx="11011301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200">
                <a:solidFill>
                  <a:schemeClr val="bg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i="1" kern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Создание среды, </a:t>
            </a:r>
            <a:r>
              <a:rPr lang="ru-RU" b="1" i="1" kern="0" dirty="0">
                <a:solidFill>
                  <a:srgbClr val="002060"/>
                </a:solidFill>
                <a:latin typeface="Gabriola" panose="04040605051002020D02" pitchFamily="82" charset="0"/>
              </a:rPr>
              <a:t>в которой </a:t>
            </a:r>
            <a:r>
              <a:rPr lang="ru-RU" b="1" i="1" kern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дети </a:t>
            </a:r>
            <a:r>
              <a:rPr lang="ru-RU" b="1" i="1" kern="0" dirty="0">
                <a:solidFill>
                  <a:srgbClr val="002060"/>
                </a:solidFill>
                <a:latin typeface="Gabriola" panose="04040605051002020D02" pitchFamily="82" charset="0"/>
              </a:rPr>
              <a:t>смогут проявить свою инициативу, иметь возможность воплощать свои задумку </a:t>
            </a:r>
            <a:r>
              <a:rPr lang="ru-RU" b="1" i="1" kern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в</a:t>
            </a:r>
            <a:r>
              <a:rPr lang="en-US" b="1" i="1" kern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 </a:t>
            </a:r>
            <a:r>
              <a:rPr lang="ru-RU" b="1" i="1" kern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реальность.                                                                                                        </a:t>
            </a:r>
            <a:endParaRPr lang="en-US" b="1" i="1" kern="0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i="1" kern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В </a:t>
            </a:r>
            <a:r>
              <a:rPr lang="ru-RU" b="1" i="1" kern="0" dirty="0">
                <a:solidFill>
                  <a:srgbClr val="002060"/>
                </a:solidFill>
                <a:latin typeface="Gabriola" panose="04040605051002020D02" pitchFamily="82" charset="0"/>
              </a:rPr>
              <a:t>занятиях: вырабатывать у детей усидчивость и сосредоточенность, интерес к новым открытиям (проведение опытов), стремление довести начатое дело до </a:t>
            </a:r>
            <a:r>
              <a:rPr lang="ru-RU" b="1" i="1" kern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конца.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i="1" kern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Организация </a:t>
            </a:r>
            <a:r>
              <a:rPr lang="ru-RU" b="1" i="1" dirty="0">
                <a:solidFill>
                  <a:srgbClr val="002060"/>
                </a:solidFill>
                <a:latin typeface="Gabriola" panose="04040605051002020D02" pitchFamily="82" charset="0"/>
              </a:rPr>
              <a:t>работы кружка «Маленькие инженеры»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2060"/>
                </a:solidFill>
                <a:latin typeface="Gabriola" panose="04040605051002020D02" pitchFamily="82" charset="0"/>
              </a:rPr>
              <a:t>Виртуальные экскурсии на предприятия района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2060"/>
                </a:solidFill>
                <a:latin typeface="Gabriola" panose="04040605051002020D02" pitchFamily="82" charset="0"/>
              </a:rPr>
              <a:t>Экскурсии на предприятия поселка</a:t>
            </a:r>
            <a:endParaRPr lang="ru-RU" b="1" i="1" kern="0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just"/>
            <a:r>
              <a:rPr lang="ru-RU" b="1" i="1" kern="0" dirty="0">
                <a:solidFill>
                  <a:srgbClr val="002060"/>
                </a:solidFill>
                <a:latin typeface="Gabriola" panose="04040605051002020D02" pitchFamily="82" charset="0"/>
              </a:rPr>
              <a:t>Нельзя обходить стороной и такой вид детской деятельности как ролевая игра, а так же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i="1" kern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Игры </a:t>
            </a:r>
            <a:r>
              <a:rPr lang="ru-RU" b="1" i="1" kern="0" dirty="0">
                <a:solidFill>
                  <a:srgbClr val="002060"/>
                </a:solidFill>
                <a:latin typeface="Gabriola" panose="04040605051002020D02" pitchFamily="82" charset="0"/>
              </a:rPr>
              <a:t>на развитие логики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i="1" kern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Игры </a:t>
            </a:r>
            <a:r>
              <a:rPr lang="ru-RU" b="1" i="1" kern="0" dirty="0">
                <a:solidFill>
                  <a:srgbClr val="002060"/>
                </a:solidFill>
                <a:latin typeface="Gabriola" panose="04040605051002020D02" pitchFamily="82" charset="0"/>
              </a:rPr>
              <a:t>с </a:t>
            </a:r>
            <a:r>
              <a:rPr lang="ru-RU" b="1" i="1" kern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конструктором</a:t>
            </a:r>
            <a:endParaRPr lang="en-US" b="1" i="1" kern="0" dirty="0" smtClean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i="1" kern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Головоломки</a:t>
            </a:r>
            <a:endParaRPr lang="ru-RU" b="1" i="1" kern="0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just"/>
            <a:r>
              <a:rPr lang="ru-RU" b="1" i="1" kern="0" dirty="0">
                <a:solidFill>
                  <a:srgbClr val="002060"/>
                </a:solidFill>
                <a:latin typeface="Gabriola" panose="04040605051002020D02" pitchFamily="82" charset="0"/>
              </a:rPr>
              <a:t>Работа с родителями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Встречи с интересными людьми</a:t>
            </a:r>
            <a:endParaRPr lang="ru-RU" b="1" i="1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2060"/>
                </a:solidFill>
                <a:latin typeface="Gabriola" panose="04040605051002020D02" pitchFamily="82" charset="0"/>
              </a:rPr>
              <a:t>Конкурс «Лучшее семейное изобретение будущего»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b="1" i="1" kern="0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b="1" i="1" kern="0" dirty="0">
              <a:solidFill>
                <a:srgbClr val="0033CC"/>
              </a:solidFill>
              <a:latin typeface="Gabriola" panose="04040605051002020D02" pitchFamily="82" charset="0"/>
            </a:endParaRPr>
          </a:p>
          <a:p>
            <a:endParaRPr lang="ru-RU" kern="0" dirty="0">
              <a:latin typeface="Gabriola" panose="04040605051002020D02" pitchFamily="82" charset="0"/>
            </a:endParaRPr>
          </a:p>
          <a:p>
            <a:endParaRPr lang="ru-RU" kern="0" dirty="0">
              <a:latin typeface="Gabriola" panose="04040605051002020D02" pitchFamily="8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567608" y="260648"/>
            <a:ext cx="6944816" cy="55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ru-RU" sz="3600" i="1" kern="0" dirty="0">
                <a:solidFill>
                  <a:srgbClr val="7030A0"/>
                </a:solidFill>
                <a:latin typeface="Gabriola" panose="04040605051002020D02" pitchFamily="82" charset="0"/>
              </a:rPr>
              <a:t>Начинаем растить инженера в детском саду!</a:t>
            </a:r>
          </a:p>
        </p:txBody>
      </p:sp>
    </p:spTree>
    <p:extLst>
      <p:ext uri="{BB962C8B-B14F-4D97-AF65-F5344CB8AC3E}">
        <p14:creationId xmlns:p14="http://schemas.microsoft.com/office/powerpoint/2010/main" xmlns="" val="2794235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7954" y="3271682"/>
            <a:ext cx="3528646" cy="3528646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940658" y="234463"/>
            <a:ext cx="9315939" cy="199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200">
                <a:solidFill>
                  <a:schemeClr val="bg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ru-RU" b="1" i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Реализуя </a:t>
            </a:r>
            <a:r>
              <a:rPr lang="ru-RU" b="1" i="1" dirty="0">
                <a:solidFill>
                  <a:srgbClr val="002060"/>
                </a:solidFill>
                <a:latin typeface="Gabriola" panose="04040605051002020D02" pitchFamily="82" charset="0"/>
              </a:rPr>
              <a:t>проект, мы подводим детей к пониманию, что любая профессия </a:t>
            </a:r>
            <a:r>
              <a:rPr lang="ru-RU" b="1" i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имеет </a:t>
            </a:r>
            <a:r>
              <a:rPr lang="ru-RU" b="1" i="1" dirty="0">
                <a:solidFill>
                  <a:srgbClr val="002060"/>
                </a:solidFill>
                <a:latin typeface="Gabriola" panose="04040605051002020D02" pitchFamily="82" charset="0"/>
              </a:rPr>
              <a:t>свой результат труда. Любой труд </a:t>
            </a:r>
            <a:r>
              <a:rPr lang="ru-RU" b="1" i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заслуживает </a:t>
            </a:r>
            <a:r>
              <a:rPr lang="ru-RU" b="1" i="1" dirty="0">
                <a:solidFill>
                  <a:srgbClr val="002060"/>
                </a:solidFill>
                <a:latin typeface="Gabriola" panose="04040605051002020D02" pitchFamily="82" charset="0"/>
              </a:rPr>
              <a:t>уважения и благодарности. Полученные знаний детей о труде взрослых предполагают знакомство дошкольников с той или иной профессией с детства, чтобы не терялась такая профессии как инженер или передавалась по поколению и выросли новые талантливые инженеры.</a:t>
            </a:r>
          </a:p>
          <a:p>
            <a:endParaRPr lang="ru-RU" b="1" i="1" kern="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44" t="2907" r="24150"/>
          <a:stretch/>
        </p:blipFill>
        <p:spPr>
          <a:xfrm rot="5400000">
            <a:off x="3429381" y="2874402"/>
            <a:ext cx="4354764" cy="3060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Выноска-облако 2"/>
          <p:cNvSpPr/>
          <p:nvPr/>
        </p:nvSpPr>
        <p:spPr>
          <a:xfrm rot="20594676" flipH="1">
            <a:off x="1072394" y="2316162"/>
            <a:ext cx="3118339" cy="1613066"/>
          </a:xfrm>
          <a:prstGeom prst="cloudCallout">
            <a:avLst>
              <a:gd name="adj1" fmla="val -50841"/>
              <a:gd name="adj2" fmla="val 5972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Gabriola" panose="04040605051002020D02" pitchFamily="82" charset="0"/>
              </a:rPr>
              <a:t>Я, друзья, усвоил четко: инженером быть почетно! Нет работы в мире лучше!</a:t>
            </a:r>
          </a:p>
        </p:txBody>
      </p:sp>
      <p:sp>
        <p:nvSpPr>
          <p:cNvPr id="8" name="Выноска-облако 7"/>
          <p:cNvSpPr/>
          <p:nvPr/>
        </p:nvSpPr>
        <p:spPr>
          <a:xfrm rot="21120872" flipH="1">
            <a:off x="1367541" y="4305389"/>
            <a:ext cx="2795618" cy="1461232"/>
          </a:xfrm>
          <a:prstGeom prst="cloudCallout">
            <a:avLst>
              <a:gd name="adj1" fmla="val -56031"/>
              <a:gd name="adj2" fmla="val -4143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Gabriola" panose="04040605051002020D02" pitchFamily="82" charset="0"/>
              </a:rPr>
              <a:t>В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Gabriola" panose="04040605051002020D02" pitchFamily="82" charset="0"/>
              </a:rPr>
              <a:t> инженеры я пойду. Пусть меня научат!!!!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 rot="599089">
            <a:off x="6405966" y="2095868"/>
            <a:ext cx="3083043" cy="1667482"/>
          </a:xfrm>
          <a:prstGeom prst="cloudCallout">
            <a:avLst>
              <a:gd name="adj1" fmla="val -46147"/>
              <a:gd name="adj2" fmla="val 5075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Gabriola" panose="04040605051002020D02" pitchFamily="82" charset="0"/>
              </a:rPr>
              <a:t>Но куда же мне идти, как профессию найти???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 rot="599089">
            <a:off x="7337799" y="4165407"/>
            <a:ext cx="2318357" cy="1454844"/>
          </a:xfrm>
          <a:prstGeom prst="cloudCallout">
            <a:avLst>
              <a:gd name="adj1" fmla="val 69305"/>
              <a:gd name="adj2" fmla="val 672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Gabriola" panose="04040605051002020D02" pitchFamily="82" charset="0"/>
              </a:rPr>
              <a:t>Тебя уже сейчас работа важная ждет: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9480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3182" y="706471"/>
            <a:ext cx="3252653" cy="2408609"/>
          </a:xfrm>
          <a:prstGeom prst="rect">
            <a:avLst/>
          </a:prstGeom>
          <a:ln w="88900" cap="sq" cmpd="thickThin">
            <a:solidFill>
              <a:srgbClr val="BA167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0458" y="742727"/>
            <a:ext cx="3449813" cy="4751487"/>
          </a:xfrm>
          <a:prstGeom prst="rect">
            <a:avLst/>
          </a:prstGeom>
          <a:ln w="1905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72" y="393662"/>
            <a:ext cx="2128581" cy="2747695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7573" y="3100779"/>
            <a:ext cx="2183605" cy="61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ru-RU" sz="3600" i="1" kern="0" dirty="0" smtClean="0">
                <a:solidFill>
                  <a:srgbClr val="7030A0"/>
                </a:solidFill>
                <a:latin typeface="Gabriola" panose="04040605051002020D02" pitchFamily="82" charset="0"/>
              </a:rPr>
              <a:t>Детский сад</a:t>
            </a:r>
            <a:endParaRPr lang="ru-RU" sz="3600" kern="0" dirty="0">
              <a:solidFill>
                <a:srgbClr val="7030A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3563691" y="216069"/>
            <a:ext cx="1328477" cy="44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ru-RU" sz="3600" i="1" kern="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Школа</a:t>
            </a:r>
            <a:endParaRPr lang="ru-RU" sz="3600" kern="0" dirty="0">
              <a:solidFill>
                <a:srgbClr val="FF000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8905770" y="129722"/>
            <a:ext cx="2911092" cy="61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ru-RU" sz="4800" i="1" kern="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Я – инженер!</a:t>
            </a:r>
            <a:endParaRPr lang="ru-RU" sz="4800" kern="0" dirty="0">
              <a:solidFill>
                <a:srgbClr val="FF000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7326648" y="692053"/>
            <a:ext cx="1260209" cy="50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ru-RU" sz="3200" i="1" kern="0" dirty="0" smtClean="0">
                <a:solidFill>
                  <a:srgbClr val="7030A0"/>
                </a:solidFill>
                <a:latin typeface="Gabriola" panose="04040605051002020D02" pitchFamily="82" charset="0"/>
              </a:rPr>
              <a:t>Умный</a:t>
            </a:r>
            <a:endParaRPr lang="ru-RU" sz="3200" kern="0" dirty="0">
              <a:solidFill>
                <a:srgbClr val="7030A0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7068881" y="1254762"/>
            <a:ext cx="1617874" cy="50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ru-RU" sz="3200" i="1" kern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Фантазер</a:t>
            </a:r>
            <a:endParaRPr lang="ru-RU" sz="3200" kern="0" dirty="0">
              <a:solidFill>
                <a:srgbClr val="002060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6795432" y="1914209"/>
            <a:ext cx="189132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ru-RU" sz="3200" i="1" kern="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Знаю </a:t>
            </a:r>
          </a:p>
          <a:p>
            <a:r>
              <a:rPr lang="ru-RU" sz="3200" i="1" kern="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математику</a:t>
            </a:r>
            <a:endParaRPr lang="ru-RU" sz="3200" kern="0" dirty="0">
              <a:solidFill>
                <a:srgbClr val="FF0000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7096370" y="2953656"/>
            <a:ext cx="1428240" cy="878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ru-RU" sz="3200" i="1" kern="0" dirty="0" smtClean="0">
                <a:solidFill>
                  <a:srgbClr val="7030A0"/>
                </a:solidFill>
                <a:latin typeface="Gabriola" panose="04040605051002020D02" pitchFamily="82" charset="0"/>
              </a:rPr>
              <a:t>Умею</a:t>
            </a:r>
          </a:p>
          <a:p>
            <a:r>
              <a:rPr lang="ru-RU" sz="3200" i="1" kern="0" dirty="0" smtClean="0">
                <a:solidFill>
                  <a:srgbClr val="7030A0"/>
                </a:solidFill>
                <a:latin typeface="Gabriola" panose="04040605051002020D02" pitchFamily="82" charset="0"/>
              </a:rPr>
              <a:t>чертить</a:t>
            </a:r>
            <a:endParaRPr lang="ru-RU" sz="3200" kern="0" dirty="0">
              <a:solidFill>
                <a:srgbClr val="7030A0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7128552" y="4341606"/>
            <a:ext cx="1531906" cy="135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ru-RU" sz="3200" i="1" kern="0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Знаю физику и</a:t>
            </a:r>
          </a:p>
          <a:p>
            <a:r>
              <a:rPr lang="ru-RU" sz="3200" i="1" kern="0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химию</a:t>
            </a:r>
            <a:endParaRPr lang="ru-RU" sz="3200" kern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8838282" y="5277407"/>
            <a:ext cx="2911092" cy="137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ru-RU" sz="3200" i="1" kern="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Здоровый</a:t>
            </a:r>
          </a:p>
          <a:p>
            <a:r>
              <a:rPr lang="ru-RU" sz="3200" i="1" kern="0" dirty="0" smtClean="0">
                <a:solidFill>
                  <a:srgbClr val="7030A0"/>
                </a:solidFill>
                <a:latin typeface="Gabriola" panose="04040605051002020D02" pitchFamily="82" charset="0"/>
              </a:rPr>
              <a:t> сильный,</a:t>
            </a:r>
          </a:p>
          <a:p>
            <a:r>
              <a:rPr lang="ru-RU" sz="3200" i="1" kern="0" dirty="0">
                <a:solidFill>
                  <a:srgbClr val="7030A0"/>
                </a:solidFill>
                <a:latin typeface="Gabriola" panose="04040605051002020D02" pitchFamily="82" charset="0"/>
              </a:rPr>
              <a:t>з</a:t>
            </a:r>
            <a:r>
              <a:rPr lang="ru-RU" sz="3200" i="1" kern="0" dirty="0" smtClean="0">
                <a:solidFill>
                  <a:srgbClr val="7030A0"/>
                </a:solidFill>
                <a:latin typeface="Gabriola" panose="04040605051002020D02" pitchFamily="82" charset="0"/>
              </a:rPr>
              <a:t>анимаюсь спортом</a:t>
            </a:r>
            <a:endParaRPr lang="ru-RU" sz="3200" kern="0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07" r="5580" b="3075"/>
          <a:stretch/>
        </p:blipFill>
        <p:spPr>
          <a:xfrm>
            <a:off x="4628945" y="3491987"/>
            <a:ext cx="2289601" cy="3205061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4409109" y="6517538"/>
            <a:ext cx="2342509" cy="35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ru-RU" sz="3600" kern="0" dirty="0" smtClean="0">
                <a:solidFill>
                  <a:srgbClr val="BA1674"/>
                </a:solidFill>
                <a:latin typeface="Gabriola" panose="04040605051002020D02" pitchFamily="82" charset="0"/>
              </a:rPr>
              <a:t>Университет</a:t>
            </a:r>
            <a:endParaRPr lang="ru-RU" sz="3600" kern="0" dirty="0">
              <a:solidFill>
                <a:srgbClr val="BA1674"/>
              </a:solidFill>
              <a:latin typeface="Gabriola" panose="04040605051002020D02" pitchFamily="82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782509" y="3583701"/>
            <a:ext cx="2222860" cy="3099154"/>
          </a:xfrm>
          <a:prstGeom prst="wedgeRoundRectCallout">
            <a:avLst>
              <a:gd name="adj1" fmla="val -62409"/>
              <a:gd name="adj2" fmla="val 1568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kern="0" dirty="0">
                <a:solidFill>
                  <a:srgbClr val="C00000"/>
                </a:solidFill>
                <a:latin typeface="Gabriola" panose="04040605051002020D02" pitchFamily="82" charset="0"/>
              </a:rPr>
              <a:t>Чтобы инженером стать</a:t>
            </a:r>
          </a:p>
          <a:p>
            <a:pPr algn="ctr"/>
            <a:r>
              <a:rPr lang="ru-RU" sz="2000" b="1" i="1" kern="0" dirty="0">
                <a:solidFill>
                  <a:srgbClr val="C00000"/>
                </a:solidFill>
                <a:latin typeface="Gabriola" panose="04040605051002020D02" pitchFamily="82" charset="0"/>
              </a:rPr>
              <a:t>Надо очень много знать.</a:t>
            </a:r>
          </a:p>
          <a:p>
            <a:pPr algn="ctr"/>
            <a:r>
              <a:rPr lang="ru-RU" sz="2000" b="1" i="1" kern="0" dirty="0">
                <a:solidFill>
                  <a:srgbClr val="C00000"/>
                </a:solidFill>
                <a:latin typeface="Gabriola" panose="04040605051002020D02" pitchFamily="82" charset="0"/>
              </a:rPr>
              <a:t>Вот проект моста, станка,</a:t>
            </a:r>
          </a:p>
          <a:p>
            <a:pPr algn="ctr"/>
            <a:r>
              <a:rPr lang="ru-RU" sz="2000" b="1" i="1" kern="0" dirty="0">
                <a:solidFill>
                  <a:srgbClr val="C00000"/>
                </a:solidFill>
                <a:latin typeface="Gabriola" panose="04040605051002020D02" pitchFamily="82" charset="0"/>
              </a:rPr>
              <a:t>Начерчу его пока.</a:t>
            </a:r>
          </a:p>
          <a:p>
            <a:pPr algn="ctr"/>
            <a:r>
              <a:rPr lang="ru-RU" sz="2000" b="1" i="1" kern="0" dirty="0">
                <a:solidFill>
                  <a:srgbClr val="C00000"/>
                </a:solidFill>
                <a:latin typeface="Gabriola" panose="04040605051002020D02" pitchFamily="82" charset="0"/>
              </a:rPr>
              <a:t>Много книг перечитаю,</a:t>
            </a:r>
          </a:p>
          <a:p>
            <a:pPr algn="ctr"/>
            <a:r>
              <a:rPr lang="ru-RU" sz="2000" b="1" i="1" kern="0" dirty="0">
                <a:solidFill>
                  <a:srgbClr val="C00000"/>
                </a:solidFill>
                <a:latin typeface="Gabriola" panose="04040605051002020D02" pitchFamily="82" charset="0"/>
              </a:rPr>
              <a:t>д</a:t>
            </a:r>
            <a:r>
              <a:rPr lang="ru-RU" sz="2000" b="1" i="1" kern="0" dirty="0" smtClean="0">
                <a:solidFill>
                  <a:srgbClr val="C00000"/>
                </a:solidFill>
                <a:latin typeface="Gabriola" panose="04040605051002020D02" pitchFamily="82" charset="0"/>
              </a:rPr>
              <a:t>умаю</a:t>
            </a:r>
            <a:r>
              <a:rPr lang="ru-RU" sz="2000" b="1" i="1" kern="0" dirty="0">
                <a:solidFill>
                  <a:srgbClr val="C00000"/>
                </a:solidFill>
                <a:latin typeface="Gabriola" panose="04040605051002020D02" pitchFamily="82" charset="0"/>
              </a:rPr>
              <a:t>,  изобретаю</a:t>
            </a:r>
            <a:r>
              <a:rPr lang="ru-RU" sz="2000" b="1" i="1" kern="0" dirty="0">
                <a:solidFill>
                  <a:srgbClr val="002060"/>
                </a:solidFill>
                <a:latin typeface="Gabriola" panose="04040605051002020D02" pitchFamily="82" charset="0"/>
              </a:rPr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59" t="12621" r="16672" b="14178"/>
          <a:stretch/>
        </p:blipFill>
        <p:spPr>
          <a:xfrm>
            <a:off x="75667" y="4459953"/>
            <a:ext cx="2206929" cy="235950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56" t="19486" r="30399" b="12022"/>
          <a:stretch/>
        </p:blipFill>
        <p:spPr>
          <a:xfrm>
            <a:off x="3563691" y="4724565"/>
            <a:ext cx="1288406" cy="2231504"/>
          </a:xfrm>
          <a:prstGeom prst="rect">
            <a:avLst/>
          </a:prstGeom>
        </p:spPr>
      </p:pic>
      <p:sp>
        <p:nvSpPr>
          <p:cNvPr id="24" name="Скругленная прямоугольная выноска 23"/>
          <p:cNvSpPr/>
          <p:nvPr/>
        </p:nvSpPr>
        <p:spPr>
          <a:xfrm>
            <a:off x="36507" y="3664047"/>
            <a:ext cx="1678078" cy="845644"/>
          </a:xfrm>
          <a:prstGeom prst="wedgeRoundRectCallout">
            <a:avLst>
              <a:gd name="adj1" fmla="val -4067"/>
              <a:gd name="adj2" fmla="val -6440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kern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Ты ходишь в детский сад, ты учишься, растешь</a:t>
            </a:r>
            <a:endParaRPr lang="ru-RU" b="1" i="1" kern="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5370710" y="148380"/>
            <a:ext cx="1820090" cy="1015999"/>
          </a:xfrm>
          <a:prstGeom prst="wedgeRoundRectCallout">
            <a:avLst>
              <a:gd name="adj1" fmla="val -38775"/>
              <a:gd name="adj2" fmla="val 6594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kern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А после в школе ты науки изучаешь, решаешь, думаешь, изобретаешь.</a:t>
            </a:r>
            <a:endParaRPr lang="ru-RU" dirty="0"/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6554988" y="5517734"/>
            <a:ext cx="1820090" cy="1226206"/>
          </a:xfrm>
          <a:prstGeom prst="wedgeRoundRectCallout">
            <a:avLst>
              <a:gd name="adj1" fmla="val -67973"/>
              <a:gd name="adj2" fmla="val 2483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kern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Закончишь школу в институт пойдешь учиться, освоишь инженера дело.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3524" y="5167891"/>
            <a:ext cx="1311273" cy="157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19246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511</Words>
  <Application>Microsoft Office PowerPoint</Application>
  <PresentationFormat>Произвольный</PresentationFormat>
  <Paragraphs>84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ИННОВАЦИОННЫЙ ПРОЕКТ  по формированию предпосылок инженерного мышления  детей старшего дошкольного возраста «В инженеры б я пошел – пусть меня научат»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ИННОВАЦИОННЫЙ ПРОЕКТ  по формированию предпосылок инженерного мышления  детей подготовительной группы  «Дорога в страну инженерию»</dc:title>
  <dc:creator>Никита Макаренко</dc:creator>
  <cp:lastModifiedBy>Людмила В. Свечникова</cp:lastModifiedBy>
  <cp:revision>58</cp:revision>
  <dcterms:created xsi:type="dcterms:W3CDTF">2020-11-01T05:28:59Z</dcterms:created>
  <dcterms:modified xsi:type="dcterms:W3CDTF">2021-01-12T06:52:52Z</dcterms:modified>
</cp:coreProperties>
</file>