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82" r:id="rId4"/>
    <p:sldId id="281" r:id="rId5"/>
    <p:sldId id="284" r:id="rId6"/>
    <p:sldId id="278" r:id="rId7"/>
    <p:sldId id="279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504" autoAdjust="0"/>
  </p:normalViewPr>
  <p:slideViewPr>
    <p:cSldViewPr>
      <p:cViewPr>
        <p:scale>
          <a:sx n="74" d="100"/>
          <a:sy n="74" d="100"/>
        </p:scale>
        <p:origin x="-269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7239" y="620688"/>
            <a:ext cx="5968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МУНИЦИПАЛЬНОЕ ОБРАЗОВАНИЕ ТАЗОВСКИЙ РАЙОН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Газ-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Салинская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средняя общеобразовательная школа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(МБОУ ГСОШ)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0157" y="6217567"/>
            <a:ext cx="11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04.05.2023г.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2708920"/>
            <a:ext cx="3669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ФУНКЦИОНАЛЬНАЯ ГРАМОТНОСТЬ КАК УСЛОВИЕ ПРЕОДОЛЕНИЯ УЧЕБНОЙ НЕУСПЕШНОСТИ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5085184"/>
            <a:ext cx="3302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Чернова Галина Валерьевна, </a:t>
            </a:r>
          </a:p>
          <a:p>
            <a:r>
              <a:rPr lang="ru-RU" dirty="0" smtClean="0"/>
              <a:t>заместитель директора по НМР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79904" cy="63408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психологического комфорта</a:t>
            </a:r>
            <a:endParaRPr lang="ru-RU" sz="3200" b="1" dirty="0"/>
          </a:p>
        </p:txBody>
      </p:sp>
      <p:pic>
        <p:nvPicPr>
          <p:cNvPr id="10" name="Рисунок 9" descr="C:\Users\EtmishevaTM\Downloads\Screenshot_2021-02-17 Как я чувствую себя в школе (5 классы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22817" r="35276" b="54548"/>
          <a:stretch/>
        </p:blipFill>
        <p:spPr bwMode="auto">
          <a:xfrm>
            <a:off x="539552" y="1124744"/>
            <a:ext cx="3240360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EtmishevaTM\Downloads\Screenshot_2021-02-17 Как я чувствую себя в школе (6 класс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22951" r="31912" b="55321"/>
          <a:stretch/>
        </p:blipFill>
        <p:spPr bwMode="auto">
          <a:xfrm>
            <a:off x="4675932" y="1124744"/>
            <a:ext cx="3281163" cy="1883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021378"/>
            <a:ext cx="99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93160" y="1124744"/>
            <a:ext cx="99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  <p:pic>
        <p:nvPicPr>
          <p:cNvPr id="13" name="Рисунок 12" descr="C:\Users\EtmishevaTM\Downloads\Screenshot_2021-02-17 К чувствую себя в школе (7-е классы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22929" r="35916" b="54574"/>
          <a:stretch/>
        </p:blipFill>
        <p:spPr bwMode="auto">
          <a:xfrm>
            <a:off x="539552" y="2834265"/>
            <a:ext cx="3543796" cy="1911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EtmishevaTM\Downloads\Screenshot_2021-02-17 Как я чувствую себя в школе (8 классы)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23423" r="32367" b="54270"/>
          <a:stretch/>
        </p:blipFill>
        <p:spPr bwMode="auto">
          <a:xfrm>
            <a:off x="4602088" y="3008007"/>
            <a:ext cx="3293268" cy="1738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98440" y="2884294"/>
            <a:ext cx="99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88546" y="2884294"/>
            <a:ext cx="99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pic>
        <p:nvPicPr>
          <p:cNvPr id="17" name="Рисунок 16" descr="C:\Users\EtmishevaTM\Downloads\Screenshot_2021-02-17 Как я чувствую себя в школе (8 классы)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23423" r="32367" b="54270"/>
          <a:stretch/>
        </p:blipFill>
        <p:spPr bwMode="auto">
          <a:xfrm>
            <a:off x="2759770" y="4509120"/>
            <a:ext cx="3521719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55195" y="4746104"/>
            <a:ext cx="99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93160" y="5761767"/>
            <a:ext cx="1559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</a:t>
            </a:r>
            <a:r>
              <a:rPr lang="ru-RU" sz="2800" b="1" dirty="0" smtClean="0"/>
              <a:t>31,4 %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93849" y="4930770"/>
            <a:ext cx="2383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Я ИДУ В ШКОЛУ </a:t>
            </a:r>
          </a:p>
          <a:p>
            <a:pPr algn="ctr"/>
            <a:r>
              <a:rPr lang="ru-RU" sz="2400" b="1" dirty="0" smtClean="0"/>
              <a:t>С РАДОСТЬЮ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505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 descr="https://pro-dachnikov.com/uploads/posts/2023-01/1673573846_pro-dachnikov-com-p-foto-klassa-deti-za-partami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4487508" cy="29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ernovagv\Desktop\wrQLZarsQ4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4592075" cy="30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верх стрелка 1"/>
          <p:cNvSpPr/>
          <p:nvPr/>
        </p:nvSpPr>
        <p:spPr>
          <a:xfrm rot="2853419">
            <a:off x="5489466" y="1619286"/>
            <a:ext cx="2178661" cy="1160701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071" y="3842310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/>
              <a:t>?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1196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620688"/>
            <a:ext cx="336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ШКОЛЬНАЯ НЕУСПЕШНОСТЬ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87824" y="990020"/>
            <a:ext cx="864096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6056" y="990020"/>
            <a:ext cx="720080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4290" y="1556792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ВНУТРЕННИЕ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07818" y="155679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ВНЕШНИЕ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7321" y="2204864"/>
            <a:ext cx="43156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СЛАБОЕ ЗДОРОВЬЕ</a:t>
            </a:r>
          </a:p>
          <a:p>
            <a:r>
              <a:rPr lang="ru-RU" sz="2000" b="1" dirty="0" smtClean="0"/>
              <a:t>НАРУШЕНИЕ ОБУЧАЕМОСТИ(ЗПР)</a:t>
            </a:r>
          </a:p>
          <a:p>
            <a:r>
              <a:rPr lang="ru-RU" sz="2000" b="1" dirty="0" smtClean="0"/>
              <a:t>ОТСУТСТВИЕ МОТИВАЦИИ</a:t>
            </a:r>
          </a:p>
          <a:p>
            <a:r>
              <a:rPr lang="ru-RU" sz="2000" b="1" dirty="0" smtClean="0"/>
              <a:t>НЕРАЗВИТАЯ РЕЧЬ</a:t>
            </a:r>
          </a:p>
          <a:p>
            <a:r>
              <a:rPr lang="ru-RU" sz="2000" b="1" dirty="0" smtClean="0"/>
              <a:t>НЕСОЗРЕВШАЯ МОТОРИКА</a:t>
            </a:r>
          </a:p>
          <a:p>
            <a:r>
              <a:rPr lang="ru-RU" sz="2000" b="1" dirty="0" smtClean="0"/>
              <a:t>ТЕМПЕРАМЕНТ</a:t>
            </a:r>
          </a:p>
          <a:p>
            <a:r>
              <a:rPr lang="ru-RU" sz="2000" b="1" dirty="0" smtClean="0"/>
              <a:t>ПОВЫШЕННАЯ ЭМОЦИОНАЛЬНОСТЬ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2204864"/>
            <a:ext cx="40125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СОЦИАЛЬНЫЕ</a:t>
            </a:r>
          </a:p>
          <a:p>
            <a:r>
              <a:rPr lang="ru-RU" sz="2000" b="1" dirty="0" smtClean="0"/>
              <a:t>ОТРИЦАТЕЛЬНОЕ ВЛИЯНИЕ ИЗВНЕ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НЕСОВЕРШЕННАЯ ОРГАНИЗАЦИЯ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УЧЕБНОГО ПРОЦЕССА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08151"/>
              </p:ext>
            </p:extLst>
          </p:nvPr>
        </p:nvGraphicFramePr>
        <p:xfrm>
          <a:off x="1331641" y="658861"/>
          <a:ext cx="6624735" cy="59993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2145"/>
                <a:gridCol w="1470392"/>
                <a:gridCol w="1470392"/>
                <a:gridCol w="2741806"/>
              </a:tblGrid>
              <a:tr h="3208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ЧИТАТЕЛЬСКАЯ ГРАМОТНОСТЬ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Ниже базового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Ниже базового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Недостаточный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Повышенный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Повышенный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Недостаточный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Пониженный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Повышенный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Повышенный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Повышенный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Повышенный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Пониженный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Базовый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базового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Пониженный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20005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Б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 Б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14Б  6П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260648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РЕЗУЛЬТАТЫ ВНЕШНЕЙ ОЦЕНКИ ГОТОВНОСТИ ПЯТИКЛАССНИКОВ 2020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34949"/>
              </p:ext>
            </p:extLst>
          </p:nvPr>
        </p:nvGraphicFramePr>
        <p:xfrm>
          <a:off x="1259632" y="920425"/>
          <a:ext cx="7200796" cy="50171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39"/>
                <a:gridCol w="504055"/>
                <a:gridCol w="648072"/>
                <a:gridCol w="948105"/>
                <a:gridCol w="948105"/>
                <a:gridCol w="948105"/>
                <a:gridCol w="948105"/>
                <a:gridCol w="948105"/>
                <a:gridCol w="948105"/>
              </a:tblGrid>
              <a:tr h="943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 баллов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% выполнения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ФГ МАТЕМАТИКА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 баллов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% выполнения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ФГ ЧГ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% выполнения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ФГ ЕСТЕСТВЕННОНАУЧН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53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91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Недостат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96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Недостато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234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94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Недостат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Недостат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Недостат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Недостат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69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Недостат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7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Недостат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24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Недостат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188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3П 7С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1П 9С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8С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8" marR="60428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74173" y="436022"/>
            <a:ext cx="656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РЕЗУЛЬТАТЫ ВНЕШНЕЙ ОЦЕНКИ  ФГ ВОСЬМИКЛАССНИКОВ 2020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764704"/>
            <a:ext cx="3756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ЕДИНАЯ МЕТОДИЧЕСКАЯ ТЕМА: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6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«Развитие  функциональной грамотности - фактор достижения современного качества образования и воспитания обучающихся в условиях реализации ФГОС</a:t>
            </a:r>
            <a:r>
              <a:rPr lang="ru-RU" b="1" dirty="0" smtClean="0"/>
              <a:t>»</a:t>
            </a:r>
          </a:p>
          <a:p>
            <a:pPr algn="just"/>
            <a:r>
              <a:rPr lang="ru-RU" b="1" dirty="0"/>
              <a:t>Ц</a:t>
            </a:r>
            <a:r>
              <a:rPr lang="ru-RU" b="1" dirty="0" smtClean="0"/>
              <a:t>ель</a:t>
            </a:r>
            <a:r>
              <a:rPr lang="ru-RU" b="1" i="1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- развитие </a:t>
            </a:r>
            <a:r>
              <a:rPr lang="ru-RU" b="1" dirty="0"/>
              <a:t>функциональной грамотности учащихся МБОУ ГСОШ как индикатора качества и эффективности образования, преодоления школьной </a:t>
            </a:r>
            <a:r>
              <a:rPr lang="ru-RU" b="1" dirty="0" err="1" smtClean="0"/>
              <a:t>неуспешности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65484" y="3213925"/>
            <a:ext cx="4890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ФУНКЦИОНАЛЬНАЯ ГРАМОТНОСТЬ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2721" y="3444758"/>
            <a:ext cx="44759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ЧИТАТЕЛЬСКАЯ ГРАМОТНОСТЬ</a:t>
            </a:r>
          </a:p>
          <a:p>
            <a:pPr algn="ctr"/>
            <a:r>
              <a:rPr lang="ru-RU" sz="2000" b="1" dirty="0" smtClean="0"/>
              <a:t>МАТЕМАТИЧЕСКАЯ ГРАМОТНОСТЬ</a:t>
            </a:r>
          </a:p>
          <a:p>
            <a:pPr algn="ctr"/>
            <a:r>
              <a:rPr lang="ru-RU" sz="2000" b="1" dirty="0" smtClean="0"/>
              <a:t>ЕСТЕСТВЕННОНАУЧНАЯ ГРАМОТНОСТЬ</a:t>
            </a:r>
          </a:p>
          <a:p>
            <a:pPr algn="ctr"/>
            <a:r>
              <a:rPr lang="ru-RU" sz="2000" b="1" dirty="0" smtClean="0"/>
              <a:t>ФИНАНСОВАЯ ГРАМОТНОСТЬ</a:t>
            </a:r>
          </a:p>
          <a:p>
            <a:pPr algn="ctr"/>
            <a:r>
              <a:rPr lang="ru-RU" sz="2000" b="1" dirty="0" smtClean="0"/>
              <a:t>КРЕАТИВНОЕ МЫШЛЕНИЕ</a:t>
            </a:r>
          </a:p>
          <a:p>
            <a:pPr algn="ctr"/>
            <a:r>
              <a:rPr lang="ru-RU" sz="2000" b="1" dirty="0" smtClean="0"/>
              <a:t>ГЛОБАЛЬНЫЕ КОМПЕТЕНЦИИ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143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116632"/>
            <a:ext cx="8928992" cy="6624736"/>
          </a:xfrm>
          <a:prstGeom prst="round2DiagRect">
            <a:avLst/>
          </a:prstGeom>
          <a:noFill/>
          <a:ln w="2540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602045"/>
              </p:ext>
            </p:extLst>
          </p:nvPr>
        </p:nvGraphicFramePr>
        <p:xfrm>
          <a:off x="827584" y="503316"/>
          <a:ext cx="2088232" cy="295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503316"/>
                        <a:ext cx="2088232" cy="2955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0109"/>
              </p:ext>
            </p:extLst>
          </p:nvPr>
        </p:nvGraphicFramePr>
        <p:xfrm>
          <a:off x="1331640" y="3284984"/>
          <a:ext cx="2148267" cy="30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3284984"/>
                        <a:ext cx="2148267" cy="304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57" y="620688"/>
            <a:ext cx="1827485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4890"/>
            <a:ext cx="2552954" cy="35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oc025223202211080938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2442195" cy="356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501</Words>
  <Application>Microsoft Office PowerPoint</Application>
  <PresentationFormat>Экран (4:3)</PresentationFormat>
  <Paragraphs>353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PDF</vt:lpstr>
      <vt:lpstr>Презентация PowerPoint</vt:lpstr>
      <vt:lpstr>Диагностика психологического комфорта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SitdikovaAA</dc:creator>
  <cp:lastModifiedBy>Чернова Галина Валерьевна</cp:lastModifiedBy>
  <cp:revision>94</cp:revision>
  <dcterms:created xsi:type="dcterms:W3CDTF">2019-09-11T10:07:11Z</dcterms:created>
  <dcterms:modified xsi:type="dcterms:W3CDTF">2023-05-05T09:16:59Z</dcterms:modified>
</cp:coreProperties>
</file>