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305" r:id="rId4"/>
    <p:sldId id="292" r:id="rId5"/>
    <p:sldId id="293" r:id="rId6"/>
    <p:sldId id="294" r:id="rId7"/>
    <p:sldId id="295" r:id="rId8"/>
    <p:sldId id="277" r:id="rId9"/>
    <p:sldId id="278" r:id="rId10"/>
    <p:sldId id="258" r:id="rId11"/>
    <p:sldId id="259" r:id="rId12"/>
    <p:sldId id="296" r:id="rId13"/>
    <p:sldId id="260" r:id="rId14"/>
    <p:sldId id="297" r:id="rId15"/>
    <p:sldId id="279" r:id="rId16"/>
    <p:sldId id="280" r:id="rId17"/>
    <p:sldId id="299" r:id="rId18"/>
    <p:sldId id="298" r:id="rId19"/>
    <p:sldId id="300" r:id="rId20"/>
    <p:sldId id="301" r:id="rId21"/>
    <p:sldId id="302" r:id="rId22"/>
    <p:sldId id="264" r:id="rId23"/>
    <p:sldId id="265" r:id="rId24"/>
    <p:sldId id="282" r:id="rId25"/>
    <p:sldId id="267" r:id="rId26"/>
    <p:sldId id="281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70" r:id="rId36"/>
    <p:sldId id="271" r:id="rId37"/>
    <p:sldId id="272" r:id="rId38"/>
    <p:sldId id="273" r:id="rId39"/>
    <p:sldId id="27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oodle.yanao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7" y="500042"/>
            <a:ext cx="9140723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Реализацию образовательной программы среднего общего образования в соответствии с обновленным ФГОС СОО </a:t>
            </a:r>
            <a:r>
              <a:rPr lang="ru-RU" b="1" dirty="0" smtClean="0">
                <a:solidFill>
                  <a:srgbClr val="FF0000"/>
                </a:solidFill>
              </a:rPr>
              <a:t>рекомендуется начать с 1 сентября 2023 года в 10 классах.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600079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Планируемые </a:t>
            </a:r>
            <a:r>
              <a:rPr lang="ru-RU" sz="4000" b="1" dirty="0" smtClean="0">
                <a:solidFill>
                  <a:srgbClr val="FF0000"/>
                </a:solidFill>
              </a:rPr>
              <a:t>результаты</a:t>
            </a:r>
          </a:p>
          <a:p>
            <a:pPr>
              <a:buNone/>
            </a:pPr>
            <a:r>
              <a:rPr lang="ru-RU" sz="4000" dirty="0" smtClean="0"/>
              <a:t>В </a:t>
            </a:r>
            <a:r>
              <a:rPr lang="ru-RU" sz="4000" dirty="0" smtClean="0"/>
              <a:t>новой редакции ФГОС СОО, как и прежде, требуют применять </a:t>
            </a:r>
            <a:r>
              <a:rPr lang="ru-RU" sz="4000" dirty="0" err="1" smtClean="0">
                <a:solidFill>
                  <a:srgbClr val="FF0000"/>
                </a:solidFill>
              </a:rPr>
              <a:t>системно-деятельностный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подход</a:t>
            </a:r>
            <a:r>
              <a:rPr lang="ru-RU" sz="4000" dirty="0" smtClean="0"/>
              <a:t>. Однако подробнее описывают результаты освоения ООП СОО – личностные, </a:t>
            </a:r>
            <a:r>
              <a:rPr lang="ru-RU" sz="4000" dirty="0" err="1" smtClean="0"/>
              <a:t>метапредметные</a:t>
            </a:r>
            <a:r>
              <a:rPr lang="ru-RU" sz="4000" dirty="0" smtClean="0"/>
              <a:t>, предметные. </a:t>
            </a:r>
            <a:endParaRPr lang="ru-RU" sz="4000" dirty="0" smtClean="0"/>
          </a:p>
          <a:p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Теперь </a:t>
            </a:r>
            <a:r>
              <a:rPr lang="ru-RU" sz="4000" dirty="0" smtClean="0"/>
              <a:t>с таким подробным и конкретным описанием планируемых результатов педагогам будет проще организовывать на уроках </a:t>
            </a:r>
            <a:r>
              <a:rPr lang="ru-RU" sz="4000" dirty="0" smtClean="0">
                <a:solidFill>
                  <a:srgbClr val="FF0000"/>
                </a:solidFill>
              </a:rPr>
              <a:t>систему формирующего оценивания. </a:t>
            </a:r>
            <a:endParaRPr lang="ru-RU" sz="4000" dirty="0" smtClean="0">
              <a:solidFill>
                <a:srgbClr val="FF0000"/>
              </a:solidFill>
            </a:endParaRPr>
          </a:p>
          <a:p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А </a:t>
            </a:r>
            <a:r>
              <a:rPr lang="ru-RU" sz="4000" dirty="0" smtClean="0"/>
              <a:t>заместителю директора – контролировать качество обучения.</a:t>
            </a:r>
            <a:endParaRPr lang="ru-RU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69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401080" cy="576899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 первое место в перечне личностных результатов поставили </a:t>
            </a:r>
            <a:r>
              <a:rPr lang="ru-RU" dirty="0" smtClean="0">
                <a:solidFill>
                  <a:srgbClr val="FF0000"/>
                </a:solidFill>
              </a:rPr>
              <a:t>гражданскую идентичность </a:t>
            </a:r>
            <a:r>
              <a:rPr lang="ru-RU" dirty="0" smtClean="0"/>
              <a:t>и </a:t>
            </a:r>
            <a:r>
              <a:rPr lang="ru-RU" dirty="0" smtClean="0">
                <a:solidFill>
                  <a:srgbClr val="FF0000"/>
                </a:solidFill>
              </a:rPr>
              <a:t>патриотизм.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Школа </a:t>
            </a:r>
            <a:r>
              <a:rPr lang="ru-RU" dirty="0" smtClean="0"/>
              <a:t>должна формировать уважение к памяти защитников Отечества и подвигам Героев Отечества, старшему поколению и труду, закону и правопорядку. Также необходимо воспитывать ценностное отношение к государственным символам, памятникам, традициям народов России и достижениям России в науке, искусстве и спорте.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 smtClean="0"/>
              <a:t>уровне СОО школьников необходимо вовлекать в </a:t>
            </a:r>
            <a:r>
              <a:rPr lang="ru-RU" dirty="0" smtClean="0">
                <a:solidFill>
                  <a:srgbClr val="FF0000"/>
                </a:solidFill>
              </a:rPr>
              <a:t>волонтерскую деятельность </a:t>
            </a:r>
            <a:r>
              <a:rPr lang="ru-RU" dirty="0" smtClean="0"/>
              <a:t>и школьное </a:t>
            </a:r>
            <a:r>
              <a:rPr lang="ru-RU" dirty="0" smtClean="0">
                <a:solidFill>
                  <a:srgbClr val="FF0000"/>
                </a:solidFill>
              </a:rPr>
              <a:t>самоуправление.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205"/>
          <a:stretch>
            <a:fillRect/>
          </a:stretch>
        </p:blipFill>
        <p:spPr bwMode="auto">
          <a:xfrm>
            <a:off x="0" y="285728"/>
            <a:ext cx="9009216" cy="600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358" y="357166"/>
            <a:ext cx="881472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61530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2485"/>
          <a:stretch>
            <a:fillRect/>
          </a:stretch>
        </p:blipFill>
        <p:spPr bwMode="auto">
          <a:xfrm>
            <a:off x="142844" y="214290"/>
            <a:ext cx="885831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87" r="1618"/>
          <a:stretch>
            <a:fillRect/>
          </a:stretch>
        </p:blipFill>
        <p:spPr bwMode="auto">
          <a:xfrm>
            <a:off x="70524" y="214290"/>
            <a:ext cx="893063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1" y="500042"/>
            <a:ext cx="8412325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moodle.yanao.ru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79343"/>
            <a:ext cx="8229600" cy="416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59943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1" y="357166"/>
            <a:ext cx="8823189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86808" cy="614366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400" dirty="0" smtClean="0"/>
              <a:t>Для 10 учебных дисциплин установили требования к предметным результатам для </a:t>
            </a:r>
            <a:r>
              <a:rPr lang="ru-RU" sz="4400" dirty="0" smtClean="0">
                <a:solidFill>
                  <a:srgbClr val="FF0000"/>
                </a:solidFill>
              </a:rPr>
              <a:t>базового</a:t>
            </a:r>
            <a:r>
              <a:rPr lang="ru-RU" sz="4400" dirty="0" smtClean="0"/>
              <a:t> и </a:t>
            </a:r>
            <a:r>
              <a:rPr lang="ru-RU" sz="4400" dirty="0" smtClean="0">
                <a:solidFill>
                  <a:srgbClr val="FF0000"/>
                </a:solidFill>
              </a:rPr>
              <a:t>углубленного </a:t>
            </a:r>
            <a:r>
              <a:rPr lang="ru-RU" sz="4400" dirty="0" smtClean="0"/>
              <a:t>уровня. Это учебные предметы </a:t>
            </a:r>
            <a:endParaRPr lang="ru-RU" sz="4400" dirty="0" smtClean="0"/>
          </a:p>
          <a:p>
            <a:r>
              <a:rPr lang="ru-RU" sz="4400" dirty="0" smtClean="0"/>
              <a:t>«</a:t>
            </a:r>
            <a:r>
              <a:rPr lang="ru-RU" sz="4400" dirty="0" smtClean="0"/>
              <a:t>Литература», </a:t>
            </a:r>
            <a:endParaRPr lang="ru-RU" sz="4400" dirty="0" smtClean="0"/>
          </a:p>
          <a:p>
            <a:r>
              <a:rPr lang="ru-RU" sz="4400" dirty="0" smtClean="0"/>
              <a:t>«</a:t>
            </a:r>
            <a:r>
              <a:rPr lang="ru-RU" sz="4400" dirty="0" smtClean="0"/>
              <a:t>Иностранный язык», </a:t>
            </a:r>
            <a:endParaRPr lang="ru-RU" sz="4400" dirty="0" smtClean="0"/>
          </a:p>
          <a:p>
            <a:r>
              <a:rPr lang="ru-RU" sz="4400" dirty="0" smtClean="0"/>
              <a:t>«</a:t>
            </a:r>
            <a:r>
              <a:rPr lang="ru-RU" sz="4400" dirty="0" smtClean="0"/>
              <a:t>Математика», </a:t>
            </a:r>
            <a:endParaRPr lang="ru-RU" sz="4400" dirty="0" smtClean="0"/>
          </a:p>
          <a:p>
            <a:r>
              <a:rPr lang="ru-RU" sz="4400" dirty="0" smtClean="0"/>
              <a:t>«</a:t>
            </a:r>
            <a:r>
              <a:rPr lang="ru-RU" sz="4400" dirty="0" smtClean="0"/>
              <a:t>Информатика», </a:t>
            </a:r>
            <a:endParaRPr lang="ru-RU" sz="4400" dirty="0" smtClean="0"/>
          </a:p>
          <a:p>
            <a:r>
              <a:rPr lang="ru-RU" sz="4400" dirty="0" smtClean="0"/>
              <a:t>«</a:t>
            </a:r>
            <a:r>
              <a:rPr lang="ru-RU" sz="4400" dirty="0" smtClean="0"/>
              <a:t>История», </a:t>
            </a:r>
            <a:endParaRPr lang="ru-RU" sz="4400" dirty="0" smtClean="0"/>
          </a:p>
          <a:p>
            <a:r>
              <a:rPr lang="ru-RU" sz="4400" dirty="0" smtClean="0"/>
              <a:t>«</a:t>
            </a:r>
            <a:r>
              <a:rPr lang="ru-RU" sz="4400" dirty="0" smtClean="0"/>
              <a:t>География», </a:t>
            </a:r>
            <a:endParaRPr lang="ru-RU" sz="4400" dirty="0" smtClean="0"/>
          </a:p>
          <a:p>
            <a:r>
              <a:rPr lang="ru-RU" sz="4400" dirty="0" smtClean="0"/>
              <a:t>«</a:t>
            </a:r>
            <a:r>
              <a:rPr lang="ru-RU" sz="4400" dirty="0" smtClean="0"/>
              <a:t>Обществознание», </a:t>
            </a:r>
            <a:endParaRPr lang="ru-RU" sz="4400" dirty="0" smtClean="0"/>
          </a:p>
          <a:p>
            <a:r>
              <a:rPr lang="ru-RU" sz="4400" dirty="0" smtClean="0"/>
              <a:t>«</a:t>
            </a:r>
            <a:r>
              <a:rPr lang="ru-RU" sz="4400" dirty="0" smtClean="0"/>
              <a:t>Физика», </a:t>
            </a:r>
            <a:endParaRPr lang="ru-RU" sz="4400" dirty="0" smtClean="0"/>
          </a:p>
          <a:p>
            <a:r>
              <a:rPr lang="ru-RU" sz="4400" dirty="0" smtClean="0"/>
              <a:t>«</a:t>
            </a:r>
            <a:r>
              <a:rPr lang="ru-RU" sz="4400" dirty="0" smtClean="0"/>
              <a:t>Химия» </a:t>
            </a:r>
            <a:r>
              <a:rPr lang="ru-RU" sz="4400" dirty="0" smtClean="0"/>
              <a:t>,</a:t>
            </a:r>
            <a:endParaRPr lang="ru-RU" sz="4400" dirty="0" smtClean="0"/>
          </a:p>
          <a:p>
            <a:r>
              <a:rPr lang="ru-RU" sz="4400" dirty="0" smtClean="0"/>
              <a:t>«</a:t>
            </a:r>
            <a:r>
              <a:rPr lang="ru-RU" sz="4400" dirty="0" smtClean="0"/>
              <a:t>Биология</a:t>
            </a:r>
            <a:r>
              <a:rPr lang="ru-RU" sz="4400" dirty="0" smtClean="0"/>
              <a:t>».</a:t>
            </a:r>
          </a:p>
          <a:p>
            <a:pPr>
              <a:buNone/>
            </a:pP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В перечень предметов, которые сдают в форме ГИА, включили родной язык и родную литературу. Эти предметы выпускники могут сдавать по выбору.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fontScale="47500" lnSpcReduction="20000"/>
          </a:bodyPr>
          <a:lstStyle/>
          <a:p>
            <a:r>
              <a:rPr lang="ru-RU" sz="5100" b="1" dirty="0" smtClean="0">
                <a:solidFill>
                  <a:srgbClr val="FF0000"/>
                </a:solidFill>
              </a:rPr>
              <a:t>Предметные области и </a:t>
            </a:r>
            <a:r>
              <a:rPr lang="ru-RU" sz="5100" b="1" dirty="0" smtClean="0">
                <a:solidFill>
                  <a:srgbClr val="FF0000"/>
                </a:solidFill>
              </a:rPr>
              <a:t>предметы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В новой редакции ФГОС СОО изменили названия двух предметных областей:</a:t>
            </a:r>
            <a:br>
              <a:rPr lang="ru-RU" sz="4400" dirty="0" smtClean="0"/>
            </a:br>
            <a:r>
              <a:rPr lang="ru-RU" sz="4400" dirty="0" smtClean="0">
                <a:solidFill>
                  <a:srgbClr val="FF0000"/>
                </a:solidFill>
              </a:rPr>
              <a:t>«Общественные науки» и «Естественные науки». Теперь эти области </a:t>
            </a:r>
            <a:r>
              <a:rPr lang="ru-RU" sz="4400" dirty="0" smtClean="0">
                <a:solidFill>
                  <a:srgbClr val="FF0000"/>
                </a:solidFill>
              </a:rPr>
              <a:t>называются «Общественно-научные </a:t>
            </a:r>
            <a:r>
              <a:rPr lang="ru-RU" sz="4400" dirty="0" smtClean="0">
                <a:solidFill>
                  <a:srgbClr val="FF0000"/>
                </a:solidFill>
              </a:rPr>
              <a:t>предметы» и «</a:t>
            </a:r>
            <a:r>
              <a:rPr lang="ru-RU" sz="4400" dirty="0" err="1" smtClean="0">
                <a:solidFill>
                  <a:srgbClr val="FF0000"/>
                </a:solidFill>
              </a:rPr>
              <a:t>Естественно-научные</a:t>
            </a:r>
            <a:r>
              <a:rPr lang="ru-RU" sz="4400" dirty="0" smtClean="0">
                <a:solidFill>
                  <a:srgbClr val="FF0000"/>
                </a:solidFill>
              </a:rPr>
              <a:t> предметы» соответственно</a:t>
            </a:r>
            <a:r>
              <a:rPr lang="ru-RU" sz="4400" dirty="0" smtClean="0">
                <a:solidFill>
                  <a:srgbClr val="FF0000"/>
                </a:solidFill>
              </a:rPr>
              <a:t>.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Еще </a:t>
            </a:r>
            <a:r>
              <a:rPr lang="ru-RU" sz="4400" dirty="0" smtClean="0"/>
              <a:t>изменили перечень учебных дисциплин в старшей школе. Из перечня </a:t>
            </a:r>
            <a:r>
              <a:rPr lang="ru-RU" sz="4400" dirty="0" smtClean="0">
                <a:solidFill>
                  <a:srgbClr val="FF0000"/>
                </a:solidFill>
              </a:rPr>
              <a:t>исключили учебные предметы «Экономика», «Право», «Астрономия», «Естествознание», «Россия в мире» и «Экология». </a:t>
            </a:r>
            <a:endParaRPr lang="ru-RU" sz="4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sz="4400" dirty="0" smtClean="0">
                <a:solidFill>
                  <a:srgbClr val="FF0000"/>
                </a:solidFill>
              </a:rPr>
              <a:t>    </a:t>
            </a:r>
          </a:p>
          <a:p>
            <a:pPr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sz="4400" dirty="0" smtClean="0"/>
              <a:t>В </a:t>
            </a:r>
            <a:r>
              <a:rPr lang="ru-RU" sz="4400" dirty="0" smtClean="0"/>
              <a:t>учебный предмет «Математика», наряду с учебными курсами «Алгебра и начала математического анализа» и «Геометрия», включили еще один </a:t>
            </a:r>
            <a:r>
              <a:rPr lang="ru-RU" sz="4400" dirty="0" smtClean="0">
                <a:solidFill>
                  <a:srgbClr val="FF0000"/>
                </a:solidFill>
              </a:rPr>
              <a:t>курс – «Вероятность и статистика». </a:t>
            </a:r>
            <a:endParaRPr lang="ru-RU" sz="4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       </a:t>
            </a:r>
          </a:p>
          <a:p>
            <a:pPr>
              <a:buNone/>
            </a:pPr>
            <a:endParaRPr lang="ru-RU" sz="4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400" dirty="0" smtClean="0"/>
              <a:t>В </a:t>
            </a:r>
            <a:r>
              <a:rPr lang="ru-RU" sz="4400" dirty="0" smtClean="0"/>
              <a:t>учебный предмет «История» </a:t>
            </a:r>
            <a:r>
              <a:rPr lang="ru-RU" sz="4400" dirty="0" smtClean="0">
                <a:solidFill>
                  <a:srgbClr val="FF0000"/>
                </a:solidFill>
              </a:rPr>
              <a:t>включили учебные курсы «История России» и «Всеобщая история». </a:t>
            </a:r>
            <a:r>
              <a:rPr lang="ru-RU" sz="4400" dirty="0" smtClean="0"/>
              <a:t>Также изменили перечень предметов для изучения на базовом и углубленном уровнях. </a:t>
            </a:r>
          </a:p>
          <a:p>
            <a:endParaRPr lang="ru-RU" sz="3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155" y="285728"/>
            <a:ext cx="9078233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572560" cy="4929222"/>
          </a:xfrm>
        </p:spPr>
        <p:txBody>
          <a:bodyPr/>
          <a:lstStyle/>
          <a:p>
            <a:r>
              <a:rPr lang="ru-RU" dirty="0" smtClean="0"/>
              <a:t>В новой редакции ФГОС СОО школы получили право учитывать свои ресурсы и пожелания родителей, чтобы вводить </a:t>
            </a:r>
            <a:r>
              <a:rPr lang="ru-RU" dirty="0" smtClean="0">
                <a:solidFill>
                  <a:srgbClr val="FF0000"/>
                </a:solidFill>
              </a:rPr>
              <a:t>второй иностранный язык, родной язык и литературу.</a:t>
            </a:r>
            <a:r>
              <a:rPr lang="ru-RU" dirty="0" smtClean="0"/>
              <a:t> Это позитивное изменение для школ, которые не могут обеспечить качественное изучение этих предметов. Чтобы ввести эти предметы, нужны письменные заявления родителей.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Максимальный объем нагрузки сократили на 74 часа</a:t>
            </a:r>
            <a:endParaRPr lang="ru-RU" sz="2400" i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29862"/>
          <a:stretch>
            <a:fillRect/>
          </a:stretch>
        </p:blipFill>
        <p:spPr bwMode="auto">
          <a:xfrm>
            <a:off x="1000100" y="857232"/>
            <a:ext cx="7000924" cy="571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80613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431" y="571480"/>
            <a:ext cx="9037353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3" y="214290"/>
            <a:ext cx="8818825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143536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22.04.2023 г. </a:t>
            </a:r>
            <a:endParaRPr lang="ru-RU" sz="48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4800" b="1" i="1" dirty="0" err="1" smtClean="0">
                <a:solidFill>
                  <a:srgbClr val="3333CC"/>
                </a:solidFill>
              </a:rPr>
              <a:t>c</a:t>
            </a:r>
            <a:r>
              <a:rPr lang="ru-RU" sz="4800" b="1" i="1" dirty="0" smtClean="0">
                <a:solidFill>
                  <a:srgbClr val="3333CC"/>
                </a:solidFill>
              </a:rPr>
              <a:t> </a:t>
            </a:r>
            <a:r>
              <a:rPr lang="ru-RU" sz="4800" b="1" i="1" dirty="0" smtClean="0">
                <a:solidFill>
                  <a:srgbClr val="3333CC"/>
                </a:solidFill>
              </a:rPr>
              <a:t>15:00 до 15:40 </a:t>
            </a:r>
            <a:r>
              <a:rPr lang="ru-RU" sz="4800" b="1" i="1" dirty="0" smtClean="0"/>
              <a:t>будет проводиться итоговое тестирование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70801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5774" y="1600200"/>
            <a:ext cx="781245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9607" y="1600200"/>
            <a:ext cx="808478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3" y="214290"/>
            <a:ext cx="8784479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4354" y="1600200"/>
            <a:ext cx="78952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572560" cy="557216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Программа коррекционной работы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новой редакции ФГОС СОО уточнили требования к программе коррекционной работы.  Теперь в средней школе будут корректировать недостатки психического и физического развития учеников и помогать в освоении программы. В рамках программы в школе будут осуществлять комплексное индивидуально ориентированное </a:t>
            </a:r>
            <a:r>
              <a:rPr lang="ru-RU" dirty="0" err="1" smtClean="0"/>
              <a:t>психолого-медикопедагогическое</a:t>
            </a:r>
            <a:r>
              <a:rPr lang="ru-RU" dirty="0" smtClean="0"/>
              <a:t> сопровождение всех старшеклассников, которым нужна помощь в освоении ООП. Сопровождение школьников с ОВЗ будут проводить по рекомендациям ПМПК.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Также для школьников с ОВЗ школы создадут специальные условия обучения и воспитания, разработают адаптированное учебно-дидактическое обеспечение. А еще в школах будут следить за уровнем нагрузки школьников с ОВЗ, предоставят услуги ассистента и техническую помощь.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715436" cy="514353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Структуру программы коррекционной работы уточнили и дополнили. Теперь она должна включать: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Цели и задачи коррекционной работы с обучающимися при получении среднего общего образования.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 Перечень и содержание индивидуально ориентированных направлений работы.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3. Систему комплексного </a:t>
            </a:r>
            <a:r>
              <a:rPr lang="ru-RU" dirty="0" err="1" smtClean="0"/>
              <a:t>психолого-медико-социального</a:t>
            </a:r>
            <a:r>
              <a:rPr lang="ru-RU" dirty="0" smtClean="0"/>
              <a:t> сопровождения и поддержки учеников с ОВЗ, которое включает комплексное обследование, мониторинг динамики развития, успешности освоения ООП СОО.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4. Механизм взаимодействия, который предусматривает общую целевую и единую стратегическую направленность работы с учетом </a:t>
            </a:r>
            <a:r>
              <a:rPr lang="ru-RU" dirty="0" err="1" smtClean="0"/>
              <a:t>вариативно-деятельностной</a:t>
            </a:r>
            <a:r>
              <a:rPr lang="ru-RU" dirty="0" smtClean="0"/>
              <a:t> тактики педагогических работников, специалистов в области коррекционной педагогики, специальной психологии, медицинских работников образовательной организации и институтов общества, реализующийся в единстве урочной, внеурочной и внешкольной деятельности.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5. Планируемые результаты коррекционной работы.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Об управленческих механизмах введения обновленного ФГОС СОО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Министерством просвещения Российской Федерации разработаны: </a:t>
            </a:r>
            <a:endParaRPr lang="ru-RU" dirty="0" smtClean="0"/>
          </a:p>
          <a:p>
            <a:r>
              <a:rPr lang="ru-RU" dirty="0" smtClean="0"/>
              <a:t>план-график </a:t>
            </a:r>
            <a:r>
              <a:rPr lang="ru-RU" dirty="0" smtClean="0"/>
              <a:t>мероприятий </a:t>
            </a:r>
            <a:r>
              <a:rPr lang="ru-RU" dirty="0" err="1" smtClean="0"/>
              <a:t>Минпросвещения</a:t>
            </a:r>
            <a:r>
              <a:rPr lang="ru-RU" dirty="0" smtClean="0"/>
              <a:t> России по введению обновленного ФГОС СОО; </a:t>
            </a:r>
            <a:endParaRPr lang="ru-RU" dirty="0" smtClean="0"/>
          </a:p>
          <a:p>
            <a:r>
              <a:rPr lang="ru-RU" dirty="0" smtClean="0"/>
              <a:t>примерный </a:t>
            </a:r>
            <a:r>
              <a:rPr lang="ru-RU" dirty="0" smtClean="0"/>
              <a:t>план-график мероприятий введения обновленного ФГОС СОО в субъекте Российской Федерации. </a:t>
            </a:r>
            <a:endParaRPr lang="ru-RU" dirty="0" smtClean="0"/>
          </a:p>
          <a:p>
            <a:r>
              <a:rPr lang="ru-RU" dirty="0" smtClean="0"/>
              <a:t>Разработка </a:t>
            </a:r>
            <a:r>
              <a:rPr lang="ru-RU" dirty="0" smtClean="0"/>
              <a:t>и реализация основных образовательных программ среднего общего образования в соответствии с обновленным ФГОС СОО должна опираться на комплекс организационно-управленческих мероприятий и организационно-методическую поддержку каждого педагога. 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572560" cy="635798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 числу организационно-управленческих мероприятий относятся: </a:t>
            </a:r>
            <a:endParaRPr lang="ru-RU" dirty="0" smtClean="0"/>
          </a:p>
          <a:p>
            <a:r>
              <a:rPr lang="ru-RU" dirty="0" smtClean="0"/>
              <a:t>разработка </a:t>
            </a:r>
            <a:r>
              <a:rPr lang="ru-RU" dirty="0" smtClean="0"/>
              <a:t>нормативно-правовых документов и локальных актов различного уровня; </a:t>
            </a:r>
            <a:endParaRPr lang="ru-RU" dirty="0" smtClean="0"/>
          </a:p>
          <a:p>
            <a:r>
              <a:rPr lang="ru-RU" dirty="0" smtClean="0"/>
              <a:t>планирование </a:t>
            </a:r>
            <a:r>
              <a:rPr lang="ru-RU" dirty="0" smtClean="0"/>
              <a:t>и реализация мероприятий по обеспечению условий реализации обновленного ФГОС СОО (материально-технических, финансовых, информационных и других); </a:t>
            </a:r>
            <a:endParaRPr lang="ru-RU" dirty="0" smtClean="0"/>
          </a:p>
          <a:p>
            <a:r>
              <a:rPr lang="ru-RU" dirty="0" smtClean="0"/>
              <a:t>организация </a:t>
            </a:r>
            <a:r>
              <a:rPr lang="ru-RU" dirty="0" smtClean="0"/>
              <a:t>работы методических служб на региональном, муниципальном уровнях и уровне образовательной организации, региональных учебно-методических объединений и ассоциаций учителей-предметников. 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229600" cy="642942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Организационно-методическая поддержка каждого учителя в период перехода на обновленный ФГОС СОО должна включать: </a:t>
            </a:r>
            <a:endParaRPr lang="ru-RU" dirty="0" smtClean="0"/>
          </a:p>
          <a:p>
            <a:r>
              <a:rPr lang="ru-RU" dirty="0" smtClean="0"/>
              <a:t>проведение </a:t>
            </a:r>
            <a:r>
              <a:rPr lang="ru-RU" dirty="0" smtClean="0"/>
              <a:t>анализа уроков, организованных в соответствии с требованиями обновленного ФГОС СОО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smtClean="0"/>
              <a:t>организацию </a:t>
            </a:r>
            <a:r>
              <a:rPr lang="ru-RU" dirty="0" err="1" smtClean="0"/>
              <a:t>взаимопосещения</a:t>
            </a:r>
            <a:r>
              <a:rPr lang="ru-RU" dirty="0" smtClean="0"/>
              <a:t> занятий учителями как в рамках одного методического направления, так и между методическими группами; </a:t>
            </a:r>
            <a:endParaRPr lang="ru-RU" dirty="0" smtClean="0"/>
          </a:p>
          <a:p>
            <a:r>
              <a:rPr lang="ru-RU" dirty="0" smtClean="0"/>
              <a:t>выработка </a:t>
            </a:r>
            <a:r>
              <a:rPr lang="ru-RU" dirty="0" smtClean="0"/>
              <a:t>методических рекомендаций на уровне образовательной организации по совершенствованию используемых методов и приемов достижения образовательных результатов; </a:t>
            </a:r>
            <a:endParaRPr lang="ru-RU" dirty="0" smtClean="0"/>
          </a:p>
          <a:p>
            <a:r>
              <a:rPr lang="ru-RU" dirty="0" smtClean="0"/>
              <a:t>рассмотрение </a:t>
            </a:r>
            <a:r>
              <a:rPr lang="ru-RU" dirty="0" smtClean="0"/>
              <a:t>на педагогических советах промежуточных результатов реализации обновленного ФГОС СОО; </a:t>
            </a:r>
            <a:endParaRPr lang="ru-RU" dirty="0" smtClean="0"/>
          </a:p>
          <a:p>
            <a:r>
              <a:rPr lang="ru-RU" dirty="0" smtClean="0"/>
              <a:t>формирование </a:t>
            </a:r>
            <a:r>
              <a:rPr lang="ru-RU" dirty="0" smtClean="0"/>
              <a:t>системы наставничества для профессионального роста молодых специалистов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контроль </a:t>
            </a:r>
            <a:r>
              <a:rPr lang="ru-RU" dirty="0" smtClean="0"/>
              <a:t>качества организации учителем учебно-воспитательного процесса.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095991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301"/>
          <a:stretch>
            <a:fillRect/>
          </a:stretch>
        </p:blipFill>
        <p:spPr bwMode="auto">
          <a:xfrm>
            <a:off x="214282" y="285728"/>
            <a:ext cx="880406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3" y="142852"/>
            <a:ext cx="8879987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285728"/>
            <a:ext cx="9156677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19" y="428604"/>
            <a:ext cx="859698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71909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433</Words>
  <PresentationFormat>Экран (4:3)</PresentationFormat>
  <Paragraphs>53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Слайд 1</vt:lpstr>
      <vt:lpstr>https://moodle.yanao.ru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Максимальный объем нагрузки сократили на 74 часа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Об управленческих механизмах введения обновленного ФГОС СОО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Изменения во ФГОС СОО: сравнение старых и новых требований </dc:title>
  <dc:creator>user</dc:creator>
  <cp:lastModifiedBy>user</cp:lastModifiedBy>
  <cp:revision>13</cp:revision>
  <dcterms:created xsi:type="dcterms:W3CDTF">2023-04-17T17:39:37Z</dcterms:created>
  <dcterms:modified xsi:type="dcterms:W3CDTF">2023-04-18T17:11:12Z</dcterms:modified>
</cp:coreProperties>
</file>